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notesSlides/notesSlide9.xml" ContentType="application/vnd.openxmlformats-officedocument.presentationml.notesSlide+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3.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Default Extension="pdf" ContentType="application/pd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6" r:id="rId2"/>
    <p:sldId id="257" r:id="rId3"/>
    <p:sldId id="259" r:id="rId4"/>
    <p:sldId id="266" r:id="rId5"/>
    <p:sldId id="260" r:id="rId6"/>
    <p:sldId id="261" r:id="rId7"/>
    <p:sldId id="264" r:id="rId8"/>
    <p:sldId id="262" r:id="rId9"/>
    <p:sldId id="263" r:id="rId10"/>
    <p:sldId id="267" r:id="rId11"/>
    <p:sldId id="265" r:id="rId12"/>
  </p:sldIdLst>
  <p:sldSz cx="9144000" cy="6858000" type="screen4x3"/>
  <p:notesSz cx="6858000" cy="9144000"/>
  <p:defaultTextStyle>
    <a:defPPr>
      <a:defRPr lang="en-US"/>
    </a:defPPr>
    <a:lvl1pPr algn="r" rtl="0" fontAlgn="base">
      <a:spcBef>
        <a:spcPct val="0"/>
      </a:spcBef>
      <a:spcAft>
        <a:spcPct val="0"/>
      </a:spcAft>
      <a:defRPr sz="2000" kern="1200">
        <a:solidFill>
          <a:schemeClr val="bg1"/>
        </a:solidFill>
        <a:latin typeface="Minion" pitchFamily="2" charset="0"/>
        <a:ea typeface="+mn-ea"/>
        <a:cs typeface="+mn-cs"/>
      </a:defRPr>
    </a:lvl1pPr>
    <a:lvl2pPr marL="457200" algn="r" rtl="0" fontAlgn="base">
      <a:spcBef>
        <a:spcPct val="0"/>
      </a:spcBef>
      <a:spcAft>
        <a:spcPct val="0"/>
      </a:spcAft>
      <a:defRPr sz="2000" kern="1200">
        <a:solidFill>
          <a:schemeClr val="bg1"/>
        </a:solidFill>
        <a:latin typeface="Minion" pitchFamily="2" charset="0"/>
        <a:ea typeface="+mn-ea"/>
        <a:cs typeface="+mn-cs"/>
      </a:defRPr>
    </a:lvl2pPr>
    <a:lvl3pPr marL="914400" algn="r" rtl="0" fontAlgn="base">
      <a:spcBef>
        <a:spcPct val="0"/>
      </a:spcBef>
      <a:spcAft>
        <a:spcPct val="0"/>
      </a:spcAft>
      <a:defRPr sz="2000" kern="1200">
        <a:solidFill>
          <a:schemeClr val="bg1"/>
        </a:solidFill>
        <a:latin typeface="Minion" pitchFamily="2" charset="0"/>
        <a:ea typeface="+mn-ea"/>
        <a:cs typeface="+mn-cs"/>
      </a:defRPr>
    </a:lvl3pPr>
    <a:lvl4pPr marL="1371600" algn="r" rtl="0" fontAlgn="base">
      <a:spcBef>
        <a:spcPct val="0"/>
      </a:spcBef>
      <a:spcAft>
        <a:spcPct val="0"/>
      </a:spcAft>
      <a:defRPr sz="2000" kern="1200">
        <a:solidFill>
          <a:schemeClr val="bg1"/>
        </a:solidFill>
        <a:latin typeface="Minion" pitchFamily="2" charset="0"/>
        <a:ea typeface="+mn-ea"/>
        <a:cs typeface="+mn-cs"/>
      </a:defRPr>
    </a:lvl4pPr>
    <a:lvl5pPr marL="1828800" algn="r" rtl="0" fontAlgn="base">
      <a:spcBef>
        <a:spcPct val="0"/>
      </a:spcBef>
      <a:spcAft>
        <a:spcPct val="0"/>
      </a:spcAft>
      <a:defRPr sz="2000" kern="1200">
        <a:solidFill>
          <a:schemeClr val="bg1"/>
        </a:solidFill>
        <a:latin typeface="Minion" pitchFamily="2" charset="0"/>
        <a:ea typeface="+mn-ea"/>
        <a:cs typeface="+mn-cs"/>
      </a:defRPr>
    </a:lvl5pPr>
    <a:lvl6pPr marL="2286000" algn="l" defTabSz="457200" rtl="0" eaLnBrk="1" latinLnBrk="0" hangingPunct="1">
      <a:defRPr sz="2000" kern="1200">
        <a:solidFill>
          <a:schemeClr val="bg1"/>
        </a:solidFill>
        <a:latin typeface="Minion" pitchFamily="2" charset="0"/>
        <a:ea typeface="+mn-ea"/>
        <a:cs typeface="+mn-cs"/>
      </a:defRPr>
    </a:lvl6pPr>
    <a:lvl7pPr marL="2743200" algn="l" defTabSz="457200" rtl="0" eaLnBrk="1" latinLnBrk="0" hangingPunct="1">
      <a:defRPr sz="2000" kern="1200">
        <a:solidFill>
          <a:schemeClr val="bg1"/>
        </a:solidFill>
        <a:latin typeface="Minion" pitchFamily="2" charset="0"/>
        <a:ea typeface="+mn-ea"/>
        <a:cs typeface="+mn-cs"/>
      </a:defRPr>
    </a:lvl7pPr>
    <a:lvl8pPr marL="3200400" algn="l" defTabSz="457200" rtl="0" eaLnBrk="1" latinLnBrk="0" hangingPunct="1">
      <a:defRPr sz="2000" kern="1200">
        <a:solidFill>
          <a:schemeClr val="bg1"/>
        </a:solidFill>
        <a:latin typeface="Minion" pitchFamily="2" charset="0"/>
        <a:ea typeface="+mn-ea"/>
        <a:cs typeface="+mn-cs"/>
      </a:defRPr>
    </a:lvl8pPr>
    <a:lvl9pPr marL="3657600" algn="l" defTabSz="457200" rtl="0" eaLnBrk="1" latinLnBrk="0" hangingPunct="1">
      <a:defRPr sz="2000" kern="1200">
        <a:solidFill>
          <a:schemeClr val="bg1"/>
        </a:solidFill>
        <a:latin typeface="Minion"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C2577"/>
    <a:srgbClr val="8592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978" autoAdjust="0"/>
    <p:restoredTop sz="70016" autoAdjust="0"/>
  </p:normalViewPr>
  <p:slideViewPr>
    <p:cSldViewPr>
      <p:cViewPr varScale="1">
        <p:scale>
          <a:sx n="75" d="100"/>
          <a:sy n="75" d="100"/>
        </p:scale>
        <p:origin x="-103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C3726-A027-584D-A6F8-216D45FA3E05}" type="datetimeFigureOut">
              <a:rPr lang="en-US" smtClean="0"/>
              <a:pPr/>
              <a:t>13-06-2010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DFB35-EC31-DD4C-AF13-74EED81FAB37}"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smtClean="0"/>
              <a:t>Welcome everybody.</a:t>
            </a:r>
            <a:endParaRPr lang="en-GB" baseline="0" dirty="0" smtClean="0"/>
          </a:p>
          <a:p>
            <a:endParaRPr lang="en-GB" baseline="0" dirty="0" smtClean="0"/>
          </a:p>
          <a:p>
            <a:r>
              <a:rPr lang="en-GB" baseline="0" dirty="0" smtClean="0"/>
              <a:t>I’m Louk Rademaker, a PhD-student in theoretical physics at the Lorentz Institute in Leiden.</a:t>
            </a:r>
          </a:p>
          <a:p>
            <a:endParaRPr lang="en-GB" baseline="0" dirty="0" smtClean="0"/>
          </a:p>
          <a:p>
            <a:r>
              <a:rPr lang="en-GB" baseline="0" dirty="0" smtClean="0"/>
              <a:t>I want to tell you about a theoretical prediction we made for a completely novel and unconventional kind of magnetic flux quantization.</a:t>
            </a:r>
            <a:endParaRPr lang="en-GB" dirty="0"/>
          </a:p>
        </p:txBody>
      </p:sp>
      <p:sp>
        <p:nvSpPr>
          <p:cNvPr id="4" name="Tijdelijke aanduiding voor dianummer 3"/>
          <p:cNvSpPr>
            <a:spLocks noGrp="1"/>
          </p:cNvSpPr>
          <p:nvPr>
            <p:ph type="sldNum" sz="quarter" idx="10"/>
          </p:nvPr>
        </p:nvSpPr>
        <p:spPr/>
        <p:txBody>
          <a:bodyPr/>
          <a:lstStyle/>
          <a:p>
            <a:fld id="{D52DFB35-EC31-DD4C-AF13-74EED81FAB3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D52DFB35-EC31-DD4C-AF13-74EED81FAB37}"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dirty="0" smtClean="0"/>
              <a:t>Our </a:t>
            </a:r>
            <a:r>
              <a:rPr lang="en-GB" baseline="0" dirty="0" smtClean="0"/>
              <a:t>work focuses on double layer exciton condensation. The Bose condensation of these double layer excitons is a research topic that is still quite young, it started about fifteen years ago. Of course I will first introduce these double layer excitons, then introduce our formulation of a theory of the superfluidity.</a:t>
            </a:r>
          </a:p>
          <a:p>
            <a:endParaRPr lang="en-GB" baseline="0" dirty="0" smtClean="0"/>
          </a:p>
          <a:p>
            <a:r>
              <a:rPr lang="en-GB" baseline="0" dirty="0" smtClean="0"/>
              <a:t>Using the superfluid theory, I will discuss the elementary features of the unconventional flux quantization that we predict in these double layer exciton systems. Then I will end with a short overview of possible experimental realizations.</a:t>
            </a:r>
          </a:p>
          <a:p>
            <a:endParaRPr lang="en-GB" baseline="0" dirty="0" smtClean="0"/>
          </a:p>
          <a:p>
            <a:r>
              <a:rPr lang="en-GB" baseline="0" dirty="0" smtClean="0"/>
              <a:t>(Time </a:t>
            </a:r>
            <a:r>
              <a:rPr lang="en-GB" baseline="0" dirty="0" err="1" smtClean="0"/>
              <a:t>incl</a:t>
            </a:r>
            <a:r>
              <a:rPr lang="en-GB" baseline="0" dirty="0" smtClean="0"/>
              <a:t> first slide: 50 sec)</a:t>
            </a:r>
            <a:endParaRPr lang="en-GB" dirty="0"/>
          </a:p>
        </p:txBody>
      </p:sp>
      <p:sp>
        <p:nvSpPr>
          <p:cNvPr id="4" name="Tijdelijke aanduiding voor dianummer 3"/>
          <p:cNvSpPr>
            <a:spLocks noGrp="1"/>
          </p:cNvSpPr>
          <p:nvPr>
            <p:ph type="sldNum" sz="quarter" idx="10"/>
          </p:nvPr>
        </p:nvSpPr>
        <p:spPr/>
        <p:txBody>
          <a:bodyPr/>
          <a:lstStyle/>
          <a:p>
            <a:fld id="{D52DFB35-EC31-DD4C-AF13-74EED81FAB3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start:</a:t>
            </a:r>
            <a:r>
              <a:rPr lang="en-US" baseline="0" dirty="0" smtClean="0"/>
              <a:t> what is an </a:t>
            </a:r>
            <a:r>
              <a:rPr lang="en-US" dirty="0" smtClean="0"/>
              <a:t>“</a:t>
            </a:r>
            <a:r>
              <a:rPr lang="en-US" b="1" dirty="0" smtClean="0"/>
              <a:t>exciton</a:t>
            </a:r>
            <a:r>
              <a:rPr lang="en-US" dirty="0" smtClean="0"/>
              <a:t>”? It </a:t>
            </a:r>
            <a:r>
              <a:rPr lang="en-US" dirty="0" smtClean="0"/>
              <a:t>is the name for a bound state of </a:t>
            </a:r>
            <a:r>
              <a:rPr lang="en-US" dirty="0" smtClean="0"/>
              <a:t>a</a:t>
            </a:r>
            <a:r>
              <a:rPr lang="en-US" baseline="0" dirty="0" smtClean="0"/>
              <a:t> negative </a:t>
            </a:r>
            <a:r>
              <a:rPr lang="en-US" dirty="0" smtClean="0"/>
              <a:t>electron </a:t>
            </a:r>
            <a:r>
              <a:rPr lang="en-US" dirty="0" smtClean="0"/>
              <a:t>and </a:t>
            </a:r>
            <a:r>
              <a:rPr lang="en-US" dirty="0" smtClean="0"/>
              <a:t>a positive hole in a solid. </a:t>
            </a:r>
          </a:p>
          <a:p>
            <a:r>
              <a:rPr lang="en-US" dirty="0" smtClean="0"/>
              <a:t>Originally</a:t>
            </a:r>
            <a:r>
              <a:rPr lang="en-US" dirty="0" smtClean="0"/>
              <a:t>,</a:t>
            </a:r>
            <a:r>
              <a:rPr lang="en-US" baseline="0" dirty="0" smtClean="0"/>
              <a:t> the name exciton comes </a:t>
            </a:r>
            <a:r>
              <a:rPr lang="en-US" baseline="0" dirty="0" smtClean="0"/>
              <a:t>from the optics community.</a:t>
            </a:r>
            <a:r>
              <a:rPr lang="en-US" baseline="0" dirty="0" smtClean="0"/>
              <a:t> If you optically excite an electron into the conduction band, it leaves a hole in the valence band behind. From this perspective, it makes sense to talk about the ‘quantum of excitations’, the exciton.</a:t>
            </a:r>
          </a:p>
          <a:p>
            <a:endParaRPr lang="en-US" baseline="0" dirty="0" smtClean="0"/>
          </a:p>
          <a:p>
            <a:r>
              <a:rPr lang="en-US" baseline="0" dirty="0" smtClean="0"/>
              <a:t>However, that is not something that we study. The </a:t>
            </a:r>
            <a:r>
              <a:rPr lang="en-US" baseline="0" dirty="0" smtClean="0"/>
              <a:t>last fifteen years there has been an increasing amount of interest in </a:t>
            </a:r>
            <a:r>
              <a:rPr lang="en-US" b="1" baseline="0" dirty="0" smtClean="0"/>
              <a:t>double layer excitons</a:t>
            </a:r>
            <a:r>
              <a:rPr lang="en-US" baseline="0" dirty="0" smtClean="0"/>
              <a:t>. These </a:t>
            </a:r>
            <a:r>
              <a:rPr lang="en-US" baseline="0" dirty="0" smtClean="0"/>
              <a:t>excitons live </a:t>
            </a:r>
            <a:r>
              <a:rPr lang="en-US" baseline="0" dirty="0" smtClean="0"/>
              <a:t>in specific devices that consist of an hole layer and an electron layer, separated by an insulating material. If the Coulomb attraction between the holes and the electrons </a:t>
            </a:r>
            <a:r>
              <a:rPr lang="en-US" baseline="0" dirty="0" smtClean="0"/>
              <a:t>is </a:t>
            </a:r>
            <a:r>
              <a:rPr lang="en-US" baseline="0" dirty="0" smtClean="0"/>
              <a:t>strong enough, we expect that the holes and electrons are bound together into excitons. The insulating barrier prevents the electrons from hopping to the hole </a:t>
            </a:r>
            <a:r>
              <a:rPr lang="en-US" baseline="0" dirty="0" smtClean="0"/>
              <a:t>layer, which would be the same as annihilating </a:t>
            </a:r>
            <a:r>
              <a:rPr lang="en-US" baseline="0" dirty="0" smtClean="0"/>
              <a:t>the exciton. </a:t>
            </a:r>
            <a:r>
              <a:rPr lang="en-US" baseline="0" dirty="0" smtClean="0"/>
              <a:t>Therefore it is possible </a:t>
            </a:r>
            <a:r>
              <a:rPr lang="en-US" baseline="0" dirty="0" smtClean="0"/>
              <a:t>in these double layer structures</a:t>
            </a:r>
            <a:r>
              <a:rPr lang="en-US" baseline="0" dirty="0" smtClean="0"/>
              <a:t> to </a:t>
            </a:r>
            <a:r>
              <a:rPr lang="en-US" baseline="0" dirty="0" smtClean="0"/>
              <a:t>obtain a finite density of </a:t>
            </a:r>
            <a:r>
              <a:rPr lang="en-US" baseline="0" dirty="0" smtClean="0"/>
              <a:t>excitons in equilibrium. With ‘equilibrium’ we mean: you don’t need to optically excite anything to obtain a finite amount of excitons.</a:t>
            </a:r>
          </a:p>
          <a:p>
            <a:endParaRPr lang="en-US" baseline="0" dirty="0" smtClean="0"/>
          </a:p>
          <a:p>
            <a:r>
              <a:rPr lang="en-US" baseline="0" dirty="0" smtClean="0"/>
              <a:t>Since excitons are bound states of two fermions, an exciton</a:t>
            </a:r>
            <a:r>
              <a:rPr lang="en-US" baseline="0" dirty="0" smtClean="0"/>
              <a:t> acts like a </a:t>
            </a:r>
            <a:r>
              <a:rPr lang="en-US" b="1" baseline="0" dirty="0" smtClean="0"/>
              <a:t>boson</a:t>
            </a:r>
            <a:r>
              <a:rPr lang="en-US" baseline="0" dirty="0" smtClean="0"/>
              <a:t>. And you might know that at </a:t>
            </a:r>
            <a:r>
              <a:rPr lang="en-US" baseline="0" dirty="0" smtClean="0"/>
              <a:t>low temperatures,</a:t>
            </a:r>
            <a:r>
              <a:rPr lang="en-US" baseline="0" dirty="0" smtClean="0"/>
              <a:t> bosons can Bose-Einstein condense to form a </a:t>
            </a:r>
            <a:r>
              <a:rPr lang="en-US" baseline="0" dirty="0" smtClean="0"/>
              <a:t>superfluid. There</a:t>
            </a:r>
            <a:r>
              <a:rPr lang="en-US" baseline="0" dirty="0" smtClean="0"/>
              <a:t> is already an impressive pile of theoretical </a:t>
            </a:r>
            <a:r>
              <a:rPr lang="en-US" baseline="0" dirty="0" smtClean="0"/>
              <a:t>work on the condensation of double layer excitons</a:t>
            </a:r>
            <a:r>
              <a:rPr lang="en-US" baseline="0" dirty="0" smtClean="0"/>
              <a:t>. Most of these works deal with the material specifics. It is, for example, predicted that it’s possible to obtain exciton condensation in graphene double layers up </a:t>
            </a:r>
            <a:r>
              <a:rPr lang="en-US" baseline="0" dirty="0" smtClean="0"/>
              <a:t>to even room temperature!</a:t>
            </a:r>
            <a:r>
              <a:rPr lang="en-US" baseline="0" dirty="0" smtClean="0"/>
              <a:t> Other possible materials for excitons condensation are semiconductor quantum </a:t>
            </a:r>
            <a:r>
              <a:rPr lang="en-US" baseline="0" dirty="0" smtClean="0"/>
              <a:t>wells, topological insulators</a:t>
            </a:r>
            <a:r>
              <a:rPr lang="en-US" baseline="0" dirty="0" smtClean="0"/>
              <a:t> or Mott </a:t>
            </a:r>
            <a:r>
              <a:rPr lang="en-US" baseline="0" dirty="0" smtClean="0"/>
              <a:t>insulators.</a:t>
            </a:r>
          </a:p>
          <a:p>
            <a:endParaRPr lang="en-US" baseline="0" dirty="0" smtClean="0"/>
          </a:p>
          <a:p>
            <a:r>
              <a:rPr lang="en-US" baseline="0" dirty="0" smtClean="0"/>
              <a:t>The </a:t>
            </a:r>
            <a:r>
              <a:rPr lang="en-US" baseline="0" dirty="0" smtClean="0"/>
              <a:t>problem, however, that </a:t>
            </a:r>
            <a:r>
              <a:rPr lang="en-US" i="1" baseline="0" dirty="0" smtClean="0"/>
              <a:t>we </a:t>
            </a:r>
            <a:r>
              <a:rPr lang="en-US" baseline="0" dirty="0" smtClean="0"/>
              <a:t>tried to answer was, </a:t>
            </a:r>
            <a:r>
              <a:rPr lang="en-US" b="1" baseline="0" dirty="0" smtClean="0"/>
              <a:t>how</a:t>
            </a:r>
            <a:r>
              <a:rPr lang="en-US" b="1" baseline="0" dirty="0" smtClean="0"/>
              <a:t> can you tell whether you have an </a:t>
            </a:r>
            <a:r>
              <a:rPr lang="en-US" b="1" baseline="0" dirty="0" smtClean="0"/>
              <a:t>exciton condensate</a:t>
            </a:r>
            <a:r>
              <a:rPr lang="en-US" baseline="0" dirty="0" smtClean="0"/>
              <a:t>?</a:t>
            </a:r>
            <a:endParaRPr lang="en-US" baseline="0" dirty="0" smtClean="0"/>
          </a:p>
          <a:p>
            <a:r>
              <a:rPr lang="en-US" baseline="0" dirty="0" smtClean="0"/>
              <a:t>As an example, there is one type of Bose condensate you are familiar with: the Cooper pair superfluid, better known as superconductors. But excitons are charge neutral, so exciton condensation won’t give me any kind of superconductivity.</a:t>
            </a:r>
          </a:p>
          <a:p>
            <a:r>
              <a:rPr lang="en-US" baseline="0" dirty="0" smtClean="0"/>
              <a:t>If we want to know the smoking gun of Bose condensation, we must dive into the theory of superfluidity.</a:t>
            </a:r>
          </a:p>
          <a:p>
            <a:endParaRPr lang="en-US" baseline="0" dirty="0" smtClean="0"/>
          </a:p>
          <a:p>
            <a:r>
              <a:rPr lang="en-US" baseline="0" dirty="0" smtClean="0"/>
              <a:t>(Time: 2:10 minutes)</a:t>
            </a:r>
          </a:p>
        </p:txBody>
      </p:sp>
      <p:sp>
        <p:nvSpPr>
          <p:cNvPr id="4" name="Slide Number Placeholder 3"/>
          <p:cNvSpPr>
            <a:spLocks noGrp="1"/>
          </p:cNvSpPr>
          <p:nvPr>
            <p:ph type="sldNum" sz="quarter" idx="10"/>
          </p:nvPr>
        </p:nvSpPr>
        <p:spPr/>
        <p:txBody>
          <a:bodyPr/>
          <a:lstStyle/>
          <a:p>
            <a:fld id="{D52DFB35-EC31-DD4C-AF13-74EED81FAB3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en-US" baseline="0" dirty="0" smtClean="0"/>
              <a:t>In a Bose-Einstein condensate, over macroscopic distances a huge amount of bosons ‘condense’ into a single quantum-mechanical state. Instead of acting as individual particles, they all act according to one long range complex-valued ‘order parameter’. The Free Energy of a Bose-Einstein condensate can then be expressed in terms of this order parameter. The square of the order parameter equals the superfluid density, and the gradient of the complex phase of the order parameter equals the </a:t>
            </a:r>
            <a:r>
              <a:rPr lang="en-US" baseline="0" dirty="0" err="1" smtClean="0"/>
              <a:t>supercurrent</a:t>
            </a:r>
            <a:r>
              <a:rPr lang="en-US" baseline="0" dirty="0" smtClean="0"/>
              <a:t> flowing. These are the basic ingredients of the </a:t>
            </a:r>
            <a:r>
              <a:rPr lang="en-US" b="1" baseline="0" dirty="0" err="1" smtClean="0"/>
              <a:t>Ginzburg</a:t>
            </a:r>
            <a:r>
              <a:rPr lang="en-US" b="1" baseline="0" dirty="0" smtClean="0"/>
              <a:t>-Landau theory of superfluidity</a:t>
            </a:r>
            <a:r>
              <a:rPr lang="en-US" baseline="0" dirty="0" smtClean="0"/>
              <a:t>.</a:t>
            </a:r>
          </a:p>
          <a:p>
            <a:endParaRPr lang="en-US" baseline="0" dirty="0" smtClean="0"/>
          </a:p>
          <a:p>
            <a:r>
              <a:rPr lang="en-US" baseline="0" dirty="0" smtClean="0"/>
              <a:t>So given this theory, what can be the tell-tales of superfluidity?</a:t>
            </a:r>
          </a:p>
          <a:p>
            <a:r>
              <a:rPr lang="en-US" baseline="0" dirty="0" smtClean="0"/>
              <a:t>Well, think quantum-mechanically. If I bring to condensates with a different order parameter into contact, because of the complex-</a:t>
            </a:r>
            <a:r>
              <a:rPr lang="en-US" baseline="0" dirty="0" err="1" smtClean="0"/>
              <a:t>valuedness</a:t>
            </a:r>
            <a:r>
              <a:rPr lang="en-US" baseline="0" dirty="0" smtClean="0"/>
              <a:t> there can be constructive and destructive interference between the two condensates. So interference is a sign of condensation, something that you couldn’t have without the long-range coherence of the order parameter.</a:t>
            </a:r>
          </a:p>
          <a:p>
            <a:r>
              <a:rPr lang="en-US" baseline="0" dirty="0" smtClean="0"/>
              <a:t>The other typical property of a superfluid is </a:t>
            </a:r>
            <a:r>
              <a:rPr lang="en-US" b="1" baseline="0" dirty="0" smtClean="0"/>
              <a:t>quantization of circular currents</a:t>
            </a:r>
            <a:r>
              <a:rPr lang="en-US" baseline="0" dirty="0" smtClean="0"/>
              <a:t>. Remember that the current is equal to the gradient of the complex phase. Take a ring-like structure. If you want a current (show moves) going through, the phase must increase. So, say for example, that I have a current such that the phase started out here with a value of 0, then increased to a value of 1 here, then increases further to 2, then to three, and then… Wait a second, something goes terribly wrong here. According to the current the phase must be 4, but that is clearly not equal to zero! Such a current cannot exist in reality!</a:t>
            </a:r>
          </a:p>
          <a:p>
            <a:r>
              <a:rPr lang="en-US" baseline="0" dirty="0" smtClean="0"/>
              <a:t>But remember that we are dealing with a complex phase. Complex phases are only defined up to some multiple of 2 Pi. Zero is equal to 2 pi, is equal to 4 pi, etcetera. So the only currents that can flow in this circular condensate, are the ones that make the phase come back to a multiple of 2 pi. In other words: in a superfluid, circular currents must be quantized.</a:t>
            </a:r>
          </a:p>
          <a:p>
            <a:endParaRPr lang="en-US" baseline="0" dirty="0" smtClean="0"/>
          </a:p>
          <a:p>
            <a:r>
              <a:rPr lang="en-US" baseline="0" dirty="0" smtClean="0"/>
              <a:t>(Time: 2:10 min )</a:t>
            </a:r>
          </a:p>
        </p:txBody>
      </p:sp>
      <p:sp>
        <p:nvSpPr>
          <p:cNvPr id="4" name="Tijdelijke aanduiding voor dianummer 3"/>
          <p:cNvSpPr>
            <a:spLocks noGrp="1"/>
          </p:cNvSpPr>
          <p:nvPr>
            <p:ph type="sldNum" sz="quarter" idx="10"/>
          </p:nvPr>
        </p:nvSpPr>
        <p:spPr/>
        <p:txBody>
          <a:bodyPr/>
          <a:lstStyle/>
          <a:p>
            <a:fld id="{D52DFB35-EC31-DD4C-AF13-74EED81FAB3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superconductors, this</a:t>
            </a:r>
            <a:r>
              <a:rPr lang="en-US" baseline="0" dirty="0" smtClean="0"/>
              <a:t> ‘quantization of circular currents’ leads to magnetic flux quantization because, as you know, moving charges induce a magnetic field! However, we already saw that excitons are charge-neutral.</a:t>
            </a:r>
          </a:p>
          <a:p>
            <a:endParaRPr lang="en-US" baseline="0" dirty="0" smtClean="0"/>
          </a:p>
          <a:p>
            <a:r>
              <a:rPr lang="en-US" baseline="0" dirty="0" smtClean="0"/>
              <a:t>Does this mean that there is no way of detecting an exciton </a:t>
            </a:r>
            <a:r>
              <a:rPr lang="en-US" baseline="0" dirty="0" err="1" smtClean="0"/>
              <a:t>supercurrent</a:t>
            </a:r>
            <a:r>
              <a:rPr lang="en-US" baseline="0" dirty="0" smtClean="0"/>
              <a:t>?</a:t>
            </a:r>
          </a:p>
          <a:p>
            <a:endParaRPr lang="en-US" baseline="0" dirty="0" smtClean="0"/>
          </a:p>
          <a:p>
            <a:r>
              <a:rPr lang="en-US" baseline="0" dirty="0" smtClean="0"/>
              <a:t>Oh yes, there is. In the double layer exciton systems, the holes and electrons are spatially separated. Therefore, the exciton particle carries an </a:t>
            </a:r>
            <a:r>
              <a:rPr lang="en-US" b="1" baseline="0" dirty="0" smtClean="0"/>
              <a:t>electric dipole moment</a:t>
            </a:r>
            <a:r>
              <a:rPr lang="en-US" baseline="0" dirty="0" smtClean="0"/>
              <a:t>. I will describe now how a superfluid with an electric dipole moment interacts with the electromagnetic field.</a:t>
            </a:r>
            <a:endParaRPr lang="en-US" dirty="0" smtClean="0"/>
          </a:p>
          <a:p>
            <a:endParaRPr lang="en-US" baseline="0" dirty="0" smtClean="0"/>
          </a:p>
          <a:p>
            <a:r>
              <a:rPr lang="en-US" baseline="0" dirty="0" smtClean="0"/>
              <a:t>The first thing we learn</a:t>
            </a:r>
            <a:r>
              <a:rPr lang="en-US" baseline="0" dirty="0" smtClean="0"/>
              <a:t> is </a:t>
            </a:r>
            <a:r>
              <a:rPr lang="en-US" baseline="0" dirty="0" smtClean="0"/>
              <a:t>how to make a</a:t>
            </a:r>
            <a:r>
              <a:rPr lang="en-US" baseline="0" dirty="0" smtClean="0"/>
              <a:t> double layer exciton current flow. </a:t>
            </a:r>
            <a:r>
              <a:rPr lang="en-US" baseline="0" dirty="0" smtClean="0"/>
              <a:t>As you might know from electrodynamics, an electric dipole will move perpendicular to an applied magnetic field. Similarly, we find that an exciton </a:t>
            </a:r>
            <a:r>
              <a:rPr lang="en-US" baseline="0" dirty="0" err="1" smtClean="0"/>
              <a:t>supercurrent</a:t>
            </a:r>
            <a:r>
              <a:rPr lang="en-US" baseline="0" dirty="0" smtClean="0"/>
              <a:t> is </a:t>
            </a:r>
            <a:r>
              <a:rPr lang="en-US" b="1" baseline="0" dirty="0" smtClean="0"/>
              <a:t>induced by applying a magnetic field parallel to the layers</a:t>
            </a:r>
            <a:r>
              <a:rPr lang="en-US" b="0" baseline="0" dirty="0" smtClean="0"/>
              <a:t>.</a:t>
            </a:r>
            <a:r>
              <a:rPr lang="en-US" b="0" baseline="0" dirty="0" smtClean="0"/>
              <a:t> So if we apply a magnetic field in this direction, parallel to the layers, we get a exciton </a:t>
            </a:r>
            <a:r>
              <a:rPr lang="en-US" b="0" baseline="0" dirty="0" err="1" smtClean="0"/>
              <a:t>supercurrent</a:t>
            </a:r>
            <a:r>
              <a:rPr lang="en-US" b="0" baseline="0" dirty="0" smtClean="0"/>
              <a:t> perpendicular to the applied magnetic field.</a:t>
            </a:r>
          </a:p>
          <a:p>
            <a:endParaRPr lang="en-US" b="0" baseline="0" dirty="0" smtClean="0"/>
          </a:p>
          <a:p>
            <a:r>
              <a:rPr lang="en-US" b="0" baseline="0" dirty="0" smtClean="0"/>
              <a:t>Now you also know that a </a:t>
            </a:r>
            <a:r>
              <a:rPr lang="en-US" b="0" baseline="0" dirty="0" smtClean="0"/>
              <a:t>moving</a:t>
            </a:r>
            <a:r>
              <a:rPr lang="en-US" b="0" baseline="0" dirty="0" smtClean="0"/>
              <a:t> electric dipole </a:t>
            </a:r>
            <a:r>
              <a:rPr lang="en-US" b="1" baseline="0" dirty="0" smtClean="0"/>
              <a:t>generates </a:t>
            </a:r>
            <a:r>
              <a:rPr lang="en-US" b="1" baseline="0" dirty="0" smtClean="0"/>
              <a:t>a magnetic field</a:t>
            </a:r>
            <a:r>
              <a:rPr lang="en-US" b="0" baseline="0" dirty="0" smtClean="0"/>
              <a:t>!</a:t>
            </a:r>
            <a:r>
              <a:rPr lang="en-US" b="0" baseline="0" dirty="0" smtClean="0"/>
              <a:t> This follows straightforwardly from Ampere’s Law. You can ‘split’ the moving exciton into a moving electron and a hole. These electron and hole currents cause a magnetic field in between the layers. If the current is going along this line, the induced magnetic field goes in this direction. </a:t>
            </a:r>
          </a:p>
          <a:p>
            <a:endParaRPr lang="en-US" b="0" baseline="0" dirty="0" smtClean="0"/>
          </a:p>
          <a:p>
            <a:r>
              <a:rPr lang="en-US" b="0" baseline="0" dirty="0" smtClean="0"/>
              <a:t>This result is quite interesting. If we add these two effects, we see that a double layer acts in fact like </a:t>
            </a:r>
            <a:r>
              <a:rPr lang="en-US" b="0" baseline="0" dirty="0" smtClean="0"/>
              <a:t>a </a:t>
            </a:r>
            <a:r>
              <a:rPr lang="en-US" b="1" baseline="0" dirty="0" err="1" smtClean="0"/>
              <a:t>diamagnet</a:t>
            </a:r>
            <a:r>
              <a:rPr lang="en-US" b="0" baseline="0" dirty="0" smtClean="0"/>
              <a:t>! An applied magnetic field parallel to the double layers gets reduced by the following susceptibility. The magnitude of this susceptibility is </a:t>
            </a:r>
            <a:r>
              <a:rPr lang="en-US" b="0" baseline="0" dirty="0" smtClean="0"/>
              <a:t>nothing</a:t>
            </a:r>
            <a:r>
              <a:rPr lang="en-US" b="0" baseline="0" dirty="0" smtClean="0"/>
              <a:t> compared to the </a:t>
            </a:r>
            <a:r>
              <a:rPr lang="en-US" b="0" baseline="0" dirty="0" smtClean="0"/>
              <a:t>perfect diamagnetism of </a:t>
            </a:r>
            <a:r>
              <a:rPr lang="en-US" b="0" baseline="0" dirty="0" smtClean="0"/>
              <a:t>superconductors. It depends on the specific device parameters such as the interlayer distance </a:t>
            </a:r>
            <a:r>
              <a:rPr lang="en-US" b="0" baseline="0" dirty="0" err="1" smtClean="0"/>
              <a:t>d</a:t>
            </a:r>
            <a:r>
              <a:rPr lang="en-US" b="0" baseline="0" dirty="0" smtClean="0"/>
              <a:t> and the exciton density rho. For typical parameters, the diamagnetic susceptibility is comparable to gold or diamond.</a:t>
            </a:r>
          </a:p>
          <a:p>
            <a:endParaRPr lang="en-US" b="0" baseline="0" dirty="0" smtClean="0"/>
          </a:p>
          <a:p>
            <a:r>
              <a:rPr lang="en-US" b="0" baseline="0" dirty="0" smtClean="0"/>
              <a:t>(Time: 2:05 minutes)</a:t>
            </a:r>
            <a:endParaRPr lang="en-US" b="0" baseline="0" dirty="0" smtClean="0"/>
          </a:p>
        </p:txBody>
      </p:sp>
      <p:sp>
        <p:nvSpPr>
          <p:cNvPr id="4" name="Slide Number Placeholder 3"/>
          <p:cNvSpPr>
            <a:spLocks noGrp="1"/>
          </p:cNvSpPr>
          <p:nvPr>
            <p:ph type="sldNum" sz="quarter" idx="10"/>
          </p:nvPr>
        </p:nvSpPr>
        <p:spPr/>
        <p:txBody>
          <a:bodyPr/>
          <a:lstStyle/>
          <a:p>
            <a:fld id="{D52DFB35-EC31-DD4C-AF13-74EED81FAB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all together leads to a specific form of </a:t>
            </a:r>
            <a:r>
              <a:rPr lang="en-US" b="1" dirty="0" smtClean="0"/>
              <a:t>flux quantization</a:t>
            </a:r>
            <a:r>
              <a:rPr lang="en-US" dirty="0" smtClean="0"/>
              <a:t>.</a:t>
            </a:r>
          </a:p>
          <a:p>
            <a:endParaRPr lang="en-US" dirty="0" smtClean="0"/>
          </a:p>
          <a:p>
            <a:r>
              <a:rPr lang="en-US" dirty="0" smtClean="0"/>
              <a:t>Take </a:t>
            </a:r>
            <a:r>
              <a:rPr lang="en-US" baseline="0" dirty="0" smtClean="0"/>
              <a:t>a ring-like structure of these double layers. We apply a magnetic field to induce a circular current inside this ring-structure. This current must be quantized, as I told before. The quantized current induces a magnetic flux in between the two layers, which also must be quantized. The amount of flux that goes in between these two layers must be quantized according to this formula: the flux equals </a:t>
            </a:r>
            <a:r>
              <a:rPr lang="en-US" baseline="0" dirty="0" err="1" smtClean="0"/>
              <a:t>h</a:t>
            </a:r>
            <a:r>
              <a:rPr lang="en-US" baseline="0" dirty="0" smtClean="0"/>
              <a:t> over </a:t>
            </a:r>
            <a:r>
              <a:rPr lang="en-US" baseline="0" dirty="0" err="1" smtClean="0"/>
              <a:t>e</a:t>
            </a:r>
            <a:r>
              <a:rPr lang="en-US" baseline="0" dirty="0" smtClean="0"/>
              <a:t> (the fundamental flux quantum), times the diamagnetic susceptibility, times some integer </a:t>
            </a:r>
            <a:r>
              <a:rPr lang="en-US" baseline="0" dirty="0" err="1" smtClean="0"/>
              <a:t>n</a:t>
            </a:r>
            <a:r>
              <a:rPr lang="en-US" baseline="0" dirty="0" smtClean="0"/>
              <a:t>.</a:t>
            </a:r>
          </a:p>
          <a:p>
            <a:endParaRPr lang="en-US" baseline="0" dirty="0" smtClean="0"/>
          </a:p>
          <a:p>
            <a:r>
              <a:rPr lang="en-US" baseline="0" dirty="0" smtClean="0"/>
              <a:t>(Time: 37 sec)</a:t>
            </a:r>
          </a:p>
        </p:txBody>
      </p:sp>
      <p:sp>
        <p:nvSpPr>
          <p:cNvPr id="4" name="Slide Number Placeholder 3"/>
          <p:cNvSpPr>
            <a:spLocks noGrp="1"/>
          </p:cNvSpPr>
          <p:nvPr>
            <p:ph type="sldNum" sz="quarter" idx="10"/>
          </p:nvPr>
        </p:nvSpPr>
        <p:spPr/>
        <p:txBody>
          <a:bodyPr/>
          <a:lstStyle/>
          <a:p>
            <a:fld id="{D52DFB35-EC31-DD4C-AF13-74EED81FAB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previous </a:t>
            </a:r>
            <a:r>
              <a:rPr lang="en-US" baseline="0" dirty="0" smtClean="0"/>
              <a:t>results follows </a:t>
            </a:r>
            <a:r>
              <a:rPr lang="en-US" baseline="0" dirty="0" smtClean="0"/>
              <a:t>from simple free energy minimization arguments</a:t>
            </a:r>
            <a:r>
              <a:rPr lang="en-US" baseline="0" dirty="0" smtClean="0"/>
              <a:t>. There </a:t>
            </a:r>
            <a:r>
              <a:rPr lang="en-US" baseline="0" dirty="0" smtClean="0"/>
              <a:t>are some subtleties, however, that have to be taken into account.</a:t>
            </a:r>
          </a:p>
          <a:p>
            <a:endParaRPr lang="en-US" baseline="0" dirty="0" smtClean="0"/>
          </a:p>
          <a:p>
            <a:r>
              <a:rPr lang="en-US" baseline="0" dirty="0" smtClean="0"/>
              <a:t>The first is the</a:t>
            </a:r>
            <a:r>
              <a:rPr lang="en-US" baseline="0" dirty="0" smtClean="0"/>
              <a:t> so-called </a:t>
            </a:r>
            <a:r>
              <a:rPr lang="en-US" b="1" baseline="0" dirty="0" smtClean="0"/>
              <a:t>phase </a:t>
            </a:r>
            <a:r>
              <a:rPr lang="en-US" b="1" baseline="0" dirty="0" smtClean="0"/>
              <a:t>slip </a:t>
            </a:r>
            <a:r>
              <a:rPr lang="en-US" b="1" baseline="0" dirty="0" smtClean="0"/>
              <a:t>effect</a:t>
            </a:r>
            <a:r>
              <a:rPr lang="en-US" baseline="0" dirty="0" smtClean="0"/>
              <a:t>, or in other words: </a:t>
            </a:r>
            <a:r>
              <a:rPr lang="en-US" baseline="0" dirty="0" smtClean="0"/>
              <a:t>Is the condensate strong enough to hold the magnetic field in place</a:t>
            </a:r>
            <a:r>
              <a:rPr lang="en-US" baseline="0" dirty="0" smtClean="0"/>
              <a:t>?</a:t>
            </a:r>
          </a:p>
          <a:p>
            <a:r>
              <a:rPr lang="en-US" baseline="0" dirty="0" smtClean="0"/>
              <a:t>It costs energy to hold the magnetic field in place, therefore it prefers to escape. However, the magnetic field cannot escape as long as there is the long range coherence of the order parameter. So in order for the magnetic field to escape, the condensate must be locally destroyed. However, destroying a condensate also costs energy. We just have to look at the energy balance: will the condensate be destroyed or will the flux remain trapped?</a:t>
            </a:r>
          </a:p>
          <a:p>
            <a:r>
              <a:rPr lang="en-US" baseline="0" dirty="0" smtClean="0"/>
              <a:t>We calculated this and the critical magnetic field must be larger than 5 </a:t>
            </a:r>
            <a:r>
              <a:rPr lang="en-US" baseline="0" dirty="0" err="1" smtClean="0"/>
              <a:t>nano</a:t>
            </a:r>
            <a:r>
              <a:rPr lang="en-US" baseline="0" dirty="0" smtClean="0"/>
              <a:t>-Tesla to be able to trap magnetic fluxes. This is much lower than all theoretical predictions made about the critical magnetic field. Therefore this phase slip effect doesn’t cause troubles.</a:t>
            </a:r>
          </a:p>
          <a:p>
            <a:endParaRPr lang="en-US" baseline="0" dirty="0" smtClean="0"/>
          </a:p>
          <a:p>
            <a:r>
              <a:rPr lang="en-US" baseline="0" dirty="0" smtClean="0"/>
              <a:t>The second</a:t>
            </a:r>
            <a:r>
              <a:rPr lang="en-US" baseline="0" dirty="0" smtClean="0"/>
              <a:t> subtlety is </a:t>
            </a:r>
            <a:r>
              <a:rPr lang="en-US" baseline="0" dirty="0" smtClean="0"/>
              <a:t>the effect of the </a:t>
            </a:r>
            <a:r>
              <a:rPr lang="en-US" b="1" baseline="0" dirty="0" smtClean="0"/>
              <a:t>possible annihilation of excitons </a:t>
            </a:r>
            <a:r>
              <a:rPr lang="en-US" baseline="0" dirty="0" smtClean="0"/>
              <a:t>by tunneling electrons from one to the other layer.</a:t>
            </a:r>
            <a:r>
              <a:rPr lang="en-US" baseline="0" dirty="0" smtClean="0"/>
              <a:t> Up till now we haven’t taken this into account. This annihilation effectively creates a cosine potential for the complex phase: it is energetically favorable to have a constant phase throughout the condensate. This creates a threshold that needs to be overcome if we want to induce currents. Our estimates of the magnitude of this threshold are again so low that we do not expect that ‘phase pinning’ threatens the realization of our flux quantization.</a:t>
            </a:r>
          </a:p>
          <a:p>
            <a:endParaRPr lang="en-US" baseline="0" dirty="0" smtClean="0"/>
          </a:p>
          <a:p>
            <a:r>
              <a:rPr lang="en-US" baseline="0" dirty="0" smtClean="0"/>
              <a:t>The remaining issue is: is </a:t>
            </a:r>
            <a:r>
              <a:rPr lang="en-US" baseline="0" dirty="0" smtClean="0"/>
              <a:t>it feasible to</a:t>
            </a:r>
            <a:r>
              <a:rPr lang="en-US" baseline="0" dirty="0" smtClean="0"/>
              <a:t> </a:t>
            </a:r>
            <a:r>
              <a:rPr lang="en-US" b="1" baseline="0" dirty="0" smtClean="0"/>
              <a:t>detect the flux quantization</a:t>
            </a:r>
            <a:r>
              <a:rPr lang="en-US" baseline="0" dirty="0" smtClean="0"/>
              <a:t>? </a:t>
            </a:r>
            <a:r>
              <a:rPr lang="en-US" baseline="0" dirty="0" smtClean="0"/>
              <a:t>Are the numbers such that with current technology we can see it</a:t>
            </a:r>
            <a:r>
              <a:rPr lang="en-US" baseline="0" dirty="0" smtClean="0"/>
              <a:t>?</a:t>
            </a:r>
          </a:p>
          <a:p>
            <a:r>
              <a:rPr lang="en-US" baseline="0" dirty="0" smtClean="0"/>
              <a:t>The answer is: Yes</a:t>
            </a:r>
            <a:r>
              <a:rPr lang="en-US" baseline="0" dirty="0" smtClean="0"/>
              <a:t>, </a:t>
            </a:r>
            <a:r>
              <a:rPr lang="en-US" baseline="0" dirty="0" smtClean="0"/>
              <a:t>given some typical parameters. If we make the interlayer distance 20 nanometer, the exciton density comparable to 10% doping, and the ring-structure has a radius of 100 micrometer, a flux quantum corresponds to 50 </a:t>
            </a:r>
            <a:r>
              <a:rPr lang="en-US" baseline="0" dirty="0" err="1" smtClean="0"/>
              <a:t>nanoTesla</a:t>
            </a:r>
            <a:r>
              <a:rPr lang="en-US" baseline="0" dirty="0" smtClean="0"/>
              <a:t>, which is in practice measurable. At least, so I’m told by the experimental people at the University of </a:t>
            </a:r>
            <a:r>
              <a:rPr lang="en-US" baseline="0" dirty="0" err="1" smtClean="0"/>
              <a:t>Twente</a:t>
            </a:r>
            <a:r>
              <a:rPr lang="en-US" baseline="0" dirty="0" smtClean="0"/>
              <a:t>, since I’m only a theoretician.</a:t>
            </a:r>
            <a:endParaRPr lang="en-US" dirty="0"/>
          </a:p>
        </p:txBody>
      </p:sp>
      <p:sp>
        <p:nvSpPr>
          <p:cNvPr id="4" name="Slide Number Placeholder 3"/>
          <p:cNvSpPr>
            <a:spLocks noGrp="1"/>
          </p:cNvSpPr>
          <p:nvPr>
            <p:ph type="sldNum" sz="quarter" idx="10"/>
          </p:nvPr>
        </p:nvSpPr>
        <p:spPr/>
        <p:txBody>
          <a:bodyPr/>
          <a:lstStyle/>
          <a:p>
            <a:fld id="{D52DFB35-EC31-DD4C-AF13-74EED81FAB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group of professor Hans</a:t>
            </a:r>
            <a:r>
              <a:rPr lang="en-US" baseline="0" dirty="0" smtClean="0"/>
              <a:t> </a:t>
            </a:r>
            <a:r>
              <a:rPr lang="en-US" baseline="0" dirty="0" err="1" smtClean="0"/>
              <a:t>Hilgenkamp</a:t>
            </a:r>
            <a:r>
              <a:rPr lang="en-US" baseline="0" dirty="0" smtClean="0"/>
              <a:t> </a:t>
            </a:r>
            <a:r>
              <a:rPr lang="en-US" dirty="0" smtClean="0"/>
              <a:t>at the University</a:t>
            </a:r>
            <a:r>
              <a:rPr lang="en-US" baseline="0" dirty="0" smtClean="0"/>
              <a:t> of </a:t>
            </a:r>
            <a:r>
              <a:rPr lang="en-US" baseline="0" dirty="0" err="1" smtClean="0"/>
              <a:t>Twente</a:t>
            </a:r>
            <a:r>
              <a:rPr lang="en-US" baseline="0" dirty="0" smtClean="0"/>
              <a:t>, who is one of my supervisors for my PhD, is actually working on realizing the exciton condensation in complex oxide </a:t>
            </a:r>
            <a:r>
              <a:rPr lang="en-US" baseline="0" dirty="0" err="1" smtClean="0"/>
              <a:t>heterostructures</a:t>
            </a:r>
            <a:r>
              <a:rPr lang="en-US" baseline="0" dirty="0" smtClean="0"/>
              <a:t>.</a:t>
            </a:r>
            <a:endParaRPr lang="en-US" dirty="0" smtClean="0"/>
          </a:p>
          <a:p>
            <a:endParaRPr lang="en-US" dirty="0" smtClean="0"/>
          </a:p>
          <a:p>
            <a:r>
              <a:rPr lang="en-US" dirty="0" smtClean="0"/>
              <a:t>Their idea to realize the unconventional</a:t>
            </a:r>
            <a:r>
              <a:rPr lang="en-US" baseline="0" dirty="0" smtClean="0"/>
              <a:t> flux </a:t>
            </a:r>
            <a:r>
              <a:rPr lang="en-US" dirty="0" smtClean="0"/>
              <a:t>quantization is as follows.</a:t>
            </a:r>
            <a:r>
              <a:rPr lang="en-US" baseline="0" dirty="0" smtClean="0"/>
              <a:t> First </a:t>
            </a:r>
            <a:r>
              <a:rPr lang="en-US" baseline="0" dirty="0" smtClean="0"/>
              <a:t>you grow an electron-doped Mott insulator (like </a:t>
            </a:r>
            <a:r>
              <a:rPr lang="en-US" baseline="0" dirty="0" err="1" smtClean="0"/>
              <a:t>NeodymiumCeriumCuprate</a:t>
            </a:r>
            <a:r>
              <a:rPr lang="en-US" baseline="0" dirty="0" smtClean="0"/>
              <a:t>) </a:t>
            </a:r>
            <a:r>
              <a:rPr lang="en-US" baseline="0" dirty="0" smtClean="0"/>
              <a:t>in a ring structure (here in green) and you etch it</a:t>
            </a:r>
            <a:r>
              <a:rPr lang="en-US" baseline="0" dirty="0" smtClean="0"/>
              <a:t> on the side such that </a:t>
            </a:r>
            <a:r>
              <a:rPr lang="en-US" baseline="0" dirty="0" smtClean="0"/>
              <a:t>you have</a:t>
            </a:r>
            <a:r>
              <a:rPr lang="en-US" baseline="0" dirty="0" smtClean="0"/>
              <a:t> a slope with some angle. </a:t>
            </a:r>
            <a:r>
              <a:rPr lang="en-US" baseline="0" dirty="0" smtClean="0"/>
              <a:t>Then you deposit a </a:t>
            </a:r>
            <a:r>
              <a:rPr lang="en-US" baseline="0" dirty="0" err="1" smtClean="0"/>
              <a:t>StrontiumTitanate</a:t>
            </a:r>
            <a:r>
              <a:rPr lang="en-US" baseline="0" dirty="0" smtClean="0"/>
              <a:t> </a:t>
            </a:r>
            <a:r>
              <a:rPr lang="en-US" baseline="0" dirty="0" smtClean="0"/>
              <a:t>insulating layer in between, and on top</a:t>
            </a:r>
            <a:r>
              <a:rPr lang="en-US" baseline="0" dirty="0" smtClean="0"/>
              <a:t> you deposit a </a:t>
            </a:r>
            <a:r>
              <a:rPr lang="en-US" baseline="0" dirty="0" smtClean="0"/>
              <a:t>hole-doped Mott insulator (like </a:t>
            </a:r>
            <a:r>
              <a:rPr lang="en-US" baseline="0" dirty="0" err="1" smtClean="0"/>
              <a:t>LanthanumStrontiumCuprate</a:t>
            </a:r>
            <a:r>
              <a:rPr lang="en-US" baseline="0" dirty="0" smtClean="0"/>
              <a:t>) </a:t>
            </a:r>
            <a:r>
              <a:rPr lang="en-US" baseline="0" dirty="0" smtClean="0"/>
              <a:t>which gives you the desired ring structure</a:t>
            </a:r>
            <a:r>
              <a:rPr lang="en-US" baseline="0" dirty="0" smtClean="0"/>
              <a:t>.</a:t>
            </a:r>
          </a:p>
          <a:p>
            <a:endParaRPr lang="en-US" baseline="0" dirty="0" smtClean="0"/>
          </a:p>
          <a:p>
            <a:r>
              <a:rPr lang="en-US" baseline="0" dirty="0" smtClean="0"/>
              <a:t>This angle does not alter physics fundamentally, and we expect </a:t>
            </a:r>
            <a:r>
              <a:rPr lang="en-US" i="1" baseline="0" dirty="0" smtClean="0"/>
              <a:t>if</a:t>
            </a:r>
            <a:r>
              <a:rPr lang="en-US" i="0" baseline="0" dirty="0" smtClean="0"/>
              <a:t> condensation of excitons occurs, this structure must show flux quantization.</a:t>
            </a:r>
            <a:endParaRPr lang="en-US" baseline="0" dirty="0" smtClean="0"/>
          </a:p>
        </p:txBody>
      </p:sp>
      <p:sp>
        <p:nvSpPr>
          <p:cNvPr id="4" name="Slide Number Placeholder 3"/>
          <p:cNvSpPr>
            <a:spLocks noGrp="1"/>
          </p:cNvSpPr>
          <p:nvPr>
            <p:ph type="sldNum" sz="quarter" idx="10"/>
          </p:nvPr>
        </p:nvSpPr>
        <p:spPr/>
        <p:txBody>
          <a:bodyPr/>
          <a:lstStyle/>
          <a:p>
            <a:fld id="{D52DFB35-EC31-DD4C-AF13-74EED81FAB3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we propose to</a:t>
            </a:r>
            <a:r>
              <a:rPr lang="en-US" dirty="0" smtClean="0"/>
              <a:t> realize</a:t>
            </a:r>
            <a:r>
              <a:rPr lang="en-US" baseline="0" dirty="0" smtClean="0"/>
              <a:t> the exciton flux quantization </a:t>
            </a:r>
            <a:r>
              <a:rPr lang="en-US" dirty="0" smtClean="0"/>
              <a:t>is by using graphene.</a:t>
            </a:r>
          </a:p>
          <a:p>
            <a:endParaRPr lang="en-US" baseline="0" dirty="0" smtClean="0"/>
          </a:p>
          <a:p>
            <a:r>
              <a:rPr lang="en-US" baseline="0" dirty="0" smtClean="0"/>
              <a:t>Recently it has become possible to grow large areas of graphene on copper foils. From these results we expect that it is also possible to grow a closed graphene tube around a copper cylinder. Then you cover the graphene tube with an insulator, for example Aluminum oxide. On top of that we can deposit the second layer of graphene. By applying a gate voltage on the two graphene sheets on can introduce a finite density of holes and electrons, which could form the exciton condensate.</a:t>
            </a:r>
          </a:p>
        </p:txBody>
      </p:sp>
      <p:sp>
        <p:nvSpPr>
          <p:cNvPr id="4" name="Slide Number Placeholder 3"/>
          <p:cNvSpPr>
            <a:spLocks noGrp="1"/>
          </p:cNvSpPr>
          <p:nvPr>
            <p:ph type="sldNum" sz="quarter" idx="10"/>
          </p:nvPr>
        </p:nvSpPr>
        <p:spPr/>
        <p:txBody>
          <a:bodyPr/>
          <a:lstStyle/>
          <a:p>
            <a:fld id="{D52DFB35-EC31-DD4C-AF13-74EED81FAB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5060950"/>
            <a:ext cx="8777288" cy="14351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5174" name="Picture 54"/>
          <p:cNvPicPr>
            <a:picLocks noChangeAspect="1" noChangeArrowheads="1"/>
          </p:cNvPicPr>
          <p:nvPr/>
        </p:nvPicPr>
        <p:blipFill>
          <a:blip r:embed="rId2"/>
          <a:srcRect/>
          <a:stretch>
            <a:fillRect/>
          </a:stretch>
        </p:blipFill>
        <p:spPr bwMode="auto">
          <a:xfrm>
            <a:off x="539750" y="5229225"/>
            <a:ext cx="2879725" cy="1138238"/>
          </a:xfrm>
          <a:prstGeom prst="rect">
            <a:avLst/>
          </a:prstGeom>
          <a:noFill/>
          <a:ln w="9525">
            <a:noFill/>
            <a:miter lim="800000"/>
            <a:headEnd/>
            <a:tailEnd/>
          </a:ln>
          <a:effectLst/>
        </p:spPr>
      </p:pic>
      <p:sp>
        <p:nvSpPr>
          <p:cNvPr id="5163" name="Rectangle 43"/>
          <p:cNvSpPr>
            <a:spLocks noChangeArrowheads="1"/>
          </p:cNvSpPr>
          <p:nvPr/>
        </p:nvSpPr>
        <p:spPr bwMode="auto">
          <a:xfrm>
            <a:off x="0" y="0"/>
            <a:ext cx="9144000" cy="4340225"/>
          </a:xfrm>
          <a:prstGeom prst="rect">
            <a:avLst/>
          </a:prstGeom>
          <a:solidFill>
            <a:srgbClr val="0C2577"/>
          </a:solidFill>
          <a:ln w="9525">
            <a:noFill/>
            <a:miter lim="800000"/>
            <a:headEnd/>
            <a:tailEnd/>
          </a:ln>
          <a:effectLst/>
        </p:spPr>
        <p:txBody>
          <a:bodyPr wrap="none" anchor="ctr">
            <a:prstTxWarp prst="textNoShape">
              <a:avLst/>
            </a:prstTxWarp>
          </a:bodyPr>
          <a:lstStyle/>
          <a:p>
            <a:pPr algn="ctr">
              <a:buFontTx/>
              <a:buChar char="•"/>
            </a:pPr>
            <a:endParaRPr lang="en-US" sz="1800">
              <a:solidFill>
                <a:schemeClr val="tx1"/>
              </a:solidFill>
              <a:latin typeface="Arial" charset="0"/>
            </a:endParaRPr>
          </a:p>
        </p:txBody>
      </p:sp>
      <p:sp>
        <p:nvSpPr>
          <p:cNvPr id="5123" name="Rectangle 3"/>
          <p:cNvSpPr>
            <a:spLocks noGrp="1" noChangeArrowheads="1"/>
          </p:cNvSpPr>
          <p:nvPr>
            <p:ph type="subTitle" idx="1"/>
          </p:nvPr>
        </p:nvSpPr>
        <p:spPr>
          <a:xfrm>
            <a:off x="468313" y="4508500"/>
            <a:ext cx="5472112" cy="360363"/>
          </a:xfrm>
        </p:spPr>
        <p:txBody>
          <a:bodyPr/>
          <a:lstStyle>
            <a:lvl1pPr marL="0" indent="0">
              <a:buFont typeface="Arial" charset="0"/>
              <a:buNone/>
              <a:defRPr sz="2000">
                <a:solidFill>
                  <a:schemeClr val="bg1"/>
                </a:solidFill>
              </a:defRPr>
            </a:lvl1pPr>
          </a:lstStyle>
          <a:p>
            <a:r>
              <a:rPr lang="en-US"/>
              <a:t>Name</a:t>
            </a:r>
          </a:p>
        </p:txBody>
      </p:sp>
      <p:sp>
        <p:nvSpPr>
          <p:cNvPr id="5170" name="Rectangle 50"/>
          <p:cNvSpPr>
            <a:spLocks noGrp="1" noChangeArrowheads="1"/>
          </p:cNvSpPr>
          <p:nvPr>
            <p:ph type="dt" sz="quarter" idx="2"/>
          </p:nvPr>
        </p:nvSpPr>
        <p:spPr bwMode="auto">
          <a:xfrm>
            <a:off x="6084888" y="4511675"/>
            <a:ext cx="2613025" cy="355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a:lvl1pPr>
          </a:lstStyle>
          <a:p>
            <a:endParaRPr lang="nl-NL"/>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r>
              <a:rPr lang="en-US"/>
              <a:t>Title</a:t>
            </a:r>
          </a:p>
        </p:txBody>
      </p:sp>
      <p:sp>
        <p:nvSpPr>
          <p:cNvPr id="5141" name="Rectangle 21"/>
          <p:cNvSpPr>
            <a:spLocks noChangeArrowheads="1"/>
          </p:cNvSpPr>
          <p:nvPr/>
        </p:nvSpPr>
        <p:spPr bwMode="auto">
          <a:xfrm>
            <a:off x="8653463" y="6594475"/>
            <a:ext cx="73025" cy="260350"/>
          </a:xfrm>
          <a:prstGeom prst="rect">
            <a:avLst/>
          </a:prstGeom>
          <a:solidFill>
            <a:srgbClr val="0C2577"/>
          </a:solidFill>
          <a:ln w="9525">
            <a:noFill/>
            <a:miter lim="800000"/>
            <a:headEnd/>
            <a:tailEnd/>
          </a:ln>
          <a:effectLst/>
        </p:spPr>
        <p:txBody>
          <a:bodyPr wrap="none" anchor="ctr">
            <a:prstTxWarp prst="textNoShape">
              <a:avLst/>
            </a:prstTxWarp>
          </a:bodyPr>
          <a:lstStyle/>
          <a:p>
            <a:endParaRPr lang="en-US"/>
          </a:p>
        </p:txBody>
      </p:sp>
      <p:sp>
        <p:nvSpPr>
          <p:cNvPr id="5140" name="Rectangle 20"/>
          <p:cNvSpPr>
            <a:spLocks noChangeArrowheads="1"/>
          </p:cNvSpPr>
          <p:nvPr/>
        </p:nvSpPr>
        <p:spPr bwMode="auto">
          <a:xfrm>
            <a:off x="4787900" y="6789738"/>
            <a:ext cx="3887788" cy="69850"/>
          </a:xfrm>
          <a:prstGeom prst="rect">
            <a:avLst/>
          </a:prstGeom>
          <a:solidFill>
            <a:srgbClr val="0C2577"/>
          </a:solidFill>
          <a:ln w="9525">
            <a:noFill/>
            <a:miter lim="800000"/>
            <a:headEnd/>
            <a:tailEnd/>
          </a:ln>
          <a:effectLst/>
        </p:spPr>
        <p:txBody>
          <a:bodyPr wrap="none" anchor="ctr">
            <a:prstTxWarp prst="textNoShape">
              <a:avLst/>
            </a:prstTxWarp>
          </a:bodyPr>
          <a:lstStyle/>
          <a:p>
            <a:endParaRPr lang="en-US"/>
          </a:p>
        </p:txBody>
      </p:sp>
      <p:grpSp>
        <p:nvGrpSpPr>
          <p:cNvPr id="5178" name="Group 58"/>
          <p:cNvGrpSpPr>
            <a:grpSpLocks/>
          </p:cNvGrpSpPr>
          <p:nvPr/>
        </p:nvGrpSpPr>
        <p:grpSpPr bwMode="auto">
          <a:xfrm>
            <a:off x="0" y="6497638"/>
            <a:ext cx="8786813" cy="360362"/>
            <a:chOff x="0" y="4093"/>
            <a:chExt cx="5535" cy="227"/>
          </a:xfrm>
        </p:grpSpPr>
        <p:sp>
          <p:nvSpPr>
            <p:cNvPr id="5138" name="Rectangle 18"/>
            <p:cNvSpPr>
              <a:spLocks noChangeArrowheads="1"/>
            </p:cNvSpPr>
            <p:nvPr/>
          </p:nvSpPr>
          <p:spPr bwMode="auto">
            <a:xfrm>
              <a:off x="0" y="4093"/>
              <a:ext cx="5535" cy="227"/>
            </a:xfrm>
            <a:prstGeom prst="rect">
              <a:avLst/>
            </a:prstGeom>
            <a:solidFill>
              <a:srgbClr val="0C2577"/>
            </a:solidFill>
            <a:ln w="9525">
              <a:noFill/>
              <a:miter lim="800000"/>
              <a:headEnd/>
              <a:tailEnd/>
            </a:ln>
            <a:effectLst/>
          </p:spPr>
          <p:txBody>
            <a:bodyPr wrap="none" anchor="ctr">
              <a:prstTxWarp prst="textNoShape">
                <a:avLst/>
              </a:prstTxWarp>
            </a:bodyPr>
            <a:lstStyle/>
            <a:p>
              <a:endParaRPr lang="en-US"/>
            </a:p>
          </p:txBody>
        </p:sp>
        <p:sp>
          <p:nvSpPr>
            <p:cNvPr id="5177" name="Text Box 57"/>
            <p:cNvSpPr txBox="1">
              <a:spLocks noChangeArrowheads="1"/>
            </p:cNvSpPr>
            <p:nvPr/>
          </p:nvSpPr>
          <p:spPr bwMode="auto">
            <a:xfrm>
              <a:off x="2807" y="4112"/>
              <a:ext cx="2722" cy="20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500" b="1"/>
                <a:t>Leiden University. The university to discover.</a:t>
              </a:r>
            </a:p>
          </p:txBody>
        </p:sp>
      </p:grpSp>
      <p:grpSp>
        <p:nvGrpSpPr>
          <p:cNvPr id="5179" name="Group 59"/>
          <p:cNvGrpSpPr>
            <a:grpSpLocks/>
          </p:cNvGrpSpPr>
          <p:nvPr userDrawn="1"/>
        </p:nvGrpSpPr>
        <p:grpSpPr bwMode="auto">
          <a:xfrm>
            <a:off x="8780463" y="4695825"/>
            <a:ext cx="363537" cy="2162175"/>
            <a:chOff x="5531" y="2958"/>
            <a:chExt cx="229" cy="1362"/>
          </a:xfrm>
        </p:grpSpPr>
        <p:sp>
          <p:nvSpPr>
            <p:cNvPr id="5180" name="Rectangle 60"/>
            <p:cNvSpPr>
              <a:spLocks noChangeArrowheads="1"/>
            </p:cNvSpPr>
            <p:nvPr userDrawn="1"/>
          </p:nvSpPr>
          <p:spPr bwMode="auto">
            <a:xfrm>
              <a:off x="5531" y="2958"/>
              <a:ext cx="227" cy="227"/>
            </a:xfrm>
            <a:prstGeom prst="rect">
              <a:avLst/>
            </a:prstGeom>
            <a:solidFill>
              <a:srgbClr val="007A45"/>
            </a:solidFill>
            <a:ln w="9525">
              <a:noFill/>
              <a:miter lim="800000"/>
              <a:headEnd/>
              <a:tailEnd/>
            </a:ln>
            <a:effectLst/>
          </p:spPr>
          <p:txBody>
            <a:bodyPr wrap="none" anchor="ctr">
              <a:prstTxWarp prst="textNoShape">
                <a:avLst/>
              </a:prstTxWarp>
            </a:bodyPr>
            <a:lstStyle/>
            <a:p>
              <a:endParaRPr lang="en-US"/>
            </a:p>
          </p:txBody>
        </p:sp>
        <p:sp>
          <p:nvSpPr>
            <p:cNvPr id="5181" name="Rectangle 61"/>
            <p:cNvSpPr>
              <a:spLocks noChangeArrowheads="1"/>
            </p:cNvSpPr>
            <p:nvPr userDrawn="1"/>
          </p:nvSpPr>
          <p:spPr bwMode="auto">
            <a:xfrm>
              <a:off x="5531" y="3184"/>
              <a:ext cx="227" cy="227"/>
            </a:xfrm>
            <a:prstGeom prst="rect">
              <a:avLst/>
            </a:prstGeom>
            <a:solidFill>
              <a:srgbClr val="EB7D11"/>
            </a:solidFill>
            <a:ln w="9525">
              <a:noFill/>
              <a:miter lim="800000"/>
              <a:headEnd/>
              <a:tailEnd/>
            </a:ln>
            <a:effectLst/>
          </p:spPr>
          <p:txBody>
            <a:bodyPr wrap="none" anchor="ctr">
              <a:prstTxWarp prst="textNoShape">
                <a:avLst/>
              </a:prstTxWarp>
            </a:bodyPr>
            <a:lstStyle/>
            <a:p>
              <a:endParaRPr lang="en-US"/>
            </a:p>
          </p:txBody>
        </p:sp>
        <p:sp>
          <p:nvSpPr>
            <p:cNvPr id="5182" name="Rectangle 62"/>
            <p:cNvSpPr>
              <a:spLocks noChangeArrowheads="1"/>
            </p:cNvSpPr>
            <p:nvPr userDrawn="1"/>
          </p:nvSpPr>
          <p:spPr bwMode="auto">
            <a:xfrm>
              <a:off x="5533" y="3412"/>
              <a:ext cx="227" cy="227"/>
            </a:xfrm>
            <a:prstGeom prst="rect">
              <a:avLst/>
            </a:prstGeom>
            <a:solidFill>
              <a:srgbClr val="DEDD3A"/>
            </a:solidFill>
            <a:ln w="9525">
              <a:noFill/>
              <a:miter lim="800000"/>
              <a:headEnd/>
              <a:tailEnd/>
            </a:ln>
            <a:effectLst/>
          </p:spPr>
          <p:txBody>
            <a:bodyPr wrap="none" anchor="ctr">
              <a:prstTxWarp prst="textNoShape">
                <a:avLst/>
              </a:prstTxWarp>
            </a:bodyPr>
            <a:lstStyle/>
            <a:p>
              <a:endParaRPr lang="en-US"/>
            </a:p>
          </p:txBody>
        </p:sp>
        <p:sp>
          <p:nvSpPr>
            <p:cNvPr id="5183" name="Rectangle 63"/>
            <p:cNvSpPr>
              <a:spLocks noChangeArrowheads="1"/>
            </p:cNvSpPr>
            <p:nvPr userDrawn="1"/>
          </p:nvSpPr>
          <p:spPr bwMode="auto">
            <a:xfrm>
              <a:off x="5533" y="3639"/>
              <a:ext cx="227" cy="227"/>
            </a:xfrm>
            <a:prstGeom prst="rect">
              <a:avLst/>
            </a:prstGeom>
            <a:solidFill>
              <a:srgbClr val="B5006B"/>
            </a:solidFill>
            <a:ln w="9525">
              <a:noFill/>
              <a:miter lim="800000"/>
              <a:headEnd/>
              <a:tailEnd/>
            </a:ln>
            <a:effectLst/>
          </p:spPr>
          <p:txBody>
            <a:bodyPr wrap="none" anchor="ctr">
              <a:prstTxWarp prst="textNoShape">
                <a:avLst/>
              </a:prstTxWarp>
            </a:bodyPr>
            <a:lstStyle/>
            <a:p>
              <a:endParaRPr lang="en-US"/>
            </a:p>
          </p:txBody>
        </p:sp>
        <p:sp>
          <p:nvSpPr>
            <p:cNvPr id="5184" name="Rectangle 64"/>
            <p:cNvSpPr>
              <a:spLocks noChangeArrowheads="1"/>
            </p:cNvSpPr>
            <p:nvPr userDrawn="1"/>
          </p:nvSpPr>
          <p:spPr bwMode="auto">
            <a:xfrm>
              <a:off x="5533" y="3866"/>
              <a:ext cx="227" cy="227"/>
            </a:xfrm>
            <a:prstGeom prst="rect">
              <a:avLst/>
            </a:prstGeom>
            <a:solidFill>
              <a:srgbClr val="DC002E"/>
            </a:solidFill>
            <a:ln w="9525">
              <a:noFill/>
              <a:miter lim="800000"/>
              <a:headEnd/>
              <a:tailEnd/>
            </a:ln>
            <a:effectLst/>
          </p:spPr>
          <p:txBody>
            <a:bodyPr wrap="none" anchor="ctr">
              <a:prstTxWarp prst="textNoShape">
                <a:avLst/>
              </a:prstTxWarp>
            </a:bodyPr>
            <a:lstStyle/>
            <a:p>
              <a:endParaRPr lang="en-US"/>
            </a:p>
          </p:txBody>
        </p:sp>
        <p:sp>
          <p:nvSpPr>
            <p:cNvPr id="5185" name="Rectangle 65"/>
            <p:cNvSpPr>
              <a:spLocks noChangeArrowheads="1"/>
            </p:cNvSpPr>
            <p:nvPr userDrawn="1"/>
          </p:nvSpPr>
          <p:spPr bwMode="auto">
            <a:xfrm>
              <a:off x="5533" y="4093"/>
              <a:ext cx="227" cy="227"/>
            </a:xfrm>
            <a:prstGeom prst="rect">
              <a:avLst/>
            </a:prstGeom>
            <a:solidFill>
              <a:srgbClr val="5692C9"/>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33375"/>
            <a:ext cx="2033587"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268413"/>
            <a:ext cx="399097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268413"/>
            <a:ext cx="39925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33375"/>
            <a:ext cx="8135937" cy="633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Titel</a:t>
            </a:r>
          </a:p>
        </p:txBody>
      </p:sp>
      <p:sp>
        <p:nvSpPr>
          <p:cNvPr id="1027" name="Rectangle 3"/>
          <p:cNvSpPr>
            <a:spLocks noGrp="1" noChangeArrowheads="1"/>
          </p:cNvSpPr>
          <p:nvPr>
            <p:ph type="body" idx="1"/>
          </p:nvPr>
        </p:nvSpPr>
        <p:spPr bwMode="auto">
          <a:xfrm>
            <a:off x="468313" y="1268413"/>
            <a:ext cx="8135937"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Opsomming van tekst</a:t>
            </a:r>
          </a:p>
          <a:p>
            <a:pPr lvl="0"/>
            <a:r>
              <a:rPr lang="en-US"/>
              <a:t>Opsomming van tekst</a:t>
            </a:r>
          </a:p>
          <a:p>
            <a:pPr lvl="0"/>
            <a:r>
              <a:rPr lang="en-US"/>
              <a:t>Opsomming van tekst</a:t>
            </a:r>
          </a:p>
          <a:p>
            <a:pPr lvl="0"/>
            <a:r>
              <a:rPr lang="en-US"/>
              <a:t>Opsomming van tekst</a:t>
            </a:r>
          </a:p>
          <a:p>
            <a:pPr lvl="0"/>
            <a:r>
              <a:rPr lang="en-US"/>
              <a:t>Opsomming van tekst</a:t>
            </a:r>
          </a:p>
          <a:p>
            <a:pPr lvl="0"/>
            <a:r>
              <a:rPr lang="en-US"/>
              <a:t>Opsomming van tekst</a:t>
            </a:r>
          </a:p>
          <a:p>
            <a:pPr lvl="0"/>
            <a:r>
              <a:rPr lang="en-US"/>
              <a:t>Opsomming van tekst</a:t>
            </a:r>
          </a:p>
        </p:txBody>
      </p:sp>
      <p:grpSp>
        <p:nvGrpSpPr>
          <p:cNvPr id="1074" name="Group 50"/>
          <p:cNvGrpSpPr>
            <a:grpSpLocks/>
          </p:cNvGrpSpPr>
          <p:nvPr/>
        </p:nvGrpSpPr>
        <p:grpSpPr bwMode="auto">
          <a:xfrm>
            <a:off x="0" y="6497638"/>
            <a:ext cx="8786813" cy="360362"/>
            <a:chOff x="0" y="4093"/>
            <a:chExt cx="5535" cy="227"/>
          </a:xfrm>
        </p:grpSpPr>
        <p:sp>
          <p:nvSpPr>
            <p:cNvPr id="1075" name="Rectangle 51"/>
            <p:cNvSpPr>
              <a:spLocks noChangeArrowheads="1"/>
            </p:cNvSpPr>
            <p:nvPr/>
          </p:nvSpPr>
          <p:spPr bwMode="auto">
            <a:xfrm>
              <a:off x="0" y="4093"/>
              <a:ext cx="5535" cy="227"/>
            </a:xfrm>
            <a:prstGeom prst="rect">
              <a:avLst/>
            </a:prstGeom>
            <a:solidFill>
              <a:srgbClr val="0C2577"/>
            </a:solidFill>
            <a:ln w="9525">
              <a:noFill/>
              <a:miter lim="800000"/>
              <a:headEnd/>
              <a:tailEnd/>
            </a:ln>
            <a:effectLst/>
          </p:spPr>
          <p:txBody>
            <a:bodyPr wrap="none" anchor="ctr">
              <a:prstTxWarp prst="textNoShape">
                <a:avLst/>
              </a:prstTxWarp>
            </a:bodyPr>
            <a:lstStyle/>
            <a:p>
              <a:endParaRPr lang="en-US"/>
            </a:p>
          </p:txBody>
        </p:sp>
        <p:sp>
          <p:nvSpPr>
            <p:cNvPr id="1076" name="Text Box 52"/>
            <p:cNvSpPr txBox="1">
              <a:spLocks noChangeArrowheads="1"/>
            </p:cNvSpPr>
            <p:nvPr/>
          </p:nvSpPr>
          <p:spPr bwMode="auto">
            <a:xfrm>
              <a:off x="2807" y="4112"/>
              <a:ext cx="2722" cy="20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500" b="1"/>
                <a:t>Leiden University. The university to discover.</a:t>
              </a:r>
            </a:p>
          </p:txBody>
        </p:sp>
      </p:grpSp>
      <p:grpSp>
        <p:nvGrpSpPr>
          <p:cNvPr id="1077" name="Group 53"/>
          <p:cNvGrpSpPr>
            <a:grpSpLocks/>
          </p:cNvGrpSpPr>
          <p:nvPr userDrawn="1"/>
        </p:nvGrpSpPr>
        <p:grpSpPr bwMode="auto">
          <a:xfrm>
            <a:off x="8780463" y="4695825"/>
            <a:ext cx="363537" cy="2162175"/>
            <a:chOff x="5531" y="2958"/>
            <a:chExt cx="229" cy="1362"/>
          </a:xfrm>
        </p:grpSpPr>
        <p:sp>
          <p:nvSpPr>
            <p:cNvPr id="1078" name="Rectangle 54"/>
            <p:cNvSpPr>
              <a:spLocks noChangeArrowheads="1"/>
            </p:cNvSpPr>
            <p:nvPr userDrawn="1"/>
          </p:nvSpPr>
          <p:spPr bwMode="auto">
            <a:xfrm>
              <a:off x="5531" y="2958"/>
              <a:ext cx="227" cy="227"/>
            </a:xfrm>
            <a:prstGeom prst="rect">
              <a:avLst/>
            </a:prstGeom>
            <a:solidFill>
              <a:srgbClr val="007A45"/>
            </a:solidFill>
            <a:ln w="9525">
              <a:noFill/>
              <a:miter lim="800000"/>
              <a:headEnd/>
              <a:tailEnd/>
            </a:ln>
            <a:effectLst/>
          </p:spPr>
          <p:txBody>
            <a:bodyPr wrap="none" anchor="ctr">
              <a:prstTxWarp prst="textNoShape">
                <a:avLst/>
              </a:prstTxWarp>
            </a:bodyPr>
            <a:lstStyle/>
            <a:p>
              <a:endParaRPr lang="en-US"/>
            </a:p>
          </p:txBody>
        </p:sp>
        <p:sp>
          <p:nvSpPr>
            <p:cNvPr id="1079" name="Rectangle 55"/>
            <p:cNvSpPr>
              <a:spLocks noChangeArrowheads="1"/>
            </p:cNvSpPr>
            <p:nvPr userDrawn="1"/>
          </p:nvSpPr>
          <p:spPr bwMode="auto">
            <a:xfrm>
              <a:off x="5531" y="3184"/>
              <a:ext cx="227" cy="227"/>
            </a:xfrm>
            <a:prstGeom prst="rect">
              <a:avLst/>
            </a:prstGeom>
            <a:solidFill>
              <a:srgbClr val="EB7D11"/>
            </a:solidFill>
            <a:ln w="9525">
              <a:noFill/>
              <a:miter lim="800000"/>
              <a:headEnd/>
              <a:tailEnd/>
            </a:ln>
            <a:effectLst/>
          </p:spPr>
          <p:txBody>
            <a:bodyPr wrap="none" anchor="ctr">
              <a:prstTxWarp prst="textNoShape">
                <a:avLst/>
              </a:prstTxWarp>
            </a:bodyPr>
            <a:lstStyle/>
            <a:p>
              <a:endParaRPr lang="en-US"/>
            </a:p>
          </p:txBody>
        </p:sp>
        <p:sp>
          <p:nvSpPr>
            <p:cNvPr id="1080" name="Rectangle 56"/>
            <p:cNvSpPr>
              <a:spLocks noChangeArrowheads="1"/>
            </p:cNvSpPr>
            <p:nvPr userDrawn="1"/>
          </p:nvSpPr>
          <p:spPr bwMode="auto">
            <a:xfrm>
              <a:off x="5533" y="3412"/>
              <a:ext cx="227" cy="227"/>
            </a:xfrm>
            <a:prstGeom prst="rect">
              <a:avLst/>
            </a:prstGeom>
            <a:solidFill>
              <a:srgbClr val="DEDD3A"/>
            </a:solidFill>
            <a:ln w="9525">
              <a:noFill/>
              <a:miter lim="800000"/>
              <a:headEnd/>
              <a:tailEnd/>
            </a:ln>
            <a:effectLst/>
          </p:spPr>
          <p:txBody>
            <a:bodyPr wrap="none" anchor="ctr">
              <a:prstTxWarp prst="textNoShape">
                <a:avLst/>
              </a:prstTxWarp>
            </a:bodyPr>
            <a:lstStyle/>
            <a:p>
              <a:endParaRPr lang="en-US"/>
            </a:p>
          </p:txBody>
        </p:sp>
        <p:sp>
          <p:nvSpPr>
            <p:cNvPr id="1081" name="Rectangle 57"/>
            <p:cNvSpPr>
              <a:spLocks noChangeArrowheads="1"/>
            </p:cNvSpPr>
            <p:nvPr userDrawn="1"/>
          </p:nvSpPr>
          <p:spPr bwMode="auto">
            <a:xfrm>
              <a:off x="5533" y="3639"/>
              <a:ext cx="227" cy="227"/>
            </a:xfrm>
            <a:prstGeom prst="rect">
              <a:avLst/>
            </a:prstGeom>
            <a:solidFill>
              <a:srgbClr val="B5006B"/>
            </a:solidFill>
            <a:ln w="9525">
              <a:noFill/>
              <a:miter lim="800000"/>
              <a:headEnd/>
              <a:tailEnd/>
            </a:ln>
            <a:effectLst/>
          </p:spPr>
          <p:txBody>
            <a:bodyPr wrap="none" anchor="ctr">
              <a:prstTxWarp prst="textNoShape">
                <a:avLst/>
              </a:prstTxWarp>
            </a:bodyPr>
            <a:lstStyle/>
            <a:p>
              <a:endParaRPr lang="en-US"/>
            </a:p>
          </p:txBody>
        </p:sp>
        <p:sp>
          <p:nvSpPr>
            <p:cNvPr id="1082" name="Rectangle 58"/>
            <p:cNvSpPr>
              <a:spLocks noChangeArrowheads="1"/>
            </p:cNvSpPr>
            <p:nvPr userDrawn="1"/>
          </p:nvSpPr>
          <p:spPr bwMode="auto">
            <a:xfrm>
              <a:off x="5533" y="3866"/>
              <a:ext cx="227" cy="227"/>
            </a:xfrm>
            <a:prstGeom prst="rect">
              <a:avLst/>
            </a:prstGeom>
            <a:solidFill>
              <a:srgbClr val="DC002E"/>
            </a:solidFill>
            <a:ln w="9525">
              <a:noFill/>
              <a:miter lim="800000"/>
              <a:headEnd/>
              <a:tailEnd/>
            </a:ln>
            <a:effectLst/>
          </p:spPr>
          <p:txBody>
            <a:bodyPr wrap="none" anchor="ctr">
              <a:prstTxWarp prst="textNoShape">
                <a:avLst/>
              </a:prstTxWarp>
            </a:bodyPr>
            <a:lstStyle/>
            <a:p>
              <a:endParaRPr lang="en-US"/>
            </a:p>
          </p:txBody>
        </p:sp>
        <p:sp>
          <p:nvSpPr>
            <p:cNvPr id="1083" name="Rectangle 59"/>
            <p:cNvSpPr>
              <a:spLocks noChangeArrowheads="1"/>
            </p:cNvSpPr>
            <p:nvPr userDrawn="1"/>
          </p:nvSpPr>
          <p:spPr bwMode="auto">
            <a:xfrm>
              <a:off x="5533" y="4093"/>
              <a:ext cx="227" cy="227"/>
            </a:xfrm>
            <a:prstGeom prst="rect">
              <a:avLst/>
            </a:prstGeom>
            <a:solidFill>
              <a:srgbClr val="5692C9"/>
            </a:solidFill>
            <a:ln w="9525">
              <a:noFill/>
              <a:miter lim="800000"/>
              <a:headEnd/>
              <a:tailEnd/>
            </a:ln>
            <a:effectLst/>
          </p:spPr>
          <p:txBody>
            <a:bodyPr wrap="none" anchor="ctr">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b="1">
          <a:solidFill>
            <a:srgbClr val="0C2577"/>
          </a:solidFill>
          <a:latin typeface="+mj-lt"/>
          <a:ea typeface="+mj-ea"/>
          <a:cs typeface="+mj-cs"/>
        </a:defRPr>
      </a:lvl1pPr>
      <a:lvl2pPr algn="l" rtl="0" fontAlgn="base">
        <a:spcBef>
          <a:spcPct val="0"/>
        </a:spcBef>
        <a:spcAft>
          <a:spcPct val="0"/>
        </a:spcAft>
        <a:defRPr sz="4400" b="1">
          <a:solidFill>
            <a:srgbClr val="0C2577"/>
          </a:solidFill>
          <a:latin typeface="Minion" pitchFamily="2" charset="0"/>
        </a:defRPr>
      </a:lvl2pPr>
      <a:lvl3pPr algn="l" rtl="0" fontAlgn="base">
        <a:spcBef>
          <a:spcPct val="0"/>
        </a:spcBef>
        <a:spcAft>
          <a:spcPct val="0"/>
        </a:spcAft>
        <a:defRPr sz="4400" b="1">
          <a:solidFill>
            <a:srgbClr val="0C2577"/>
          </a:solidFill>
          <a:latin typeface="Minion" pitchFamily="2" charset="0"/>
        </a:defRPr>
      </a:lvl3pPr>
      <a:lvl4pPr algn="l" rtl="0" fontAlgn="base">
        <a:spcBef>
          <a:spcPct val="0"/>
        </a:spcBef>
        <a:spcAft>
          <a:spcPct val="0"/>
        </a:spcAft>
        <a:defRPr sz="4400" b="1">
          <a:solidFill>
            <a:srgbClr val="0C2577"/>
          </a:solidFill>
          <a:latin typeface="Minion" pitchFamily="2" charset="0"/>
        </a:defRPr>
      </a:lvl4pPr>
      <a:lvl5pPr algn="l" rtl="0" fontAlgn="base">
        <a:spcBef>
          <a:spcPct val="0"/>
        </a:spcBef>
        <a:spcAft>
          <a:spcPct val="0"/>
        </a:spcAft>
        <a:defRPr sz="4400" b="1">
          <a:solidFill>
            <a:srgbClr val="0C2577"/>
          </a:solidFill>
          <a:latin typeface="Minion" pitchFamily="2" charset="0"/>
        </a:defRPr>
      </a:lvl5pPr>
      <a:lvl6pPr marL="457200" algn="l" rtl="0" fontAlgn="base">
        <a:spcBef>
          <a:spcPct val="0"/>
        </a:spcBef>
        <a:spcAft>
          <a:spcPct val="0"/>
        </a:spcAft>
        <a:defRPr sz="4400" b="1">
          <a:solidFill>
            <a:srgbClr val="0C2577"/>
          </a:solidFill>
          <a:latin typeface="Minion" pitchFamily="2" charset="0"/>
        </a:defRPr>
      </a:lvl6pPr>
      <a:lvl7pPr marL="914400" algn="l" rtl="0" fontAlgn="base">
        <a:spcBef>
          <a:spcPct val="0"/>
        </a:spcBef>
        <a:spcAft>
          <a:spcPct val="0"/>
        </a:spcAft>
        <a:defRPr sz="4400" b="1">
          <a:solidFill>
            <a:srgbClr val="0C2577"/>
          </a:solidFill>
          <a:latin typeface="Minion" pitchFamily="2" charset="0"/>
        </a:defRPr>
      </a:lvl7pPr>
      <a:lvl8pPr marL="1371600" algn="l" rtl="0" fontAlgn="base">
        <a:spcBef>
          <a:spcPct val="0"/>
        </a:spcBef>
        <a:spcAft>
          <a:spcPct val="0"/>
        </a:spcAft>
        <a:defRPr sz="4400" b="1">
          <a:solidFill>
            <a:srgbClr val="0C2577"/>
          </a:solidFill>
          <a:latin typeface="Minion" pitchFamily="2" charset="0"/>
        </a:defRPr>
      </a:lvl8pPr>
      <a:lvl9pPr marL="1828800" algn="l" rtl="0" fontAlgn="base">
        <a:spcBef>
          <a:spcPct val="0"/>
        </a:spcBef>
        <a:spcAft>
          <a:spcPct val="0"/>
        </a:spcAft>
        <a:defRPr sz="4400" b="1">
          <a:solidFill>
            <a:srgbClr val="0C2577"/>
          </a:solidFill>
          <a:latin typeface="Minion" pitchFamily="2" charset="0"/>
        </a:defRPr>
      </a:lvl9pPr>
    </p:titleStyle>
    <p:bodyStyle>
      <a:lvl1pPr marL="342900" indent="-342900" algn="l" rtl="0" fontAlgn="base">
        <a:lnSpc>
          <a:spcPct val="95000"/>
        </a:lnSpc>
        <a:spcBef>
          <a:spcPct val="0"/>
        </a:spcBef>
        <a:spcAft>
          <a:spcPct val="0"/>
        </a:spcAft>
        <a:buFont typeface="Arial" charset="0"/>
        <a:buChar char="-"/>
        <a:defRPr sz="3200">
          <a:solidFill>
            <a:srgbClr val="0C2577"/>
          </a:solidFill>
          <a:latin typeface="+mn-lt"/>
          <a:ea typeface="+mn-ea"/>
          <a:cs typeface="+mn-cs"/>
        </a:defRPr>
      </a:lvl1pPr>
      <a:lvl2pPr marL="742950" indent="-285750" algn="l" rtl="0" fontAlgn="base">
        <a:spcBef>
          <a:spcPct val="20000"/>
        </a:spcBef>
        <a:spcAft>
          <a:spcPct val="0"/>
        </a:spcAft>
        <a:buFont typeface="Arial" charset="0"/>
        <a:buChar char="-"/>
        <a:defRPr sz="3200">
          <a:solidFill>
            <a:schemeClr val="bg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Arial" charset="0"/>
          <a:ea typeface="ＭＳ Ｐゴシック" charset="-128"/>
        </a:defRPr>
      </a:lvl3pPr>
      <a:lvl4pPr marL="1600200" indent="-228600" algn="l" rtl="0" fontAlgn="base">
        <a:spcBef>
          <a:spcPct val="20000"/>
        </a:spcBef>
        <a:spcAft>
          <a:spcPct val="0"/>
        </a:spcAft>
        <a:buChar char="–"/>
        <a:defRPr sz="2000">
          <a:solidFill>
            <a:schemeClr val="tx1"/>
          </a:solidFill>
          <a:latin typeface="Arial" charset="0"/>
          <a:ea typeface="ＭＳ Ｐゴシック" charset="-128"/>
        </a:defRPr>
      </a:lvl4pPr>
      <a:lvl5pPr marL="2057400" indent="-228600" algn="l" rtl="0" fontAlgn="base">
        <a:spcBef>
          <a:spcPct val="20000"/>
        </a:spcBef>
        <a:spcAft>
          <a:spcPct val="0"/>
        </a:spcAft>
        <a:buChar char="»"/>
        <a:defRPr sz="2000">
          <a:solidFill>
            <a:schemeClr val="tx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charset="0"/>
          <a:ea typeface="ＭＳ Ｐゴシック" charset="-128"/>
        </a:defRPr>
      </a:lvl6pPr>
      <a:lvl7pPr marL="2971800" indent="-228600" algn="l" rtl="0" fontAlgn="base">
        <a:spcBef>
          <a:spcPct val="20000"/>
        </a:spcBef>
        <a:spcAft>
          <a:spcPct val="0"/>
        </a:spcAft>
        <a:buChar char="»"/>
        <a:defRPr sz="2000">
          <a:solidFill>
            <a:schemeClr val="tx1"/>
          </a:solidFill>
          <a:latin typeface="Arial" charset="0"/>
          <a:ea typeface="ＭＳ Ｐゴシック" charset="-128"/>
        </a:defRPr>
      </a:lvl7pPr>
      <a:lvl8pPr marL="3429000" indent="-228600" algn="l" rtl="0" fontAlgn="base">
        <a:spcBef>
          <a:spcPct val="20000"/>
        </a:spcBef>
        <a:spcAft>
          <a:spcPct val="0"/>
        </a:spcAft>
        <a:buChar char="»"/>
        <a:defRPr sz="2000">
          <a:solidFill>
            <a:schemeClr val="tx1"/>
          </a:solidFill>
          <a:latin typeface="Arial" charset="0"/>
          <a:ea typeface="ＭＳ Ｐゴシック" charset="-128"/>
        </a:defRPr>
      </a:lvl8pPr>
      <a:lvl9pPr marL="3886200" indent="-228600" algn="l" rtl="0" fontAlgn="base">
        <a:spcBef>
          <a:spcPct val="20000"/>
        </a:spcBef>
        <a:spcAft>
          <a:spcPct val="0"/>
        </a:spcAft>
        <a:buChar char="»"/>
        <a:defRPr sz="2000">
          <a:solidFill>
            <a:schemeClr val="tx1"/>
          </a:solidFill>
          <a:latin typeface="Arial"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3"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df"/></Relationships>
</file>

<file path=ppt/slides/_rels/slide4.xml.rels><?xml version="1.0" encoding="UTF-8" standalone="yes"?>
<Relationships xmlns="http://schemas.openxmlformats.org/package/2006/relationships"><Relationship Id="rId14" Type="http://schemas.openxmlformats.org/officeDocument/2006/relationships/image" Target="../media/image15.png"/><Relationship Id="rId20" Type="http://schemas.openxmlformats.org/officeDocument/2006/relationships/image" Target="../media/image21.png"/><Relationship Id="rId4" Type="http://schemas.openxmlformats.org/officeDocument/2006/relationships/image" Target="../media/image5.png"/><Relationship Id="rId7" Type="http://schemas.openxmlformats.org/officeDocument/2006/relationships/image" Target="../media/image8.pdf"/><Relationship Id="rId11" Type="http://schemas.openxmlformats.org/officeDocument/2006/relationships/image" Target="../media/image12.pdf"/><Relationship Id="rId1" Type="http://schemas.openxmlformats.org/officeDocument/2006/relationships/slideLayout" Target="../slideLayouts/slideLayout2.xml"/><Relationship Id="rId6" Type="http://schemas.openxmlformats.org/officeDocument/2006/relationships/image" Target="../media/image7.png"/><Relationship Id="rId16" Type="http://schemas.openxmlformats.org/officeDocument/2006/relationships/image" Target="../media/image17.png"/><Relationship Id="rId8" Type="http://schemas.openxmlformats.org/officeDocument/2006/relationships/image" Target="../media/image9.png"/><Relationship Id="rId13" Type="http://schemas.openxmlformats.org/officeDocument/2006/relationships/image" Target="../media/image14.pdf"/><Relationship Id="rId10" Type="http://schemas.openxmlformats.org/officeDocument/2006/relationships/image" Target="../media/image11.png"/><Relationship Id="rId5" Type="http://schemas.openxmlformats.org/officeDocument/2006/relationships/image" Target="../media/image6.pdf"/><Relationship Id="rId15" Type="http://schemas.openxmlformats.org/officeDocument/2006/relationships/image" Target="../media/image16.pdf"/><Relationship Id="rId12" Type="http://schemas.openxmlformats.org/officeDocument/2006/relationships/image" Target="../media/image13.png"/><Relationship Id="rId17" Type="http://schemas.openxmlformats.org/officeDocument/2006/relationships/image" Target="../media/image18.pdf"/><Relationship Id="rId19" Type="http://schemas.openxmlformats.org/officeDocument/2006/relationships/image" Target="../media/image20.pdf"/><Relationship Id="rId2" Type="http://schemas.openxmlformats.org/officeDocument/2006/relationships/notesSlide" Target="../notesSlides/notesSlide4.xml"/><Relationship Id="rId9" Type="http://schemas.openxmlformats.org/officeDocument/2006/relationships/image" Target="../media/image10.pdf"/><Relationship Id="rId3" Type="http://schemas.openxmlformats.org/officeDocument/2006/relationships/image" Target="../media/image4.pdf"/><Relationship Id="rId18"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4" Type="http://schemas.openxmlformats.org/officeDocument/2006/relationships/image" Target="../media/image3.png"/><Relationship Id="rId10" Type="http://schemas.openxmlformats.org/officeDocument/2006/relationships/image" Target="../media/image27.png"/><Relationship Id="rId5" Type="http://schemas.openxmlformats.org/officeDocument/2006/relationships/image" Target="../media/image22.pdf"/><Relationship Id="rId7" Type="http://schemas.openxmlformats.org/officeDocument/2006/relationships/image" Target="../media/image24.pdf"/><Relationship Id="rId1" Type="http://schemas.openxmlformats.org/officeDocument/2006/relationships/slideLayout" Target="../slideLayouts/slideLayout2.xml"/><Relationship Id="rId2" Type="http://schemas.openxmlformats.org/officeDocument/2006/relationships/notesSlide" Target="../notesSlides/notesSlide5.xml"/><Relationship Id="rId9" Type="http://schemas.openxmlformats.org/officeDocument/2006/relationships/image" Target="../media/image26.pdf"/><Relationship Id="rId3" Type="http://schemas.openxmlformats.org/officeDocument/2006/relationships/image" Target="../media/image2.pdf"/><Relationship Id="rId6" Type="http://schemas.openxmlformats.org/officeDocument/2006/relationships/image" Target="../media/image23.png"/></Relationships>
</file>

<file path=ppt/slides/_rels/slide6.xml.rels><?xml version="1.0" encoding="UTF-8" standalone="yes"?>
<Relationships xmlns="http://schemas.openxmlformats.org/package/2006/relationships"><Relationship Id="rId6"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df"/><Relationship Id="rId5" Type="http://schemas.openxmlformats.org/officeDocument/2006/relationships/image" Target="../media/image30.pd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df"/><Relationship Id="rId5" Type="http://schemas.openxmlformats.org/officeDocument/2006/relationships/image" Target="../media/image34.jpeg"/></Relationships>
</file>

<file path=ppt/slides/_rels/slide9.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r>
              <a:rPr lang="en-US" dirty="0" smtClean="0"/>
              <a:t>Flux Quantization in </a:t>
            </a:r>
            <a:br>
              <a:rPr lang="en-US" dirty="0" smtClean="0"/>
            </a:br>
            <a:r>
              <a:rPr lang="en-US" dirty="0" smtClean="0"/>
              <a:t>Double Layer Exciton </a:t>
            </a:r>
            <a:r>
              <a:rPr lang="en-US" dirty="0" err="1" smtClean="0"/>
              <a:t>Superfluids</a:t>
            </a:r>
            <a:endParaRPr lang="en-US" dirty="0"/>
          </a:p>
        </p:txBody>
      </p:sp>
      <p:sp>
        <p:nvSpPr>
          <p:cNvPr id="2055" name="Rectangle 7"/>
          <p:cNvSpPr>
            <a:spLocks noGrp="1" noChangeArrowheads="1"/>
          </p:cNvSpPr>
          <p:nvPr>
            <p:ph type="subTitle" idx="1"/>
          </p:nvPr>
        </p:nvSpPr>
        <p:spPr>
          <a:xfrm>
            <a:off x="611188" y="4508500"/>
            <a:ext cx="7921625" cy="360363"/>
          </a:xfrm>
        </p:spPr>
        <p:txBody>
          <a:bodyPr/>
          <a:lstStyle/>
          <a:p>
            <a:r>
              <a:rPr lang="en-US" dirty="0" smtClean="0"/>
              <a:t>Louk Rademaker, </a:t>
            </a:r>
            <a:r>
              <a:rPr lang="en-US" dirty="0" err="1" smtClean="0"/>
              <a:t>Arnemuiden</a:t>
            </a:r>
            <a:r>
              <a:rPr lang="en-US" dirty="0" smtClean="0"/>
              <a:t> 16 June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a:t>
            </a:r>
            <a:endParaRPr lang="en-GB" dirty="0"/>
          </a:p>
        </p:txBody>
      </p:sp>
      <p:sp>
        <p:nvSpPr>
          <p:cNvPr id="3" name="Tijdelijke aanduiding voor inhoud 2"/>
          <p:cNvSpPr>
            <a:spLocks noGrp="1"/>
          </p:cNvSpPr>
          <p:nvPr>
            <p:ph idx="1"/>
          </p:nvPr>
        </p:nvSpPr>
        <p:spPr/>
        <p:txBody>
          <a:bodyPr/>
          <a:lstStyle/>
          <a:p>
            <a:r>
              <a:rPr lang="en-GB" dirty="0" smtClean="0"/>
              <a:t>Double layer exciton superfluid acts as a </a:t>
            </a:r>
            <a:r>
              <a:rPr lang="en-GB" dirty="0" err="1" smtClean="0"/>
              <a:t>diamagnet</a:t>
            </a:r>
            <a:endParaRPr lang="en-GB" dirty="0" smtClean="0"/>
          </a:p>
          <a:p>
            <a:endParaRPr lang="en-GB" dirty="0" smtClean="0"/>
          </a:p>
          <a:p>
            <a:r>
              <a:rPr lang="en-GB" dirty="0" smtClean="0"/>
              <a:t>Ring-shaped structure gives unconventional flux quantization</a:t>
            </a:r>
          </a:p>
          <a:p>
            <a:endParaRPr lang="en-GB" dirty="0" smtClean="0"/>
          </a:p>
          <a:p>
            <a:r>
              <a:rPr lang="en-GB" dirty="0" smtClean="0"/>
              <a:t>Realizable with oxides or graphene</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 Placeholder 12"/>
          <p:cNvSpPr>
            <a:spLocks noGrp="1"/>
          </p:cNvSpPr>
          <p:nvPr>
            <p:ph type="subTitle" idx="1"/>
          </p:nvPr>
        </p:nvSpPr>
        <p:spPr/>
        <p:txBody>
          <a:bodyPr/>
          <a:lstStyle/>
          <a:p>
            <a:endParaRPr lang="en-US" dirty="0"/>
          </a:p>
        </p:txBody>
      </p:sp>
      <p:sp>
        <p:nvSpPr>
          <p:cNvPr id="12" name="Title 11"/>
          <p:cNvSpPr>
            <a:spLocks noGrp="1"/>
          </p:cNvSpPr>
          <p:nvPr>
            <p:ph type="ctrTitle"/>
          </p:nvPr>
        </p:nvSpPr>
        <p:spPr>
          <a:xfrm>
            <a:off x="304800" y="228600"/>
            <a:ext cx="7916862" cy="1219200"/>
          </a:xfrm>
        </p:spPr>
        <p:txBody>
          <a:bodyPr/>
          <a:lstStyle/>
          <a:p>
            <a:pPr algn="l"/>
            <a:r>
              <a:rPr lang="en-US" dirty="0" smtClean="0"/>
              <a:t>Thanks to …</a:t>
            </a:r>
            <a:endParaRPr lang="en-US" dirty="0"/>
          </a:p>
        </p:txBody>
      </p:sp>
      <p:pic>
        <p:nvPicPr>
          <p:cNvPr id="31" name="Afbeelding 5" descr="ImageDisplay.php.jpeg"/>
          <p:cNvPicPr>
            <a:picLocks noChangeAspect="1"/>
          </p:cNvPicPr>
          <p:nvPr/>
        </p:nvPicPr>
        <p:blipFill>
          <a:blip r:embed="rId2"/>
          <a:stretch>
            <a:fillRect/>
          </a:stretch>
        </p:blipFill>
        <p:spPr>
          <a:xfrm>
            <a:off x="457200" y="1371600"/>
            <a:ext cx="838200" cy="1102233"/>
          </a:xfrm>
          <a:prstGeom prst="rect">
            <a:avLst/>
          </a:prstGeom>
        </p:spPr>
      </p:pic>
      <p:pic>
        <p:nvPicPr>
          <p:cNvPr id="32" name="Picture 31"/>
          <p:cNvPicPr>
            <a:picLocks noChangeAspect="1"/>
          </p:cNvPicPr>
          <p:nvPr/>
        </p:nvPicPr>
        <p:blipFill>
          <a:blip r:embed="rId3"/>
          <a:stretch>
            <a:fillRect/>
          </a:stretch>
        </p:blipFill>
        <p:spPr>
          <a:xfrm>
            <a:off x="4648200" y="1295400"/>
            <a:ext cx="838200" cy="1251313"/>
          </a:xfrm>
          <a:prstGeom prst="rect">
            <a:avLst/>
          </a:prstGeom>
        </p:spPr>
      </p:pic>
      <p:sp>
        <p:nvSpPr>
          <p:cNvPr id="33" name="TextBox 32"/>
          <p:cNvSpPr txBox="1"/>
          <p:nvPr/>
        </p:nvSpPr>
        <p:spPr>
          <a:xfrm>
            <a:off x="1295400" y="1752600"/>
            <a:ext cx="5791200" cy="707886"/>
          </a:xfrm>
          <a:prstGeom prst="rect">
            <a:avLst/>
          </a:prstGeom>
          <a:noFill/>
        </p:spPr>
        <p:txBody>
          <a:bodyPr wrap="square" rtlCol="0">
            <a:spAutoFit/>
          </a:bodyPr>
          <a:lstStyle/>
          <a:p>
            <a:pPr algn="l"/>
            <a:r>
              <a:rPr lang="en-US" dirty="0" smtClean="0"/>
              <a:t>Prof. Hans </a:t>
            </a:r>
            <a:r>
              <a:rPr lang="en-US" dirty="0" err="1" smtClean="0"/>
              <a:t>Hilgenkamp</a:t>
            </a:r>
            <a:r>
              <a:rPr lang="en-US" dirty="0" smtClean="0"/>
              <a:t/>
            </a:r>
            <a:br>
              <a:rPr lang="en-US" dirty="0" smtClean="0"/>
            </a:br>
            <a:r>
              <a:rPr lang="en-US" dirty="0" smtClean="0"/>
              <a:t>(University of </a:t>
            </a:r>
            <a:r>
              <a:rPr lang="en-US" dirty="0" err="1" smtClean="0"/>
              <a:t>Twente</a:t>
            </a:r>
            <a:r>
              <a:rPr lang="en-US" dirty="0" smtClean="0"/>
              <a:t>)</a:t>
            </a:r>
            <a:endParaRPr lang="en-US" dirty="0"/>
          </a:p>
        </p:txBody>
      </p:sp>
      <p:sp>
        <p:nvSpPr>
          <p:cNvPr id="34" name="TextBox 33"/>
          <p:cNvSpPr txBox="1"/>
          <p:nvPr/>
        </p:nvSpPr>
        <p:spPr>
          <a:xfrm>
            <a:off x="5486400" y="1752600"/>
            <a:ext cx="5334000" cy="707886"/>
          </a:xfrm>
          <a:prstGeom prst="rect">
            <a:avLst/>
          </a:prstGeom>
          <a:noFill/>
        </p:spPr>
        <p:txBody>
          <a:bodyPr wrap="square" rtlCol="0">
            <a:spAutoFit/>
          </a:bodyPr>
          <a:lstStyle/>
          <a:p>
            <a:pPr algn="l"/>
            <a:r>
              <a:rPr lang="en-US" dirty="0" smtClean="0"/>
              <a:t>Prof. Jan </a:t>
            </a:r>
            <a:r>
              <a:rPr lang="en-US" dirty="0" err="1" smtClean="0"/>
              <a:t>Zaanen</a:t>
            </a:r>
            <a:r>
              <a:rPr lang="en-US" dirty="0" smtClean="0"/>
              <a:t> </a:t>
            </a:r>
            <a:br>
              <a:rPr lang="en-US" dirty="0" smtClean="0"/>
            </a:br>
            <a:r>
              <a:rPr lang="en-US" dirty="0" smtClean="0"/>
              <a:t>(Lorentz Institute, Leiden)</a:t>
            </a:r>
            <a:endParaRPr lang="en-US" dirty="0"/>
          </a:p>
        </p:txBody>
      </p:sp>
      <p:sp>
        <p:nvSpPr>
          <p:cNvPr id="35" name="Title 11"/>
          <p:cNvSpPr txBox="1">
            <a:spLocks/>
          </p:cNvSpPr>
          <p:nvPr/>
        </p:nvSpPr>
        <p:spPr bwMode="auto">
          <a:xfrm>
            <a:off x="304800" y="2743200"/>
            <a:ext cx="8382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mj-lt"/>
                <a:ea typeface="+mj-ea"/>
                <a:cs typeface="+mj-cs"/>
              </a:rPr>
              <a:t>… and you for your attention!</a:t>
            </a:r>
            <a:endParaRPr kumimoji="0" lang="en-US" sz="4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are double layer excitons?</a:t>
            </a:r>
          </a:p>
          <a:p>
            <a:endParaRPr lang="en-US" dirty="0" smtClean="0"/>
          </a:p>
          <a:p>
            <a:r>
              <a:rPr lang="en-US" dirty="0" smtClean="0"/>
              <a:t>Exciton superfluid theory</a:t>
            </a:r>
          </a:p>
          <a:p>
            <a:endParaRPr lang="en-US" dirty="0" smtClean="0"/>
          </a:p>
          <a:p>
            <a:r>
              <a:rPr lang="en-US" dirty="0" smtClean="0"/>
              <a:t>Flux quantization</a:t>
            </a:r>
          </a:p>
          <a:p>
            <a:endParaRPr lang="en-US" dirty="0" smtClean="0"/>
          </a:p>
          <a:p>
            <a:r>
              <a:rPr lang="en-US" dirty="0" smtClean="0"/>
              <a:t>Experimental realization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layer excitons</a:t>
            </a:r>
            <a:endParaRPr lang="en-US" dirty="0"/>
          </a:p>
        </p:txBody>
      </p:sp>
      <p:pic>
        <p:nvPicPr>
          <p:cNvPr id="4" name="Content Placeholder 3" descr="Figure1.pdf"/>
          <p:cNvPicPr>
            <a:picLocks noGrp="1" noChangeAspect="1"/>
          </p:cNvPicPr>
          <p:nvPr>
            <p:ph idx="1"/>
          </p:nvPr>
        </p:nvPicPr>
        <mc:AlternateContent>
          <mc:Choice xmlns:ma="http://schemas.microsoft.com/office/mac/drawingml/2008/main" Requires="ma">
            <p:blipFill>
              <a:blip r:embed="rId3"/>
              <a:srcRect t="-9494" b="-9494"/>
              <a:stretch>
                <a:fillRect/>
              </a:stretch>
            </p:blipFill>
          </mc:Choice>
          <mc:Fallback>
            <p:blipFill>
              <a:blip r:embed="rId4"/>
              <a:srcRect t="-9494" b="-9494"/>
              <a:stretch>
                <a:fillRect/>
              </a:stretch>
            </p:blipFill>
          </mc:Fallback>
        </mc:AlternateConten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Superfluid theory I</a:t>
            </a:r>
            <a:endParaRPr lang="en-GB" dirty="0"/>
          </a:p>
        </p:txBody>
      </p:sp>
      <p:sp>
        <p:nvSpPr>
          <p:cNvPr id="3" name="Tijdelijke aanduiding voor inhoud 2"/>
          <p:cNvSpPr>
            <a:spLocks noGrp="1"/>
          </p:cNvSpPr>
          <p:nvPr>
            <p:ph idx="1"/>
          </p:nvPr>
        </p:nvSpPr>
        <p:spPr/>
        <p:txBody>
          <a:bodyPr/>
          <a:lstStyle/>
          <a:p>
            <a:r>
              <a:rPr lang="en-GB" dirty="0" smtClean="0"/>
              <a:t>Order parameter</a:t>
            </a:r>
          </a:p>
          <a:p>
            <a:endParaRPr lang="en-GB" dirty="0" smtClean="0"/>
          </a:p>
          <a:p>
            <a:r>
              <a:rPr lang="en-GB" dirty="0" smtClean="0"/>
              <a:t>Quantization of circular currents</a:t>
            </a:r>
            <a:endParaRPr lang="en-GB" dirty="0"/>
          </a:p>
        </p:txBody>
      </p:sp>
      <p:pic>
        <p:nvPicPr>
          <p:cNvPr id="4" name="Afbeelding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89463" y="1317625"/>
            <a:ext cx="3822700" cy="571500"/>
          </a:xfrm>
          <a:prstGeom prst="rect">
            <a:avLst/>
          </a:prstGeom>
        </p:spPr>
      </p:pic>
      <p:grpSp>
        <p:nvGrpSpPr>
          <p:cNvPr id="15" name="Groeperen 14"/>
          <p:cNvGrpSpPr/>
          <p:nvPr/>
        </p:nvGrpSpPr>
        <p:grpSpPr>
          <a:xfrm>
            <a:off x="1600200" y="3200400"/>
            <a:ext cx="4076700" cy="2819400"/>
            <a:chOff x="1600200" y="3276600"/>
            <a:chExt cx="4076700" cy="2819400"/>
          </a:xfrm>
        </p:grpSpPr>
        <p:grpSp>
          <p:nvGrpSpPr>
            <p:cNvPr id="10" name="Groeperen 9"/>
            <p:cNvGrpSpPr/>
            <p:nvPr/>
          </p:nvGrpSpPr>
          <p:grpSpPr>
            <a:xfrm>
              <a:off x="1600200" y="3276600"/>
              <a:ext cx="2819400" cy="2819400"/>
              <a:chOff x="1600200" y="3048000"/>
              <a:chExt cx="2819400" cy="2819400"/>
            </a:xfrm>
          </p:grpSpPr>
          <p:sp>
            <p:nvSpPr>
              <p:cNvPr id="5" name="Ring 4"/>
              <p:cNvSpPr/>
              <p:nvPr/>
            </p:nvSpPr>
            <p:spPr bwMode="auto">
              <a:xfrm>
                <a:off x="1600200" y="3048000"/>
                <a:ext cx="2819400" cy="2819400"/>
              </a:xfrm>
              <a:prstGeom prst="donut">
                <a:avLst>
                  <a:gd name="adj" fmla="val 20710"/>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bg1"/>
                  </a:solidFill>
                  <a:effectLst/>
                  <a:latin typeface="Minion" pitchFamily="2" charset="0"/>
                </a:endParaRPr>
              </a:p>
            </p:txBody>
          </p:sp>
          <p:sp>
            <p:nvSpPr>
              <p:cNvPr id="7" name="Boog 6"/>
              <p:cNvSpPr/>
              <p:nvPr/>
            </p:nvSpPr>
            <p:spPr bwMode="auto">
              <a:xfrm>
                <a:off x="1752600" y="3276600"/>
                <a:ext cx="2362200" cy="2362200"/>
              </a:xfrm>
              <a:prstGeom prst="arc">
                <a:avLst>
                  <a:gd name="adj1" fmla="val 16328693"/>
                  <a:gd name="adj2" fmla="val 0"/>
                </a:avLst>
              </a:prstGeom>
              <a:noFill/>
              <a:ln w="38100" cap="flat" cmpd="sng" algn="ctr">
                <a:solidFill>
                  <a:srgbClr val="FF0000"/>
                </a:solidFill>
                <a:prstDash val="solid"/>
                <a:round/>
                <a:headEnd type="triangle"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bg1"/>
                  </a:solidFill>
                  <a:effectLst/>
                  <a:latin typeface="Minion" pitchFamily="2" charset="0"/>
                </a:endParaRPr>
              </a:p>
            </p:txBody>
          </p:sp>
        </p:grpSp>
        <p:pic>
          <p:nvPicPr>
            <p:cNvPr id="8" name="Afbeelding 7"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572000" y="4495800"/>
              <a:ext cx="1104900" cy="431800"/>
            </a:xfrm>
            <a:prstGeom prst="rect">
              <a:avLst/>
            </a:prstGeom>
          </p:spPr>
        </p:pic>
      </p:grpSp>
      <p:pic>
        <p:nvPicPr>
          <p:cNvPr id="9" name="Afbeelding 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743200" y="6172200"/>
            <a:ext cx="611187" cy="238855"/>
          </a:xfrm>
          <a:prstGeom prst="rect">
            <a:avLst/>
          </a:prstGeom>
        </p:spPr>
      </p:pic>
      <p:pic>
        <p:nvPicPr>
          <p:cNvPr id="13" name="Afbeelding 1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743200" y="2895600"/>
            <a:ext cx="609600" cy="241005"/>
          </a:xfrm>
          <a:prstGeom prst="rect">
            <a:avLst/>
          </a:prstGeom>
        </p:spPr>
      </p:pic>
      <p:pic>
        <p:nvPicPr>
          <p:cNvPr id="14" name="Afbeelding 1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838200" y="4572000"/>
            <a:ext cx="584947" cy="228600"/>
          </a:xfrm>
          <a:prstGeom prst="rect">
            <a:avLst/>
          </a:prstGeom>
        </p:spPr>
      </p:pic>
      <p:pic>
        <p:nvPicPr>
          <p:cNvPr id="16" name="Afbeelding 15"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2667000" y="2743200"/>
            <a:ext cx="908304" cy="457200"/>
          </a:xfrm>
          <a:prstGeom prst="rect">
            <a:avLst/>
          </a:prstGeom>
          <a:solidFill>
            <a:srgbClr val="FFFFFF"/>
          </a:solidFill>
        </p:spPr>
      </p:pic>
      <p:pic>
        <p:nvPicPr>
          <p:cNvPr id="17" name="Afbeelding 16"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304800" y="4495800"/>
            <a:ext cx="1143000" cy="318541"/>
          </a:xfrm>
          <a:prstGeom prst="rect">
            <a:avLst/>
          </a:prstGeom>
          <a:solidFill>
            <a:srgbClr val="FFFFFF"/>
          </a:solidFill>
        </p:spPr>
      </p:pic>
      <p:pic>
        <p:nvPicPr>
          <p:cNvPr id="18" name="Afbeelding 17" descr="latex-image-1.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2667000" y="6096000"/>
            <a:ext cx="762000" cy="383557"/>
          </a:xfrm>
          <a:prstGeom prst="rect">
            <a:avLst/>
          </a:prstGeom>
          <a:solidFill>
            <a:srgbClr val="FFFFFF"/>
          </a:solidFill>
        </p:spPr>
      </p:pic>
      <p:pic>
        <p:nvPicPr>
          <p:cNvPr id="19" name="Afbeelding 18" descr="latex-image-1.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4572000" y="4419600"/>
            <a:ext cx="2616200" cy="431800"/>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9" name="Group 28"/>
          <p:cNvGrpSpPr/>
          <p:nvPr/>
        </p:nvGrpSpPr>
        <p:grpSpPr>
          <a:xfrm>
            <a:off x="6553200" y="3048000"/>
            <a:ext cx="2667000" cy="1447800"/>
            <a:chOff x="6705600" y="3048000"/>
            <a:chExt cx="2667000" cy="1447800"/>
          </a:xfrm>
        </p:grpSpPr>
        <p:pic>
          <p:nvPicPr>
            <p:cNvPr id="23" name="Content Placeholder 3" descr="Figure1.pdf"/>
            <p:cNvPicPr>
              <a:picLocks noChangeAspect="1"/>
            </p:cNvPicPr>
            <p:nvPr/>
          </p:nvPicPr>
          <mc:AlternateContent>
            <mc:Choice xmlns:ma="http://schemas.microsoft.com/office/mac/drawingml/2008/main" Requires="ma">
              <p:blipFill>
                <a:blip r:embed="rId3">
                  <a:alphaModFix/>
                </a:blip>
                <a:srcRect t="-9494" b="-9494"/>
                <a:stretch>
                  <a:fillRect/>
                </a:stretch>
              </p:blipFill>
            </mc:Choice>
            <mc:Fallback>
              <p:blipFill>
                <a:blip r:embed="rId4">
                  <a:alphaModFix/>
                </a:blip>
                <a:srcRect t="-9494" b="-9494"/>
                <a:stretch>
                  <a:fillRect/>
                </a:stretch>
              </p:blipFill>
            </mc:Fallback>
          </mc:AlternateContent>
          <p:spPr bwMode="auto">
            <a:xfrm>
              <a:off x="6858000" y="3048000"/>
              <a:ext cx="2438400" cy="1381205"/>
            </a:xfrm>
            <a:prstGeom prst="rect">
              <a:avLst/>
            </a:prstGeom>
            <a:noFill/>
            <a:ln w="9525">
              <a:noFill/>
              <a:miter lim="800000"/>
              <a:headEnd/>
              <a:tailEnd/>
            </a:ln>
            <a:effectLst/>
          </p:spPr>
        </p:pic>
        <p:sp>
          <p:nvSpPr>
            <p:cNvPr id="24" name="Rectangle 23"/>
            <p:cNvSpPr/>
            <p:nvPr/>
          </p:nvSpPr>
          <p:spPr bwMode="auto">
            <a:xfrm>
              <a:off x="6705600" y="3200400"/>
              <a:ext cx="2667000" cy="1295400"/>
            </a:xfrm>
            <a:prstGeom prst="rect">
              <a:avLst/>
            </a:prstGeom>
            <a:solidFill>
              <a:srgbClr val="FFFFFF">
                <a:alpha val="7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bg1"/>
                </a:solidFill>
                <a:effectLst/>
                <a:latin typeface="Minion" pitchFamily="2" charset="0"/>
              </a:endParaRPr>
            </a:p>
          </p:txBody>
        </p:sp>
        <p:cxnSp>
          <p:nvCxnSpPr>
            <p:cNvPr id="25" name="Straight Arrow Connector 24"/>
            <p:cNvCxnSpPr/>
            <p:nvPr/>
          </p:nvCxnSpPr>
          <p:spPr bwMode="auto">
            <a:xfrm>
              <a:off x="6864350" y="3695700"/>
              <a:ext cx="1212850" cy="190500"/>
            </a:xfrm>
            <a:prstGeom prst="straightConnector1">
              <a:avLst/>
            </a:prstGeom>
            <a:noFill/>
            <a:ln w="31750" cap="flat" cmpd="sng" algn="ctr">
              <a:solidFill>
                <a:schemeClr val="tx1"/>
              </a:solidFill>
              <a:prstDash val="solid"/>
              <a:round/>
              <a:headEnd type="none" w="med" len="med"/>
              <a:tailEnd type="arrow" w="med" len="med"/>
            </a:ln>
            <a:effectLst/>
          </p:spPr>
        </p:cxnSp>
        <p:cxnSp>
          <p:nvCxnSpPr>
            <p:cNvPr id="26" name="Straight Arrow Connector 25"/>
            <p:cNvCxnSpPr/>
            <p:nvPr/>
          </p:nvCxnSpPr>
          <p:spPr bwMode="auto">
            <a:xfrm flipV="1">
              <a:off x="8229600" y="3581400"/>
              <a:ext cx="533400" cy="381000"/>
            </a:xfrm>
            <a:prstGeom prst="straightConnector1">
              <a:avLst/>
            </a:prstGeom>
            <a:noFill/>
            <a:ln w="31750" cap="flat" cmpd="sng" algn="ctr">
              <a:solidFill>
                <a:schemeClr val="tx1"/>
              </a:solidFill>
              <a:prstDash val="solid"/>
              <a:round/>
              <a:headEnd type="none" w="med" len="med"/>
              <a:tailEnd type="arrow" w="med" len="med"/>
            </a:ln>
            <a:effectLst/>
          </p:spPr>
        </p:cxnSp>
        <p:sp>
          <p:nvSpPr>
            <p:cNvPr id="27" name="TextBox 26"/>
            <p:cNvSpPr txBox="1"/>
            <p:nvPr/>
          </p:nvSpPr>
          <p:spPr>
            <a:xfrm>
              <a:off x="8686800" y="3581400"/>
              <a:ext cx="533400" cy="400110"/>
            </a:xfrm>
            <a:prstGeom prst="rect">
              <a:avLst/>
            </a:prstGeom>
            <a:noFill/>
          </p:spPr>
          <p:txBody>
            <a:bodyPr wrap="square" rtlCol="0">
              <a:spAutoFit/>
            </a:bodyPr>
            <a:lstStyle/>
            <a:p>
              <a:pPr algn="l"/>
              <a:r>
                <a:rPr lang="en-US" dirty="0" smtClean="0">
                  <a:solidFill>
                    <a:schemeClr val="tx1"/>
                  </a:solidFill>
                </a:rPr>
                <a:t>B</a:t>
              </a:r>
              <a:r>
                <a:rPr lang="en-US" baseline="-25000" dirty="0" smtClean="0">
                  <a:solidFill>
                    <a:schemeClr val="tx1"/>
                  </a:solidFill>
                </a:rPr>
                <a:t>i</a:t>
              </a:r>
              <a:endParaRPr lang="en-US" dirty="0">
                <a:solidFill>
                  <a:schemeClr val="tx1"/>
                </a:solidFill>
              </a:endParaRPr>
            </a:p>
          </p:txBody>
        </p:sp>
        <p:sp>
          <p:nvSpPr>
            <p:cNvPr id="28" name="TextBox 27"/>
            <p:cNvSpPr txBox="1"/>
            <p:nvPr/>
          </p:nvSpPr>
          <p:spPr>
            <a:xfrm>
              <a:off x="7086600" y="3733800"/>
              <a:ext cx="381000" cy="400110"/>
            </a:xfrm>
            <a:prstGeom prst="rect">
              <a:avLst/>
            </a:prstGeom>
            <a:noFill/>
          </p:spPr>
          <p:txBody>
            <a:bodyPr wrap="square" rtlCol="0">
              <a:spAutoFit/>
            </a:bodyPr>
            <a:lstStyle/>
            <a:p>
              <a:r>
                <a:rPr lang="en-US" dirty="0" err="1" smtClean="0">
                  <a:solidFill>
                    <a:schemeClr val="tx1"/>
                  </a:solidFill>
                </a:rPr>
                <a:t>j</a:t>
              </a:r>
              <a:endParaRPr lang="en-US" dirty="0">
                <a:solidFill>
                  <a:schemeClr val="tx1"/>
                </a:solidFill>
              </a:endParaRPr>
            </a:p>
          </p:txBody>
        </p:sp>
      </p:grpSp>
      <p:sp>
        <p:nvSpPr>
          <p:cNvPr id="2" name="Title 1"/>
          <p:cNvSpPr>
            <a:spLocks noGrp="1"/>
          </p:cNvSpPr>
          <p:nvPr>
            <p:ph type="title"/>
          </p:nvPr>
        </p:nvSpPr>
        <p:spPr/>
        <p:txBody>
          <a:bodyPr/>
          <a:lstStyle/>
          <a:p>
            <a:r>
              <a:rPr lang="en-US" dirty="0" smtClean="0"/>
              <a:t>Superfluid </a:t>
            </a:r>
            <a:r>
              <a:rPr lang="en-US" dirty="0" smtClean="0"/>
              <a:t>theory II</a:t>
            </a:r>
            <a:endParaRPr lang="en-US" dirty="0"/>
          </a:p>
        </p:txBody>
      </p:sp>
      <p:sp>
        <p:nvSpPr>
          <p:cNvPr id="3" name="Content Placeholder 2"/>
          <p:cNvSpPr>
            <a:spLocks noGrp="1"/>
          </p:cNvSpPr>
          <p:nvPr>
            <p:ph idx="1"/>
          </p:nvPr>
        </p:nvSpPr>
        <p:spPr/>
        <p:txBody>
          <a:bodyPr/>
          <a:lstStyle/>
          <a:p>
            <a:r>
              <a:rPr lang="en-US" dirty="0" smtClean="0">
                <a:solidFill>
                  <a:schemeClr val="accent2">
                    <a:lumMod val="75000"/>
                  </a:schemeClr>
                </a:solidFill>
              </a:rPr>
              <a:t>Magnetic </a:t>
            </a:r>
            <a:r>
              <a:rPr lang="en-US" dirty="0" smtClean="0">
                <a:solidFill>
                  <a:schemeClr val="accent2">
                    <a:lumMod val="75000"/>
                  </a:schemeClr>
                </a:solidFill>
              </a:rPr>
              <a:t>field induces current</a:t>
            </a:r>
          </a:p>
          <a:p>
            <a:pPr lvl="1"/>
            <a:endParaRPr lang="en-US" dirty="0" smtClean="0">
              <a:solidFill>
                <a:schemeClr val="accent2">
                  <a:lumMod val="75000"/>
                </a:schemeClr>
              </a:solidFill>
            </a:endParaRPr>
          </a:p>
          <a:p>
            <a:endParaRPr lang="en-US" dirty="0" smtClean="0">
              <a:solidFill>
                <a:schemeClr val="accent2">
                  <a:lumMod val="75000"/>
                </a:schemeClr>
              </a:solidFill>
            </a:endParaRPr>
          </a:p>
          <a:p>
            <a:r>
              <a:rPr lang="en-US" dirty="0" smtClean="0">
                <a:solidFill>
                  <a:schemeClr val="accent2">
                    <a:lumMod val="75000"/>
                  </a:schemeClr>
                </a:solidFill>
              </a:rPr>
              <a:t>Current </a:t>
            </a:r>
            <a:r>
              <a:rPr lang="en-US" dirty="0" smtClean="0">
                <a:solidFill>
                  <a:schemeClr val="accent2">
                    <a:lumMod val="75000"/>
                  </a:schemeClr>
                </a:solidFill>
              </a:rPr>
              <a:t>induces magnetic field</a:t>
            </a:r>
          </a:p>
          <a:p>
            <a:pPr lvl="1"/>
            <a:endParaRPr lang="en-US" dirty="0" smtClean="0">
              <a:solidFill>
                <a:schemeClr val="accent2">
                  <a:lumMod val="75000"/>
                </a:schemeClr>
              </a:solidFill>
            </a:endParaRPr>
          </a:p>
          <a:p>
            <a:endParaRPr lang="en-US" dirty="0" smtClean="0">
              <a:solidFill>
                <a:schemeClr val="accent2">
                  <a:lumMod val="75000"/>
                </a:schemeClr>
              </a:solidFill>
            </a:endParaRPr>
          </a:p>
          <a:p>
            <a:r>
              <a:rPr lang="en-US" dirty="0" smtClean="0">
                <a:solidFill>
                  <a:schemeClr val="accent2">
                    <a:lumMod val="75000"/>
                  </a:schemeClr>
                </a:solidFill>
              </a:rPr>
              <a:t>Diamagnetism </a:t>
            </a:r>
            <a:r>
              <a:rPr lang="en-US" dirty="0" smtClean="0">
                <a:solidFill>
                  <a:schemeClr val="accent2">
                    <a:lumMod val="75000"/>
                  </a:schemeClr>
                </a:solidFill>
              </a:rPr>
              <a:t>in between layers</a:t>
            </a:r>
          </a:p>
        </p:txBody>
      </p:sp>
      <p:pic>
        <p:nvPicPr>
          <p:cNvPr id="5" name="Picture 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209800" y="2133600"/>
            <a:ext cx="1711657" cy="5334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133600" y="3581400"/>
            <a:ext cx="2133600" cy="384748"/>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362200" y="4953000"/>
            <a:ext cx="3035300" cy="1028700"/>
          </a:xfrm>
          <a:prstGeom prst="rect">
            <a:avLst/>
          </a:prstGeom>
        </p:spPr>
      </p:pic>
      <p:grpSp>
        <p:nvGrpSpPr>
          <p:cNvPr id="21" name="Group 20"/>
          <p:cNvGrpSpPr/>
          <p:nvPr/>
        </p:nvGrpSpPr>
        <p:grpSpPr>
          <a:xfrm>
            <a:off x="6553200" y="1447800"/>
            <a:ext cx="2667000" cy="1447800"/>
            <a:chOff x="6781800" y="1981200"/>
            <a:chExt cx="2667000" cy="1447800"/>
          </a:xfrm>
        </p:grpSpPr>
        <p:pic>
          <p:nvPicPr>
            <p:cNvPr id="8" name="Content Placeholder 3" descr="Figure1.pdf"/>
            <p:cNvPicPr>
              <a:picLocks noChangeAspect="1"/>
            </p:cNvPicPr>
            <p:nvPr/>
          </p:nvPicPr>
          <mc:AlternateContent>
            <mc:Choice xmlns:ma="http://schemas.microsoft.com/office/mac/drawingml/2008/main" Requires="ma">
              <p:blipFill>
                <a:blip r:embed="rId3">
                  <a:alphaModFix/>
                </a:blip>
                <a:srcRect t="-9494" b="-9494"/>
                <a:stretch>
                  <a:fillRect/>
                </a:stretch>
              </p:blipFill>
            </mc:Choice>
            <mc:Fallback>
              <p:blipFill>
                <a:blip r:embed="rId4">
                  <a:alphaModFix/>
                </a:blip>
                <a:srcRect t="-9494" b="-9494"/>
                <a:stretch>
                  <a:fillRect/>
                </a:stretch>
              </p:blipFill>
            </mc:Fallback>
          </mc:AlternateContent>
          <p:spPr bwMode="auto">
            <a:xfrm>
              <a:off x="6934200" y="1981200"/>
              <a:ext cx="2438400" cy="1381205"/>
            </a:xfrm>
            <a:prstGeom prst="rect">
              <a:avLst/>
            </a:prstGeom>
            <a:noFill/>
            <a:ln w="9525">
              <a:noFill/>
              <a:miter lim="800000"/>
              <a:headEnd/>
              <a:tailEnd/>
            </a:ln>
            <a:effectLst/>
          </p:spPr>
        </p:pic>
        <p:sp>
          <p:nvSpPr>
            <p:cNvPr id="20" name="Rectangle 19"/>
            <p:cNvSpPr/>
            <p:nvPr/>
          </p:nvSpPr>
          <p:spPr bwMode="auto">
            <a:xfrm>
              <a:off x="6781800" y="2133600"/>
              <a:ext cx="2667000" cy="1295400"/>
            </a:xfrm>
            <a:prstGeom prst="rect">
              <a:avLst/>
            </a:prstGeom>
            <a:solidFill>
              <a:srgbClr val="FFFFFF">
                <a:alpha val="7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bg1"/>
                </a:solidFill>
                <a:effectLst/>
                <a:latin typeface="Minion" pitchFamily="2" charset="0"/>
              </a:endParaRPr>
            </a:p>
          </p:txBody>
        </p:sp>
        <p:cxnSp>
          <p:nvCxnSpPr>
            <p:cNvPr id="10" name="Straight Arrow Connector 9"/>
            <p:cNvCxnSpPr/>
            <p:nvPr/>
          </p:nvCxnSpPr>
          <p:spPr bwMode="auto">
            <a:xfrm>
              <a:off x="6940550" y="2628900"/>
              <a:ext cx="1212850" cy="190500"/>
            </a:xfrm>
            <a:prstGeom prst="straightConnector1">
              <a:avLst/>
            </a:prstGeom>
            <a:noFill/>
            <a:ln w="31750" cap="flat" cmpd="sng" algn="ctr">
              <a:solidFill>
                <a:schemeClr val="tx1"/>
              </a:solidFill>
              <a:prstDash val="solid"/>
              <a:round/>
              <a:headEnd type="none" w="med" len="med"/>
              <a:tailEnd type="arrow" w="med" len="med"/>
            </a:ln>
            <a:effectLst/>
          </p:spPr>
        </p:cxnSp>
        <p:cxnSp>
          <p:nvCxnSpPr>
            <p:cNvPr id="13" name="Straight Arrow Connector 12"/>
            <p:cNvCxnSpPr/>
            <p:nvPr/>
          </p:nvCxnSpPr>
          <p:spPr bwMode="auto">
            <a:xfrm flipV="1">
              <a:off x="8305800" y="2514600"/>
              <a:ext cx="533400" cy="381000"/>
            </a:xfrm>
            <a:prstGeom prst="straightConnector1">
              <a:avLst/>
            </a:prstGeom>
            <a:noFill/>
            <a:ln w="31750" cap="flat" cmpd="sng" algn="ctr">
              <a:solidFill>
                <a:schemeClr val="tx1"/>
              </a:solidFill>
              <a:prstDash val="solid"/>
              <a:round/>
              <a:headEnd type="arrow" w="med" len="med"/>
              <a:tailEnd type="none" w="med" len="med"/>
            </a:ln>
            <a:effectLst/>
          </p:spPr>
        </p:cxnSp>
        <p:sp>
          <p:nvSpPr>
            <p:cNvPr id="18" name="TextBox 17"/>
            <p:cNvSpPr txBox="1"/>
            <p:nvPr/>
          </p:nvSpPr>
          <p:spPr>
            <a:xfrm>
              <a:off x="8763000" y="2514600"/>
              <a:ext cx="533400" cy="400110"/>
            </a:xfrm>
            <a:prstGeom prst="rect">
              <a:avLst/>
            </a:prstGeom>
            <a:noFill/>
          </p:spPr>
          <p:txBody>
            <a:bodyPr wrap="square" rtlCol="0">
              <a:spAutoFit/>
            </a:bodyPr>
            <a:lstStyle/>
            <a:p>
              <a:pPr algn="l"/>
              <a:r>
                <a:rPr lang="en-US" dirty="0" smtClean="0">
                  <a:solidFill>
                    <a:schemeClr val="tx1"/>
                  </a:solidFill>
                </a:rPr>
                <a:t>B</a:t>
              </a:r>
              <a:r>
                <a:rPr lang="en-US" baseline="-25000" dirty="0" smtClean="0">
                  <a:solidFill>
                    <a:schemeClr val="tx1"/>
                  </a:solidFill>
                </a:rPr>
                <a:t>e</a:t>
              </a:r>
              <a:endParaRPr lang="en-US" dirty="0">
                <a:solidFill>
                  <a:schemeClr val="tx1"/>
                </a:solidFill>
              </a:endParaRPr>
            </a:p>
          </p:txBody>
        </p:sp>
        <p:sp>
          <p:nvSpPr>
            <p:cNvPr id="19" name="TextBox 18"/>
            <p:cNvSpPr txBox="1"/>
            <p:nvPr/>
          </p:nvSpPr>
          <p:spPr>
            <a:xfrm>
              <a:off x="7162800" y="2667000"/>
              <a:ext cx="381000" cy="400110"/>
            </a:xfrm>
            <a:prstGeom prst="rect">
              <a:avLst/>
            </a:prstGeom>
            <a:noFill/>
          </p:spPr>
          <p:txBody>
            <a:bodyPr wrap="square" rtlCol="0">
              <a:spAutoFit/>
            </a:bodyPr>
            <a:lstStyle/>
            <a:p>
              <a:r>
                <a:rPr lang="en-US" dirty="0" err="1" smtClean="0">
                  <a:solidFill>
                    <a:schemeClr val="tx1"/>
                  </a:solidFill>
                </a:rPr>
                <a:t>j</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Flux Quantization</a:t>
            </a:r>
            <a:endParaRPr lang="en-US" dirty="0"/>
          </a:p>
        </p:txBody>
      </p:sp>
      <p:pic>
        <p:nvPicPr>
          <p:cNvPr id="4" name="Content Placeholder 3" descr="Figure2.pdf"/>
          <p:cNvPicPr>
            <a:picLocks noGrp="1" noChangeAspect="1"/>
          </p:cNvPicPr>
          <p:nvPr>
            <p:ph idx="1"/>
          </p:nvPr>
        </p:nvPicPr>
        <mc:AlternateContent>
          <mc:Choice xmlns:ma="http://schemas.microsoft.com/office/mac/drawingml/2008/main" Requires="ma">
            <p:blipFill>
              <a:blip r:embed="rId3"/>
              <a:srcRect l="-11212" r="-11212"/>
              <a:stretch>
                <a:fillRect/>
              </a:stretch>
            </p:blipFill>
          </mc:Choice>
          <mc:Fallback>
            <p:blipFill>
              <a:blip r:embed="rId4"/>
              <a:srcRect l="-11212" r="-11212"/>
              <a:stretch>
                <a:fillRect/>
              </a:stretch>
            </p:blipFill>
          </mc:Fallback>
        </mc:AlternateContent>
        <p:spPr>
          <a:xfrm>
            <a:off x="-762000" y="1295400"/>
            <a:ext cx="8135937" cy="4608512"/>
          </a:xfrm>
        </p:spPr>
      </p:pic>
      <p:pic>
        <p:nvPicPr>
          <p:cNvPr id="6" name="Picture 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715000" y="3048000"/>
            <a:ext cx="2362200" cy="965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Quantization: Realizable?</a:t>
            </a:r>
            <a:endParaRPr lang="en-US" dirty="0"/>
          </a:p>
        </p:txBody>
      </p:sp>
      <p:sp>
        <p:nvSpPr>
          <p:cNvPr id="3" name="Content Placeholder 2"/>
          <p:cNvSpPr>
            <a:spLocks noGrp="1"/>
          </p:cNvSpPr>
          <p:nvPr>
            <p:ph idx="1"/>
          </p:nvPr>
        </p:nvSpPr>
        <p:spPr/>
        <p:txBody>
          <a:bodyPr/>
          <a:lstStyle/>
          <a:p>
            <a:r>
              <a:rPr lang="en-US" dirty="0" smtClean="0"/>
              <a:t>Phase slip effect</a:t>
            </a:r>
          </a:p>
          <a:p>
            <a:endParaRPr lang="en-US" dirty="0" smtClean="0"/>
          </a:p>
          <a:p>
            <a:r>
              <a:rPr lang="en-US" dirty="0" smtClean="0"/>
              <a:t>Phase pinning</a:t>
            </a:r>
          </a:p>
          <a:p>
            <a:endParaRPr lang="en-US" dirty="0" smtClean="0"/>
          </a:p>
          <a:p>
            <a:r>
              <a:rPr lang="en-US" dirty="0" smtClean="0"/>
              <a:t>Numbers</a:t>
            </a:r>
            <a:endParaRPr lang="en-US" dirty="0"/>
          </a:p>
        </p:txBody>
      </p:sp>
      <p:sp>
        <p:nvSpPr>
          <p:cNvPr id="4" name="TextBox 3"/>
          <p:cNvSpPr txBox="1"/>
          <p:nvPr/>
        </p:nvSpPr>
        <p:spPr>
          <a:xfrm>
            <a:off x="3962400" y="1066800"/>
            <a:ext cx="838200" cy="914400"/>
          </a:xfrm>
          <a:prstGeom prst="rect">
            <a:avLst/>
          </a:prstGeom>
          <a:noFill/>
        </p:spPr>
        <p:txBody>
          <a:bodyPr wrap="square" rtlCol="0">
            <a:spAutoFit/>
          </a:bodyPr>
          <a:lstStyle/>
          <a:p>
            <a:pPr algn="l"/>
            <a:r>
              <a:rPr lang="en-US" sz="5300" dirty="0" smtClean="0">
                <a:solidFill>
                  <a:srgbClr val="008000"/>
                </a:solidFill>
                <a:latin typeface="Zapf Dingbats"/>
                <a:ea typeface="Zapf Dingbats"/>
                <a:cs typeface="Zapf Dingbats"/>
              </a:rPr>
              <a:t>✔</a:t>
            </a:r>
            <a:endParaRPr lang="en-US" sz="5300" dirty="0">
              <a:solidFill>
                <a:srgbClr val="008000"/>
              </a:solidFill>
            </a:endParaRPr>
          </a:p>
        </p:txBody>
      </p:sp>
      <p:sp>
        <p:nvSpPr>
          <p:cNvPr id="5" name="TextBox 4"/>
          <p:cNvSpPr txBox="1"/>
          <p:nvPr/>
        </p:nvSpPr>
        <p:spPr>
          <a:xfrm>
            <a:off x="3581400" y="2057400"/>
            <a:ext cx="838200" cy="914400"/>
          </a:xfrm>
          <a:prstGeom prst="rect">
            <a:avLst/>
          </a:prstGeom>
          <a:noFill/>
        </p:spPr>
        <p:txBody>
          <a:bodyPr wrap="square" rtlCol="0">
            <a:spAutoFit/>
          </a:bodyPr>
          <a:lstStyle/>
          <a:p>
            <a:pPr algn="l"/>
            <a:r>
              <a:rPr lang="en-US" sz="5300" dirty="0" smtClean="0">
                <a:solidFill>
                  <a:srgbClr val="008000"/>
                </a:solidFill>
                <a:latin typeface="Zapf Dingbats"/>
                <a:ea typeface="Zapf Dingbats"/>
                <a:cs typeface="Zapf Dingbats"/>
              </a:rPr>
              <a:t>✔</a:t>
            </a:r>
            <a:endParaRPr lang="en-US" sz="5300" dirty="0">
              <a:solidFill>
                <a:srgbClr val="008000"/>
              </a:solidFill>
            </a:endParaRPr>
          </a:p>
        </p:txBody>
      </p:sp>
      <p:sp>
        <p:nvSpPr>
          <p:cNvPr id="6" name="TextBox 5"/>
          <p:cNvSpPr txBox="1"/>
          <p:nvPr/>
        </p:nvSpPr>
        <p:spPr>
          <a:xfrm>
            <a:off x="2590800" y="2971800"/>
            <a:ext cx="838200" cy="914400"/>
          </a:xfrm>
          <a:prstGeom prst="rect">
            <a:avLst/>
          </a:prstGeom>
          <a:noFill/>
        </p:spPr>
        <p:txBody>
          <a:bodyPr wrap="square" rtlCol="0">
            <a:spAutoFit/>
          </a:bodyPr>
          <a:lstStyle/>
          <a:p>
            <a:pPr algn="l"/>
            <a:r>
              <a:rPr lang="en-US" sz="5300" dirty="0" smtClean="0">
                <a:solidFill>
                  <a:srgbClr val="008000"/>
                </a:solidFill>
                <a:latin typeface="Zapf Dingbats"/>
                <a:ea typeface="Zapf Dingbats"/>
                <a:cs typeface="Zapf Dingbats"/>
              </a:rPr>
              <a:t>✔</a:t>
            </a:r>
            <a:endParaRPr lang="en-US" sz="53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 Oxides</a:t>
            </a:r>
            <a:endParaRPr lang="en-US" dirty="0"/>
          </a:p>
        </p:txBody>
      </p:sp>
      <p:pic>
        <p:nvPicPr>
          <p:cNvPr id="4" name="Content Placeholder 3" descr="SupplementaryNotesFigure1b.pdf"/>
          <p:cNvPicPr>
            <a:picLocks noGrp="1" noChangeAspect="1"/>
          </p:cNvPicPr>
          <p:nvPr>
            <p:ph idx="1"/>
          </p:nvPr>
        </p:nvPicPr>
        <mc:AlternateContent>
          <mc:Choice xmlns:ma="http://schemas.microsoft.com/office/mac/drawingml/2008/main" Requires="ma">
            <p:blipFill>
              <a:blip r:embed="rId3"/>
              <a:srcRect l="-6366" r="-6366"/>
              <a:stretch>
                <a:fillRect/>
              </a:stretch>
            </p:blipFill>
          </mc:Choice>
          <mc:Fallback>
            <p:blipFill>
              <a:blip r:embed="rId4"/>
              <a:srcRect l="-6366" r="-6366"/>
              <a:stretch>
                <a:fillRect/>
              </a:stretch>
            </p:blipFill>
          </mc:Fallback>
        </mc:AlternateContent>
        <p:spPr/>
      </p:pic>
      <p:pic>
        <p:nvPicPr>
          <p:cNvPr id="5" name="Afbeelding 5" descr="ImageDisplay.php.jpeg"/>
          <p:cNvPicPr>
            <a:picLocks noChangeAspect="1"/>
          </p:cNvPicPr>
          <p:nvPr/>
        </p:nvPicPr>
        <p:blipFill>
          <a:blip r:embed="rId5"/>
          <a:stretch>
            <a:fillRect/>
          </a:stretch>
        </p:blipFill>
        <p:spPr>
          <a:xfrm>
            <a:off x="457200" y="5181600"/>
            <a:ext cx="838200" cy="1102233"/>
          </a:xfrm>
          <a:prstGeom prst="rect">
            <a:avLst/>
          </a:prstGeom>
        </p:spPr>
      </p:pic>
      <p:sp>
        <p:nvSpPr>
          <p:cNvPr id="6" name="TextBox 32"/>
          <p:cNvSpPr txBox="1"/>
          <p:nvPr/>
        </p:nvSpPr>
        <p:spPr>
          <a:xfrm>
            <a:off x="1295400" y="5562600"/>
            <a:ext cx="5791200" cy="707886"/>
          </a:xfrm>
          <a:prstGeom prst="rect">
            <a:avLst/>
          </a:prstGeom>
          <a:noFill/>
        </p:spPr>
        <p:txBody>
          <a:bodyPr wrap="square" rtlCol="0">
            <a:spAutoFit/>
          </a:bodyPr>
          <a:lstStyle/>
          <a:p>
            <a:pPr algn="l"/>
            <a:r>
              <a:rPr lang="en-US" dirty="0" smtClean="0">
                <a:solidFill>
                  <a:schemeClr val="accent6">
                    <a:lumMod val="50000"/>
                  </a:schemeClr>
                </a:solidFill>
              </a:rPr>
              <a:t>Prof. Hans </a:t>
            </a:r>
            <a:r>
              <a:rPr lang="en-US" dirty="0" err="1" smtClean="0">
                <a:solidFill>
                  <a:schemeClr val="accent6">
                    <a:lumMod val="50000"/>
                  </a:schemeClr>
                </a:solidFill>
              </a:rPr>
              <a:t>Hilgenkamp</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(University of </a:t>
            </a:r>
            <a:r>
              <a:rPr lang="en-US" dirty="0" err="1" smtClean="0">
                <a:solidFill>
                  <a:schemeClr val="accent6">
                    <a:lumMod val="50000"/>
                  </a:schemeClr>
                </a:solidFill>
              </a:rPr>
              <a:t>Twente</a:t>
            </a:r>
            <a:r>
              <a:rPr lang="en-US" dirty="0" smtClean="0">
                <a:solidFill>
                  <a:schemeClr val="accent6">
                    <a:lumMod val="50000"/>
                  </a:schemeClr>
                </a:solidFill>
              </a:rPr>
              <a:t>)</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 Graphene</a:t>
            </a:r>
            <a:endParaRPr lang="en-US" dirty="0"/>
          </a:p>
        </p:txBody>
      </p:sp>
      <p:pic>
        <p:nvPicPr>
          <p:cNvPr id="4" name="Content Placeholder 3" descr="SupplementaryNotesFigure1a.pdf"/>
          <p:cNvPicPr>
            <a:picLocks noGrp="1" noChangeAspect="1"/>
          </p:cNvPicPr>
          <p:nvPr>
            <p:ph idx="1"/>
          </p:nvPr>
        </p:nvPicPr>
        <mc:AlternateContent>
          <mc:Choice xmlns:ma="http://schemas.microsoft.com/office/mac/drawingml/2008/main" Requires="ma">
            <p:blipFill>
              <a:blip r:embed="rId3"/>
              <a:srcRect l="-8689" r="-8689"/>
              <a:stretch>
                <a:fillRect/>
              </a:stretch>
            </p:blipFill>
          </mc:Choice>
          <mc:Fallback>
            <p:blipFill>
              <a:blip r:embed="rId4"/>
              <a:srcRect l="-8689" r="-8689"/>
              <a:stretch>
                <a:fillRect/>
              </a:stretch>
            </p:blipFill>
          </mc:Fallback>
        </mc:AlternateConten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esjabloon_wit_en">
  <a:themeElements>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presentatiesjabloon_wit_en.pot</Template>
  <TotalTime>260</TotalTime>
  <Words>2251</Words>
  <Application>Microsoft Macintosh PowerPoint</Application>
  <PresentationFormat>Diavoorstelling (4:3)</PresentationFormat>
  <Paragraphs>126</Paragraphs>
  <Slides>11</Slides>
  <Notes>10</Notes>
  <HiddenSlides>0</HiddenSlides>
  <MMClips>0</MMClips>
  <ScaleCrop>false</ScaleCrop>
  <HeadingPairs>
    <vt:vector size="4" baseType="variant">
      <vt:variant>
        <vt:lpstr>Ontwerpsjabloon</vt:lpstr>
      </vt:variant>
      <vt:variant>
        <vt:i4>1</vt:i4>
      </vt:variant>
      <vt:variant>
        <vt:lpstr>Diatitels</vt:lpstr>
      </vt:variant>
      <vt:variant>
        <vt:i4>11</vt:i4>
      </vt:variant>
    </vt:vector>
  </HeadingPairs>
  <TitlesOfParts>
    <vt:vector size="12" baseType="lpstr">
      <vt:lpstr>presentatiesjabloon_wit_en</vt:lpstr>
      <vt:lpstr>Flux Quantization in  Double Layer Exciton Superfluids</vt:lpstr>
      <vt:lpstr>Overview</vt:lpstr>
      <vt:lpstr>Double layer excitons</vt:lpstr>
      <vt:lpstr>Superfluid theory I</vt:lpstr>
      <vt:lpstr>Superfluid theory II</vt:lpstr>
      <vt:lpstr>Flux Quantization</vt:lpstr>
      <vt:lpstr>Quantization: Realizable?</vt:lpstr>
      <vt:lpstr>Realization: Oxides</vt:lpstr>
      <vt:lpstr>Realization: Graphene</vt:lpstr>
      <vt:lpstr>Conclusion</vt:lpstr>
      <vt:lpstr>Thanks to …</vt:lpstr>
    </vt:vector>
  </TitlesOfParts>
  <Company>Lorentz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Flux Quantization in  Double Layer Exciton Superfluids</dc:title>
  <dc:creator>Louk Rademaker</dc:creator>
  <cp:lastModifiedBy>Louk Rademaker</cp:lastModifiedBy>
  <cp:revision>48</cp:revision>
  <dcterms:created xsi:type="dcterms:W3CDTF">2010-06-13T09:50:51Z</dcterms:created>
  <dcterms:modified xsi:type="dcterms:W3CDTF">2010-06-13T12:25:14Z</dcterms:modified>
</cp:coreProperties>
</file>