
<file path=[Content_Types].xml><?xml version="1.0" encoding="utf-8"?>
<Types xmlns="http://schemas.openxmlformats.org/package/2006/content-types">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Layouts/slideLayout4.xml" ContentType="application/vnd.openxmlformats-officedocument.presentationml.slideLayout+xml"/>
  <Override PartName="/ppt/notesSlides/notesSlide5.xml" ContentType="application/vnd.openxmlformats-officedocument.presentationml.notesSlide+xml"/>
  <Override PartName="/ppt/slideLayouts/slideLayout2.xml" ContentType="application/vnd.openxmlformats-officedocument.presentationml.slideLayout+xml"/>
  <Override PartName="/ppt/slideLayouts/slideLayout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slides/slide2.xml" ContentType="application/vnd.openxmlformats-officedocument.presentationml.slide+xml"/>
  <Override PartName="/ppt/theme/theme1.xml" ContentType="application/vnd.openxmlformats-officedocument.theme+xml"/>
  <Override PartName="/ppt/slideLayouts/slideLayout6.xml" ContentType="application/vnd.openxmlformats-officedocument.presentationml.slideLayout+xml"/>
  <Override PartName="/ppt/presentation.xml" ContentType="application/vnd.openxmlformats-officedocument.presentationml.presentation.main+xml"/>
  <Override PartName="/ppt/notesSlides/notesSlide9.xml" ContentType="application/vnd.openxmlformats-officedocument.presentationml.notesSlide+xml"/>
  <Override PartName="/docProps/app.xml" ContentType="application/vnd.openxmlformats-officedocument.extended-properties+xml"/>
  <Override PartName="/ppt/slides/slide5.xml" ContentType="application/vnd.openxmlformats-officedocument.presentationml.slide+xml"/>
  <Override PartName="/ppt/slideLayouts/slideLayout7.xml" ContentType="application/vnd.openxmlformats-officedocument.presentationml.slideLayout+xml"/>
  <Override PartName="/ppt/presProps.xml" ContentType="application/vnd.openxmlformats-officedocument.presentationml.presProps+xml"/>
  <Default Extension="jpeg" ContentType="image/jpeg"/>
  <Override PartName="/ppt/slideLayouts/slideLayout5.xml" ContentType="application/vnd.openxmlformats-officedocument.presentationml.slideLayout+xml"/>
  <Override PartName="/ppt/slideLayouts/slideLayout3.xml" ContentType="application/vnd.openxmlformats-officedocument.presentationml.slideLayout+xml"/>
  <Override PartName="/ppt/slides/slide3.xml" ContentType="application/vnd.openxmlformats-officedocument.presentationml.slide+xml"/>
  <Override PartName="/ppt/slides/slide4.xml" ContentType="application/vnd.openxmlformats-officedocument.presentationml.slide+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notesSlides/notesSlide3.xml" ContentType="application/vnd.openxmlformats-officedocument.presentationml.notesSlide+xml"/>
  <Override PartName="/ppt/notesMasters/notesMaster1.xml" ContentType="application/vnd.openxmlformats-officedocument.presentationml.notesMaster+xml"/>
  <Override PartName="/ppt/slides/slide1.xml" ContentType="application/vnd.openxmlformats-officedocument.presentationml.slide+xml"/>
  <Override PartName="/ppt/tableStyles.xml" ContentType="application/vnd.openxmlformats-officedocument.presentationml.tableStyles+xml"/>
  <Default Extension="xml" ContentType="application/xml"/>
  <Override PartName="/ppt/slides/slide7.xml" ContentType="application/vnd.openxmlformats-officedocument.presentationml.slide+xml"/>
  <Override PartName="/ppt/slides/slide8.xml" ContentType="application/vnd.openxmlformats-officedocument.presentationml.slide+xml"/>
  <Override PartName="/ppt/slideMasters/slideMaster1.xml" ContentType="application/vnd.openxmlformats-officedocument.presentationml.slideMaster+xml"/>
  <Override PartName="/ppt/viewProps.xml" ContentType="application/vnd.openxmlformats-officedocument.presentationml.viewProps+xml"/>
  <Default Extension="png" ContentType="image/png"/>
  <Default Extension="bin" ContentType="application/vnd.openxmlformats-officedocument.presentationml.printerSettings"/>
  <Override PartName="/ppt/notesSlides/notesSlide4.xml" ContentType="application/vnd.openxmlformats-officedocument.presentationml.notesSlide+xml"/>
  <Override PartName="/ppt/notesSlides/notesSlide7.xml" ContentType="application/vnd.openxmlformats-officedocument.presentationml.notesSlide+xml"/>
  <Override PartName="/ppt/slides/slide9.xml" ContentType="application/vnd.openxmlformats-officedocument.presentationml.slide+xml"/>
  <Override PartName="/ppt/notesSlides/notesSlide8.xml" ContentType="application/vnd.openxmlformats-officedocument.presentationml.notesSlide+xml"/>
  <Override PartName="/docProps/core.xml" ContentType="application/vnd.openxmlformats-package.core-properties+xml"/>
  <Default Extension="rels" ContentType="application/vnd.openxmlformats-package.relationships+xml"/>
  <Override PartName="/ppt/slides/slide6.xml" ContentType="application/vnd.openxmlformats-officedocument.presentationml.slide+xml"/>
  <Default Extension="pdf" ContentType="application/pdf"/>
  <Override PartName="/ppt/notesSlides/notesSlide6.xml" ContentType="application/vnd.openxmlformats-officedocument.presentationml.notesSlide+xml"/>
</Types>
</file>

<file path=_rels/.rels><?xml version="1.0" encoding="UTF-8" standalone="yes"?>
<Relationships xmlns="http://schemas.openxmlformats.org/package/2006/relationships"><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 Id="rId3" Type="http://schemas.openxmlformats.org/package/2006/relationships/metadata/core-properties" Target="docProps/core.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aveSubsetFonts="1" autoCompressPictures="0">
  <p:sldMasterIdLst>
    <p:sldMasterId id="2147483648" r:id="rId1"/>
  </p:sldMasterIdLst>
  <p:notesMasterIdLst>
    <p:notesMasterId r:id="rId11"/>
  </p:notesMasterIdLst>
  <p:sldIdLst>
    <p:sldId id="256" r:id="rId2"/>
    <p:sldId id="257" r:id="rId3"/>
    <p:sldId id="258" r:id="rId4"/>
    <p:sldId id="259" r:id="rId5"/>
    <p:sldId id="263" r:id="rId6"/>
    <p:sldId id="260" r:id="rId7"/>
    <p:sldId id="261" r:id="rId8"/>
    <p:sldId id="264" r:id="rId9"/>
    <p:sldId id="262" r:id="rId10"/>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prnPr prnWhat="notes" clrMode="bw" scaleToFitPaper="1"/>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normalViewPr>
    <p:restoredLeft sz="15620"/>
    <p:restoredTop sz="55280" autoAdjust="0"/>
  </p:normalViewPr>
  <p:slideViewPr>
    <p:cSldViewPr snapToGrid="0" snapToObjects="1">
      <p:cViewPr varScale="1">
        <p:scale>
          <a:sx n="61" d="100"/>
          <a:sy n="61" d="100"/>
        </p:scale>
        <p:origin x="-1840" y="-112"/>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3736200" cy="73736200"/>
</p:viewPr>
</file>

<file path=ppt/_rels/presentation.xml.rels><?xml version="1.0" encoding="UTF-8" standalone="yes"?>
<Relationships xmlns="http://schemas.openxmlformats.org/package/2006/relationships"><Relationship Id="rId14" Type="http://schemas.openxmlformats.org/officeDocument/2006/relationships/viewProps" Target="viewProps.xml"/><Relationship Id="rId4" Type="http://schemas.openxmlformats.org/officeDocument/2006/relationships/slide" Target="slides/slide3.xml"/><Relationship Id="rId7" Type="http://schemas.openxmlformats.org/officeDocument/2006/relationships/slide" Target="slides/slide6.xml"/><Relationship Id="rId11"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6" Type="http://schemas.openxmlformats.org/officeDocument/2006/relationships/tableStyles" Target="tableStyles.xml"/><Relationship Id="rId8" Type="http://schemas.openxmlformats.org/officeDocument/2006/relationships/slide" Target="slides/slide7.xml"/><Relationship Id="rId13" Type="http://schemas.openxmlformats.org/officeDocument/2006/relationships/presProps" Target="presProps.xml"/><Relationship Id="rId10" Type="http://schemas.openxmlformats.org/officeDocument/2006/relationships/slide" Target="slides/slide9.xml"/><Relationship Id="rId5" Type="http://schemas.openxmlformats.org/officeDocument/2006/relationships/slide" Target="slides/slide4.xml"/><Relationship Id="rId15" Type="http://schemas.openxmlformats.org/officeDocument/2006/relationships/theme" Target="theme/theme1.xml"/><Relationship Id="rId12" Type="http://schemas.openxmlformats.org/officeDocument/2006/relationships/printerSettings" Target="printerSettings/printerSettings1.bin"/><Relationship Id="rId2" Type="http://schemas.openxmlformats.org/officeDocument/2006/relationships/slide" Target="slides/slide1.xml"/><Relationship Id="rId9" Type="http://schemas.openxmlformats.org/officeDocument/2006/relationships/slide" Target="slides/slide8.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530DBF3-109B-384D-A6BA-0E741F8BAD06}" type="datetimeFigureOut">
              <a:rPr lang="en-US" smtClean="0"/>
              <a:pPr/>
              <a:t>11-04-2010</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90C6BE0-1761-1B42-A717-274F3245A5CD}" type="slidenum">
              <a:rPr lang="en-US" smtClean="0"/>
              <a:pPr/>
              <a:t>‹nr.›</a:t>
            </a:fld>
            <a:endParaRPr lang="en-US"/>
          </a:p>
        </p:txBody>
      </p:sp>
    </p:spTree>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Welcome everyone.</a:t>
            </a:r>
          </a:p>
          <a:p>
            <a:r>
              <a:rPr lang="en-US" dirty="0" smtClean="0"/>
              <a:t>I’m Louk Rademaker,</a:t>
            </a:r>
            <a:r>
              <a:rPr lang="en-US" baseline="0" dirty="0" smtClean="0"/>
              <a:t> I started my PhD research one year ago in Leiden in the group of Jan </a:t>
            </a:r>
            <a:r>
              <a:rPr lang="en-US" baseline="0" dirty="0" err="1" smtClean="0"/>
              <a:t>Zaanen</a:t>
            </a:r>
            <a:r>
              <a:rPr lang="en-US" baseline="0" dirty="0" smtClean="0"/>
              <a:t>, as part of a large research project led by the experimentalist Hans </a:t>
            </a:r>
            <a:r>
              <a:rPr lang="en-US" baseline="0" dirty="0" err="1" smtClean="0"/>
              <a:t>Hilgenkamp</a:t>
            </a:r>
            <a:r>
              <a:rPr lang="en-US" baseline="0" dirty="0" smtClean="0"/>
              <a:t> at the University of </a:t>
            </a:r>
            <a:r>
              <a:rPr lang="en-US" baseline="0" dirty="0" err="1" smtClean="0"/>
              <a:t>Twente</a:t>
            </a:r>
            <a:r>
              <a:rPr lang="en-US" baseline="0" dirty="0" smtClean="0"/>
              <a:t>. The projects studies exciton condensation in heterostructures, and I will do the theoretical part of that project. So no worries, this will be a completely theoretical talk!</a:t>
            </a:r>
            <a:endParaRPr lang="en-US" dirty="0" smtClean="0"/>
          </a:p>
          <a:p>
            <a:endParaRPr lang="en-US" dirty="0" smtClean="0"/>
          </a:p>
          <a:p>
            <a:r>
              <a:rPr lang="en-US" dirty="0" smtClean="0"/>
              <a:t>(Note to myself: 5 slides</a:t>
            </a:r>
            <a:r>
              <a:rPr lang="en-US" baseline="0" dirty="0" smtClean="0"/>
              <a:t>-with-content, each 2 minutes. 1 minute introduction, 1 minute conclusion. Total: 12 minute, +3)</a:t>
            </a:r>
            <a:endParaRPr lang="en-US" dirty="0"/>
          </a:p>
        </p:txBody>
      </p:sp>
      <p:sp>
        <p:nvSpPr>
          <p:cNvPr id="4" name="Slide Number Placeholder 3"/>
          <p:cNvSpPr>
            <a:spLocks noGrp="1"/>
          </p:cNvSpPr>
          <p:nvPr>
            <p:ph type="sldNum" sz="quarter" idx="10"/>
          </p:nvPr>
        </p:nvSpPr>
        <p:spPr/>
        <p:txBody>
          <a:bodyPr/>
          <a:lstStyle/>
          <a:p>
            <a:fld id="{590C6BE0-1761-1B42-A717-274F3245A5CD}" type="slidenum">
              <a:rPr lang="en-US" smtClean="0"/>
              <a:pPr/>
              <a:t>1</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I want to start with an outline of what</a:t>
            </a:r>
            <a:r>
              <a:rPr lang="en-US" baseline="0" dirty="0" smtClean="0"/>
              <a:t> I am about to tell you.</a:t>
            </a:r>
            <a:r>
              <a:rPr lang="en-US" baseline="0" dirty="0" smtClean="0"/>
              <a:t> </a:t>
            </a:r>
          </a:p>
          <a:p>
            <a:r>
              <a:rPr lang="en-US" baseline="0" dirty="0" smtClean="0"/>
              <a:t>In the introductory part, I will tell you what I mean with “double </a:t>
            </a:r>
            <a:r>
              <a:rPr lang="en-US" baseline="0" dirty="0" smtClean="0"/>
              <a:t>layer exciton </a:t>
            </a:r>
            <a:r>
              <a:rPr lang="en-US" baseline="0" dirty="0" err="1" smtClean="0"/>
              <a:t>superfluids</a:t>
            </a:r>
            <a:r>
              <a:rPr lang="en-US" baseline="0" dirty="0" smtClean="0"/>
              <a:t>”.</a:t>
            </a:r>
            <a:r>
              <a:rPr lang="en-US" baseline="0" dirty="0" smtClean="0"/>
              <a:t> </a:t>
            </a:r>
          </a:p>
          <a:p>
            <a:r>
              <a:rPr lang="en-US" baseline="0" dirty="0" smtClean="0"/>
              <a:t>The </a:t>
            </a:r>
            <a:r>
              <a:rPr lang="en-US" baseline="0" dirty="0" smtClean="0"/>
              <a:t>second part will constitute the theoretical body of my presentation:</a:t>
            </a:r>
            <a:r>
              <a:rPr lang="en-US" baseline="0" dirty="0" smtClean="0"/>
              <a:t> the </a:t>
            </a:r>
            <a:r>
              <a:rPr lang="en-US" baseline="0" dirty="0" err="1" smtClean="0"/>
              <a:t>Ginzburg</a:t>
            </a:r>
            <a:r>
              <a:rPr lang="en-US" baseline="0" dirty="0" smtClean="0"/>
              <a:t>-Landau theory of these</a:t>
            </a:r>
            <a:r>
              <a:rPr lang="en-US" baseline="0" dirty="0" smtClean="0"/>
              <a:t> </a:t>
            </a:r>
            <a:r>
              <a:rPr lang="en-US" baseline="0" dirty="0" err="1" smtClean="0"/>
              <a:t>superfluids</a:t>
            </a:r>
            <a:r>
              <a:rPr lang="en-US" baseline="0" dirty="0" smtClean="0"/>
              <a:t>.</a:t>
            </a:r>
            <a:endParaRPr lang="en-US" baseline="0" dirty="0" smtClean="0"/>
          </a:p>
          <a:p>
            <a:r>
              <a:rPr lang="en-US" baseline="0" dirty="0" smtClean="0"/>
              <a:t>In the concluding part I will derive two physical, observable results that follow immediately from the </a:t>
            </a:r>
            <a:r>
              <a:rPr lang="en-US" baseline="0" dirty="0" err="1" smtClean="0"/>
              <a:t>Ginzburg</a:t>
            </a:r>
            <a:r>
              <a:rPr lang="en-US" baseline="0" dirty="0" smtClean="0"/>
              <a:t>-Landau order parameter theory.</a:t>
            </a:r>
            <a:endParaRPr lang="en-US" dirty="0" smtClean="0"/>
          </a:p>
          <a:p>
            <a:endParaRPr lang="en-US" dirty="0" smtClean="0"/>
          </a:p>
          <a:p>
            <a:r>
              <a:rPr lang="en-US" i="1" dirty="0" smtClean="0"/>
              <a:t>Time</a:t>
            </a:r>
            <a:r>
              <a:rPr lang="en-US" i="1" baseline="0" dirty="0" smtClean="0"/>
              <a:t> </a:t>
            </a:r>
            <a:r>
              <a:rPr lang="en-US" i="1" dirty="0" smtClean="0"/>
              <a:t>Introduction: 46 seconds</a:t>
            </a:r>
          </a:p>
        </p:txBody>
      </p:sp>
      <p:sp>
        <p:nvSpPr>
          <p:cNvPr id="4" name="Slide Number Placeholder 3"/>
          <p:cNvSpPr>
            <a:spLocks noGrp="1"/>
          </p:cNvSpPr>
          <p:nvPr>
            <p:ph type="sldNum" sz="quarter" idx="10"/>
          </p:nvPr>
        </p:nvSpPr>
        <p:spPr/>
        <p:txBody>
          <a:bodyPr/>
          <a:lstStyle/>
          <a:p>
            <a:fld id="{590C6BE0-1761-1B42-A717-274F3245A5CD}" type="slidenum">
              <a:rPr lang="en-US" smtClean="0"/>
              <a:pPr/>
              <a:t>2</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aseline="0" dirty="0" smtClean="0"/>
              <a:t>So </a:t>
            </a:r>
            <a:r>
              <a:rPr lang="en-US" baseline="0" dirty="0" smtClean="0"/>
              <a:t>first I will answer the question: What do I mean with “Double layer exciton </a:t>
            </a:r>
            <a:r>
              <a:rPr lang="en-US" baseline="0" dirty="0" err="1" smtClean="0"/>
              <a:t>superfluids</a:t>
            </a:r>
            <a:r>
              <a:rPr lang="en-US" baseline="0" dirty="0" smtClean="0"/>
              <a:t>”?</a:t>
            </a:r>
          </a:p>
          <a:p>
            <a:endParaRPr lang="en-US" baseline="0" dirty="0" smtClean="0"/>
          </a:p>
          <a:p>
            <a:r>
              <a:rPr lang="en-US" baseline="0" dirty="0" smtClean="0"/>
              <a:t>To start: yes, “</a:t>
            </a:r>
            <a:r>
              <a:rPr lang="en-US" baseline="0" dirty="0" err="1" smtClean="0"/>
              <a:t>exciton</a:t>
            </a:r>
            <a:r>
              <a:rPr lang="en-US" baseline="0" dirty="0" smtClean="0"/>
              <a:t>” </a:t>
            </a:r>
            <a:r>
              <a:rPr lang="en-US" baseline="0" dirty="0" smtClean="0"/>
              <a:t>is a ridiculous name, because in essence all particles are “excitations”. But</a:t>
            </a:r>
            <a:r>
              <a:rPr lang="en-US" baseline="0" dirty="0" smtClean="0"/>
              <a:t> as you know, with “</a:t>
            </a:r>
            <a:r>
              <a:rPr lang="en-US" baseline="0" dirty="0" err="1" smtClean="0"/>
              <a:t>exciton</a:t>
            </a:r>
            <a:r>
              <a:rPr lang="en-US" baseline="0" dirty="0" smtClean="0"/>
              <a:t>” we only mean </a:t>
            </a:r>
            <a:r>
              <a:rPr lang="en-US" baseline="0" dirty="0" smtClean="0"/>
              <a:t>the bound </a:t>
            </a:r>
            <a:r>
              <a:rPr lang="en-US" baseline="0" dirty="0" smtClean="0"/>
              <a:t>state </a:t>
            </a:r>
            <a:r>
              <a:rPr lang="en-US" baseline="0" dirty="0" smtClean="0"/>
              <a:t>of an electron and a </a:t>
            </a:r>
            <a:r>
              <a:rPr lang="en-US" baseline="0" dirty="0" smtClean="0"/>
              <a:t>hole. These </a:t>
            </a:r>
            <a:r>
              <a:rPr lang="en-US" baseline="0" dirty="0" err="1" smtClean="0"/>
              <a:t>excitons</a:t>
            </a:r>
            <a:r>
              <a:rPr lang="en-US" baseline="0" dirty="0" smtClean="0"/>
              <a:t> are bosons and can form a Bose-Einstein condensate at low enough temperatures.</a:t>
            </a:r>
          </a:p>
          <a:p>
            <a:endParaRPr lang="en-US" baseline="0" dirty="0" smtClean="0"/>
          </a:p>
          <a:p>
            <a:r>
              <a:rPr lang="en-US" baseline="0" dirty="0" smtClean="0"/>
              <a:t>The </a:t>
            </a:r>
            <a:r>
              <a:rPr lang="en-US" baseline="0" dirty="0" smtClean="0"/>
              <a:t>excitons that we study consist of electrons and holes that are confined to spatially separated layers. So I have one layer with electrons, and one layer where holes are the free </a:t>
            </a:r>
            <a:r>
              <a:rPr lang="en-US" baseline="0" dirty="0" smtClean="0"/>
              <a:t>charges, separated by an insulating layer.</a:t>
            </a:r>
          </a:p>
          <a:p>
            <a:endParaRPr lang="en-US" baseline="0" dirty="0" smtClean="0"/>
          </a:p>
          <a:p>
            <a:r>
              <a:rPr lang="en-US" baseline="0" dirty="0" smtClean="0"/>
              <a:t>I must emphasize however, </a:t>
            </a:r>
            <a:r>
              <a:rPr lang="en-US" baseline="0" dirty="0" smtClean="0"/>
              <a:t>that we are </a:t>
            </a:r>
            <a:r>
              <a:rPr lang="en-US" baseline="0" dirty="0" smtClean="0"/>
              <a:t>not interested in photo-excited </a:t>
            </a:r>
            <a:r>
              <a:rPr lang="en-US" baseline="0" dirty="0" err="1" smtClean="0"/>
              <a:t>excitons</a:t>
            </a:r>
            <a:r>
              <a:rPr lang="en-US" baseline="0" dirty="0" smtClean="0"/>
              <a:t>. We only want systems where </a:t>
            </a:r>
            <a:r>
              <a:rPr lang="en-US" baseline="0" dirty="0" smtClean="0"/>
              <a:t>the electron and hole concentration</a:t>
            </a:r>
            <a:r>
              <a:rPr lang="en-US" baseline="0" dirty="0" smtClean="0"/>
              <a:t> in each layer are </a:t>
            </a:r>
            <a:r>
              <a:rPr lang="en-US" baseline="0" dirty="0" smtClean="0"/>
              <a:t>in equilibrium.</a:t>
            </a:r>
            <a:r>
              <a:rPr lang="en-US" baseline="0" dirty="0" smtClean="0"/>
              <a:t> We also </a:t>
            </a:r>
            <a:r>
              <a:rPr lang="en-US" baseline="0" dirty="0" smtClean="0"/>
              <a:t>don’t mean the quantum Hall </a:t>
            </a:r>
            <a:r>
              <a:rPr lang="en-US" baseline="0" dirty="0" err="1" smtClean="0"/>
              <a:t>bilayers</a:t>
            </a:r>
            <a:r>
              <a:rPr lang="en-US" baseline="0" dirty="0" smtClean="0"/>
              <a:t> (some of you did research in this field).</a:t>
            </a:r>
            <a:r>
              <a:rPr lang="en-US" baseline="0" dirty="0" smtClean="0"/>
              <a:t> </a:t>
            </a:r>
          </a:p>
          <a:p>
            <a:endParaRPr lang="en-US" baseline="0" dirty="0" smtClean="0"/>
          </a:p>
          <a:p>
            <a:r>
              <a:rPr lang="en-US" baseline="0" dirty="0" smtClean="0"/>
              <a:t>These systems can be composed of, for example, </a:t>
            </a:r>
            <a:r>
              <a:rPr lang="en-US" baseline="0" dirty="0" err="1" smtClean="0"/>
              <a:t>graphene</a:t>
            </a:r>
            <a:r>
              <a:rPr lang="en-US" baseline="0" dirty="0" smtClean="0"/>
              <a:t>. A new proposal done by Hans </a:t>
            </a:r>
            <a:r>
              <a:rPr lang="en-US" baseline="0" dirty="0" err="1" smtClean="0"/>
              <a:t>Hilgenkamp</a:t>
            </a:r>
            <a:r>
              <a:rPr lang="en-US" baseline="0" dirty="0" smtClean="0"/>
              <a:t>, my supervisor from </a:t>
            </a:r>
            <a:r>
              <a:rPr lang="en-US" baseline="0" dirty="0" err="1" smtClean="0"/>
              <a:t>Twente</a:t>
            </a:r>
            <a:r>
              <a:rPr lang="en-US" baseline="0" dirty="0" smtClean="0"/>
              <a:t>, is to make these double layers out of complex oxides.</a:t>
            </a:r>
          </a:p>
          <a:p>
            <a:r>
              <a:rPr lang="en-US" baseline="0" dirty="0" smtClean="0"/>
              <a:t>But it is important to note that these systems are not realized yet, which makes it so much fun for us theorists!</a:t>
            </a:r>
          </a:p>
          <a:p>
            <a:endParaRPr lang="en-US" baseline="0" dirty="0" smtClean="0"/>
          </a:p>
          <a:p>
            <a:r>
              <a:rPr lang="en-US" i="1" baseline="0" dirty="0" smtClean="0"/>
              <a:t>Time</a:t>
            </a:r>
            <a:r>
              <a:rPr lang="en-US" i="1" baseline="0" dirty="0" smtClean="0"/>
              <a:t>:</a:t>
            </a:r>
            <a:r>
              <a:rPr lang="en-US" i="1" baseline="0" dirty="0" smtClean="0"/>
              <a:t> 1:16 min</a:t>
            </a:r>
            <a:endParaRPr lang="en-US" i="1" baseline="0" dirty="0" smtClean="0"/>
          </a:p>
        </p:txBody>
      </p:sp>
      <p:sp>
        <p:nvSpPr>
          <p:cNvPr id="4" name="Slide Number Placeholder 3"/>
          <p:cNvSpPr>
            <a:spLocks noGrp="1"/>
          </p:cNvSpPr>
          <p:nvPr>
            <p:ph type="sldNum" sz="quarter" idx="10"/>
          </p:nvPr>
        </p:nvSpPr>
        <p:spPr/>
        <p:txBody>
          <a:bodyPr/>
          <a:lstStyle/>
          <a:p>
            <a:fld id="{590C6BE0-1761-1B42-A717-274F3245A5CD}" type="slidenum">
              <a:rPr lang="en-US" smtClean="0"/>
              <a:pPr/>
              <a:t>3</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aseline="0" dirty="0" smtClean="0"/>
              <a:t>So let’s dive into the theory.</a:t>
            </a:r>
          </a:p>
          <a:p>
            <a:endParaRPr lang="en-US" baseline="0" dirty="0" smtClean="0"/>
          </a:p>
          <a:p>
            <a:r>
              <a:rPr lang="en-US" baseline="0" dirty="0" err="1" smtClean="0"/>
              <a:t>Ginzburg</a:t>
            </a:r>
            <a:r>
              <a:rPr lang="en-US" baseline="0" dirty="0" smtClean="0"/>
              <a:t> and Landau derived already back in the forties a general theory for any </a:t>
            </a:r>
            <a:r>
              <a:rPr lang="en-US" baseline="0" dirty="0" err="1" smtClean="0"/>
              <a:t>superfluid</a:t>
            </a:r>
            <a:r>
              <a:rPr lang="en-US" baseline="0" dirty="0" smtClean="0"/>
              <a:t>. It’s basis is very simple. We assume that the </a:t>
            </a:r>
            <a:r>
              <a:rPr lang="en-US" baseline="0" dirty="0" err="1" smtClean="0"/>
              <a:t>superfluid</a:t>
            </a:r>
            <a:r>
              <a:rPr lang="en-US" baseline="0" dirty="0" smtClean="0"/>
              <a:t> is characterized by some non-zero order parameter Psi. The </a:t>
            </a:r>
            <a:r>
              <a:rPr lang="en-US" baseline="0" dirty="0" err="1" smtClean="0"/>
              <a:t>superfluid</a:t>
            </a:r>
            <a:r>
              <a:rPr lang="en-US" baseline="0" dirty="0" smtClean="0"/>
              <a:t> density is given by Psi squared.</a:t>
            </a:r>
            <a:r>
              <a:rPr lang="en-US" baseline="0" dirty="0" smtClean="0"/>
              <a:t> The </a:t>
            </a:r>
            <a:r>
              <a:rPr lang="en-US" baseline="0" dirty="0" smtClean="0"/>
              <a:t>macroscopic free energy depends explicitly on this order parameter. Now if</a:t>
            </a:r>
            <a:r>
              <a:rPr lang="en-US" baseline="0" dirty="0" smtClean="0"/>
              <a:t> Psi </a:t>
            </a:r>
            <a:r>
              <a:rPr lang="en-US" baseline="0" dirty="0" smtClean="0"/>
              <a:t>is relatively small and slowly varying in space, only the lowest order terms in the free energy are relevant:</a:t>
            </a:r>
            <a:r>
              <a:rPr lang="en-US" baseline="0" dirty="0" smtClean="0"/>
              <a:t> the quadratic term, the </a:t>
            </a:r>
            <a:r>
              <a:rPr lang="en-US" baseline="0" dirty="0" err="1" smtClean="0"/>
              <a:t>quartic</a:t>
            </a:r>
            <a:r>
              <a:rPr lang="en-US" baseline="0" dirty="0" smtClean="0"/>
              <a:t> term, and the lowest order kinetic term.</a:t>
            </a:r>
          </a:p>
          <a:p>
            <a:endParaRPr lang="en-US" baseline="0" dirty="0" smtClean="0"/>
          </a:p>
          <a:p>
            <a:r>
              <a:rPr lang="en-US" baseline="0" dirty="0" smtClean="0"/>
              <a:t>The next step is to include the electromagnetic interactions. This can be done using U(1) covariance: replace the derivative by a ‘covariant derivative’ if the particles you are dealing with have charge </a:t>
            </a:r>
            <a:r>
              <a:rPr lang="en-US" baseline="0" dirty="0" err="1" smtClean="0"/>
              <a:t>q</a:t>
            </a:r>
            <a:r>
              <a:rPr lang="en-US" baseline="0" dirty="0" smtClean="0"/>
              <a:t>. The covariant derivative is the ‘standard’ derivative plus </a:t>
            </a:r>
            <a:r>
              <a:rPr lang="en-US" baseline="0" dirty="0" err="1" smtClean="0"/>
              <a:t>i</a:t>
            </a:r>
            <a:r>
              <a:rPr lang="en-US" baseline="0" dirty="0" smtClean="0"/>
              <a:t> times the charge </a:t>
            </a:r>
            <a:r>
              <a:rPr lang="en-US" baseline="0" dirty="0" err="1" smtClean="0"/>
              <a:t>q</a:t>
            </a:r>
            <a:r>
              <a:rPr lang="en-US" baseline="0" dirty="0" smtClean="0"/>
              <a:t> times the electromagnetic vector </a:t>
            </a:r>
            <a:r>
              <a:rPr lang="en-US" baseline="0" dirty="0" smtClean="0"/>
              <a:t>potential A.</a:t>
            </a:r>
          </a:p>
          <a:p>
            <a:endParaRPr lang="en-US" baseline="0" dirty="0" smtClean="0"/>
          </a:p>
          <a:p>
            <a:r>
              <a:rPr lang="en-US" baseline="0" dirty="0" smtClean="0"/>
              <a:t>But here comes the natural problem: </a:t>
            </a:r>
            <a:r>
              <a:rPr lang="en-US" baseline="0" dirty="0" err="1" smtClean="0"/>
              <a:t>excitons</a:t>
            </a:r>
            <a:r>
              <a:rPr lang="en-US" baseline="0" dirty="0" smtClean="0"/>
              <a:t> are charge neutral. Thus at first sight you might expect that</a:t>
            </a:r>
            <a:r>
              <a:rPr lang="en-US" baseline="0" dirty="0" smtClean="0"/>
              <a:t> the </a:t>
            </a:r>
            <a:r>
              <a:rPr lang="en-US" baseline="0" dirty="0" err="1" smtClean="0"/>
              <a:t>exciton</a:t>
            </a:r>
            <a:r>
              <a:rPr lang="en-US" baseline="0" dirty="0" smtClean="0"/>
              <a:t> </a:t>
            </a:r>
            <a:r>
              <a:rPr lang="en-US" baseline="0" dirty="0" err="1" smtClean="0"/>
              <a:t>superfluid</a:t>
            </a:r>
            <a:r>
              <a:rPr lang="en-US" baseline="0" dirty="0" smtClean="0"/>
              <a:t> does not interact with the electromagnetic field.</a:t>
            </a:r>
            <a:endParaRPr lang="en-US" baseline="0" dirty="0" smtClean="0"/>
          </a:p>
          <a:p>
            <a:endParaRPr lang="en-US" baseline="0" dirty="0" smtClean="0"/>
          </a:p>
          <a:p>
            <a:r>
              <a:rPr lang="en-US" i="1" baseline="0" dirty="0" smtClean="0"/>
              <a:t>Time: 1:13 min</a:t>
            </a:r>
          </a:p>
          <a:p>
            <a:r>
              <a:rPr lang="en-US" i="1" baseline="0" dirty="0" smtClean="0"/>
              <a:t>Formulas:</a:t>
            </a:r>
            <a:endParaRPr lang="en-US" i="1" baseline="0" dirty="0" smtClean="0"/>
          </a:p>
          <a:p>
            <a:r>
              <a:rPr lang="en-US" sz="1200" i="1" kern="1200" dirty="0" smtClean="0">
                <a:solidFill>
                  <a:schemeClr val="tx1"/>
                </a:solidFill>
                <a:latin typeface="+mn-lt"/>
                <a:ea typeface="+mn-ea"/>
                <a:cs typeface="+mn-cs"/>
              </a:rPr>
              <a:t>F</a:t>
            </a:r>
            <a:r>
              <a:rPr lang="en-US" sz="1200" i="1" kern="1200" dirty="0" smtClean="0">
                <a:solidFill>
                  <a:schemeClr val="tx1"/>
                </a:solidFill>
                <a:latin typeface="+mn-lt"/>
                <a:ea typeface="+mn-ea"/>
                <a:cs typeface="+mn-cs"/>
              </a:rPr>
              <a:t>[ \Psi ] = \</a:t>
            </a:r>
            <a:r>
              <a:rPr lang="en-US" sz="1200" i="1" kern="1200" dirty="0" err="1" smtClean="0">
                <a:solidFill>
                  <a:schemeClr val="tx1"/>
                </a:solidFill>
                <a:latin typeface="+mn-lt"/>
                <a:ea typeface="+mn-ea"/>
                <a:cs typeface="+mn-cs"/>
              </a:rPr>
              <a:t>int</a:t>
            </a:r>
            <a:r>
              <a:rPr lang="en-US" sz="1200" i="1" kern="1200" dirty="0" smtClean="0">
                <a:solidFill>
                  <a:schemeClr val="tx1"/>
                </a:solidFill>
                <a:latin typeface="+mn-lt"/>
                <a:ea typeface="+mn-ea"/>
                <a:cs typeface="+mn-cs"/>
              </a:rPr>
              <a:t> \left[ \alpha |\Psi|^2 + \frac{1}{2} \beta |\Psi|^4 + \frac{1}{2m^*} \left| \</a:t>
            </a:r>
            <a:r>
              <a:rPr lang="en-US" sz="1200" i="1" kern="1200" dirty="0" err="1" smtClean="0">
                <a:solidFill>
                  <a:schemeClr val="tx1"/>
                </a:solidFill>
                <a:latin typeface="+mn-lt"/>
                <a:ea typeface="+mn-ea"/>
                <a:cs typeface="+mn-cs"/>
              </a:rPr>
              <a:t>hbar</a:t>
            </a:r>
            <a:r>
              <a:rPr lang="en-US" sz="1200" i="1" kern="1200" dirty="0" smtClean="0">
                <a:solidFill>
                  <a:schemeClr val="tx1"/>
                </a:solidFill>
                <a:latin typeface="+mn-lt"/>
                <a:ea typeface="+mn-ea"/>
                <a:cs typeface="+mn-cs"/>
              </a:rPr>
              <a:t> \</a:t>
            </a:r>
            <a:r>
              <a:rPr lang="en-US" sz="1200" i="1" kern="1200" dirty="0" err="1" smtClean="0">
                <a:solidFill>
                  <a:schemeClr val="tx1"/>
                </a:solidFill>
                <a:latin typeface="+mn-lt"/>
                <a:ea typeface="+mn-ea"/>
                <a:cs typeface="+mn-cs"/>
              </a:rPr>
              <a:t>nabla</a:t>
            </a:r>
            <a:r>
              <a:rPr lang="en-US" sz="1200" i="1" kern="1200" dirty="0" smtClean="0">
                <a:solidFill>
                  <a:schemeClr val="tx1"/>
                </a:solidFill>
                <a:latin typeface="+mn-lt"/>
                <a:ea typeface="+mn-ea"/>
                <a:cs typeface="+mn-cs"/>
              </a:rPr>
              <a:t> \Psi \right|^2 \right]</a:t>
            </a:r>
            <a:endParaRPr lang="en-US" sz="1200" i="1" kern="1200" dirty="0" smtClean="0">
              <a:solidFill>
                <a:schemeClr val="tx1"/>
              </a:solidFill>
              <a:latin typeface="+mn-lt"/>
              <a:ea typeface="+mn-ea"/>
              <a:cs typeface="+mn-cs"/>
            </a:endParaRPr>
          </a:p>
          <a:p>
            <a:r>
              <a:rPr lang="en-US" sz="1200" i="1" kern="1200" dirty="0" smtClean="0">
                <a:solidFill>
                  <a:schemeClr val="tx1"/>
                </a:solidFill>
                <a:latin typeface="+mn-lt"/>
                <a:ea typeface="+mn-ea"/>
                <a:cs typeface="+mn-cs"/>
              </a:rPr>
              <a:t>( </a:t>
            </a:r>
            <a:r>
              <a:rPr lang="en-US" sz="1200" i="1" kern="1200" dirty="0" smtClean="0">
                <a:solidFill>
                  <a:schemeClr val="tx1"/>
                </a:solidFill>
                <a:latin typeface="+mn-lt"/>
                <a:ea typeface="+mn-ea"/>
                <a:cs typeface="+mn-cs"/>
              </a:rPr>
              <a:t>\</a:t>
            </a:r>
            <a:r>
              <a:rPr lang="en-US" sz="1200" i="1" kern="1200" dirty="0" err="1" smtClean="0">
                <a:solidFill>
                  <a:schemeClr val="tx1"/>
                </a:solidFill>
                <a:latin typeface="+mn-lt"/>
                <a:ea typeface="+mn-ea"/>
                <a:cs typeface="+mn-cs"/>
              </a:rPr>
              <a:t>hbar</a:t>
            </a:r>
            <a:r>
              <a:rPr lang="en-US" sz="1200" i="1" kern="1200" dirty="0" smtClean="0">
                <a:solidFill>
                  <a:schemeClr val="tx1"/>
                </a:solidFill>
                <a:latin typeface="+mn-lt"/>
                <a:ea typeface="+mn-ea"/>
                <a:cs typeface="+mn-cs"/>
              </a:rPr>
              <a:t> \</a:t>
            </a:r>
            <a:r>
              <a:rPr lang="en-US" sz="1200" i="1" kern="1200" dirty="0" err="1" smtClean="0">
                <a:solidFill>
                  <a:schemeClr val="tx1"/>
                </a:solidFill>
                <a:latin typeface="+mn-lt"/>
                <a:ea typeface="+mn-ea"/>
                <a:cs typeface="+mn-cs"/>
              </a:rPr>
              <a:t>vec{\nabla</a:t>
            </a:r>
            <a:r>
              <a:rPr lang="en-US" sz="1200" i="1" kern="1200" dirty="0" smtClean="0">
                <a:solidFill>
                  <a:schemeClr val="tx1"/>
                </a:solidFill>
                <a:latin typeface="+mn-lt"/>
                <a:ea typeface="+mn-ea"/>
                <a:cs typeface="+mn-cs"/>
              </a:rPr>
              <a:t>} ) \</a:t>
            </a:r>
            <a:r>
              <a:rPr lang="en-US" sz="1200" i="1" kern="1200" dirty="0" err="1" smtClean="0">
                <a:solidFill>
                  <a:schemeClr val="tx1"/>
                </a:solidFill>
                <a:latin typeface="+mn-lt"/>
                <a:ea typeface="+mn-ea"/>
                <a:cs typeface="+mn-cs"/>
              </a:rPr>
              <a:t>rightarrow</a:t>
            </a:r>
            <a:r>
              <a:rPr lang="en-US" sz="1200" i="1" kern="1200" dirty="0" smtClean="0">
                <a:solidFill>
                  <a:schemeClr val="tx1"/>
                </a:solidFill>
                <a:latin typeface="+mn-lt"/>
                <a:ea typeface="+mn-ea"/>
                <a:cs typeface="+mn-cs"/>
              </a:rPr>
              <a:t> \</a:t>
            </a:r>
            <a:r>
              <a:rPr lang="en-US" sz="1200" i="1" kern="1200" dirty="0" err="1" smtClean="0">
                <a:solidFill>
                  <a:schemeClr val="tx1"/>
                </a:solidFill>
                <a:latin typeface="+mn-lt"/>
                <a:ea typeface="+mn-ea"/>
                <a:cs typeface="+mn-cs"/>
              </a:rPr>
              <a:t>hbar</a:t>
            </a:r>
            <a:r>
              <a:rPr lang="en-US" sz="1200" i="1" kern="1200" dirty="0" smtClean="0">
                <a:solidFill>
                  <a:schemeClr val="tx1"/>
                </a:solidFill>
                <a:latin typeface="+mn-lt"/>
                <a:ea typeface="+mn-ea"/>
                <a:cs typeface="+mn-cs"/>
              </a:rPr>
              <a:t> \</a:t>
            </a:r>
            <a:r>
              <a:rPr lang="en-US" sz="1200" i="1" kern="1200" dirty="0" err="1" smtClean="0">
                <a:solidFill>
                  <a:schemeClr val="tx1"/>
                </a:solidFill>
                <a:latin typeface="+mn-lt"/>
                <a:ea typeface="+mn-ea"/>
                <a:cs typeface="+mn-cs"/>
              </a:rPr>
              <a:t>vec{D</a:t>
            </a:r>
            <a:r>
              <a:rPr lang="en-US" sz="1200" i="1" kern="1200" dirty="0" smtClean="0">
                <a:solidFill>
                  <a:schemeClr val="tx1"/>
                </a:solidFill>
                <a:latin typeface="+mn-lt"/>
                <a:ea typeface="+mn-ea"/>
                <a:cs typeface="+mn-cs"/>
              </a:rPr>
              <a:t>} = \</a:t>
            </a:r>
            <a:r>
              <a:rPr lang="en-US" sz="1200" i="1" kern="1200" dirty="0" err="1" smtClean="0">
                <a:solidFill>
                  <a:schemeClr val="tx1"/>
                </a:solidFill>
                <a:latin typeface="+mn-lt"/>
                <a:ea typeface="+mn-ea"/>
                <a:cs typeface="+mn-cs"/>
              </a:rPr>
              <a:t>hbar</a:t>
            </a:r>
            <a:r>
              <a:rPr lang="en-US" sz="1200" i="1" kern="1200" dirty="0" smtClean="0">
                <a:solidFill>
                  <a:schemeClr val="tx1"/>
                </a:solidFill>
                <a:latin typeface="+mn-lt"/>
                <a:ea typeface="+mn-ea"/>
                <a:cs typeface="+mn-cs"/>
              </a:rPr>
              <a:t> \</a:t>
            </a:r>
            <a:r>
              <a:rPr lang="en-US" sz="1200" i="1" kern="1200" dirty="0" err="1" smtClean="0">
                <a:solidFill>
                  <a:schemeClr val="tx1"/>
                </a:solidFill>
                <a:latin typeface="+mn-lt"/>
                <a:ea typeface="+mn-ea"/>
                <a:cs typeface="+mn-cs"/>
              </a:rPr>
              <a:t>vec{\nabla</a:t>
            </a:r>
            <a:r>
              <a:rPr lang="en-US" sz="1200" i="1" kern="1200" dirty="0" smtClean="0">
                <a:solidFill>
                  <a:schemeClr val="tx1"/>
                </a:solidFill>
                <a:latin typeface="+mn-lt"/>
                <a:ea typeface="+mn-ea"/>
                <a:cs typeface="+mn-cs"/>
              </a:rPr>
              <a:t>} + </a:t>
            </a:r>
            <a:r>
              <a:rPr lang="en-US" sz="1200" i="1" kern="1200" dirty="0" err="1" smtClean="0">
                <a:solidFill>
                  <a:schemeClr val="tx1"/>
                </a:solidFill>
                <a:latin typeface="+mn-lt"/>
                <a:ea typeface="+mn-ea"/>
                <a:cs typeface="+mn-cs"/>
              </a:rPr>
              <a:t>i</a:t>
            </a:r>
            <a:r>
              <a:rPr lang="en-US" sz="1200" i="1" kern="1200" dirty="0" smtClean="0">
                <a:solidFill>
                  <a:schemeClr val="tx1"/>
                </a:solidFill>
                <a:latin typeface="+mn-lt"/>
                <a:ea typeface="+mn-ea"/>
                <a:cs typeface="+mn-cs"/>
              </a:rPr>
              <a:t> </a:t>
            </a:r>
            <a:r>
              <a:rPr lang="en-US" sz="1200" i="1" kern="1200" dirty="0" err="1" smtClean="0">
                <a:solidFill>
                  <a:schemeClr val="tx1"/>
                </a:solidFill>
                <a:latin typeface="+mn-lt"/>
                <a:ea typeface="+mn-ea"/>
                <a:cs typeface="+mn-cs"/>
              </a:rPr>
              <a:t>q</a:t>
            </a:r>
            <a:r>
              <a:rPr lang="en-US" sz="1200" i="1" kern="1200" dirty="0" smtClean="0">
                <a:solidFill>
                  <a:schemeClr val="tx1"/>
                </a:solidFill>
                <a:latin typeface="+mn-lt"/>
                <a:ea typeface="+mn-ea"/>
                <a:cs typeface="+mn-cs"/>
              </a:rPr>
              <a:t> \</a:t>
            </a:r>
            <a:r>
              <a:rPr lang="en-US" sz="1200" i="1" kern="1200" dirty="0" err="1" smtClean="0">
                <a:solidFill>
                  <a:schemeClr val="tx1"/>
                </a:solidFill>
                <a:latin typeface="+mn-lt"/>
                <a:ea typeface="+mn-ea"/>
                <a:cs typeface="+mn-cs"/>
              </a:rPr>
              <a:t>vec{A</a:t>
            </a:r>
            <a:r>
              <a:rPr lang="en-US" sz="1200" i="1" kern="1200" dirty="0" smtClean="0">
                <a:solidFill>
                  <a:schemeClr val="tx1"/>
                </a:solidFill>
                <a:latin typeface="+mn-lt"/>
                <a:ea typeface="+mn-ea"/>
                <a:cs typeface="+mn-cs"/>
              </a:rPr>
              <a:t>}</a:t>
            </a:r>
          </a:p>
        </p:txBody>
      </p:sp>
      <p:sp>
        <p:nvSpPr>
          <p:cNvPr id="4" name="Slide Number Placeholder 3"/>
          <p:cNvSpPr>
            <a:spLocks noGrp="1"/>
          </p:cNvSpPr>
          <p:nvPr>
            <p:ph type="sldNum" sz="quarter" idx="10"/>
          </p:nvPr>
        </p:nvSpPr>
        <p:spPr/>
        <p:txBody>
          <a:bodyPr/>
          <a:lstStyle/>
          <a:p>
            <a:fld id="{590C6BE0-1761-1B42-A717-274F3245A5CD}" type="slidenum">
              <a:rPr lang="en-US" smtClean="0"/>
              <a:pPr/>
              <a:t>4</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However, in</a:t>
            </a:r>
            <a:r>
              <a:rPr lang="en-US" sz="1200" kern="1200" baseline="0" dirty="0" smtClean="0">
                <a:solidFill>
                  <a:schemeClr val="tx1"/>
                </a:solidFill>
                <a:latin typeface="+mn-lt"/>
                <a:ea typeface="+mn-ea"/>
                <a:cs typeface="+mn-cs"/>
              </a:rPr>
              <a:t> our double layer systems</a:t>
            </a:r>
            <a:r>
              <a:rPr lang="en-US" sz="1200" kern="1200" baseline="0" dirty="0" smtClean="0">
                <a:solidFill>
                  <a:schemeClr val="tx1"/>
                </a:solidFill>
                <a:latin typeface="+mn-lt"/>
                <a:ea typeface="+mn-ea"/>
                <a:cs typeface="+mn-cs"/>
              </a:rPr>
              <a:t> the </a:t>
            </a:r>
            <a:r>
              <a:rPr lang="en-US" sz="1200" kern="1200" baseline="0" dirty="0" smtClean="0">
                <a:solidFill>
                  <a:schemeClr val="tx1"/>
                </a:solidFill>
                <a:latin typeface="+mn-lt"/>
                <a:ea typeface="+mn-ea"/>
                <a:cs typeface="+mn-cs"/>
              </a:rPr>
              <a:t>negative electron and positive hole are spatially separated and thus an </a:t>
            </a:r>
            <a:r>
              <a:rPr lang="en-US" sz="1200" kern="1200" baseline="0" dirty="0" err="1" smtClean="0">
                <a:solidFill>
                  <a:schemeClr val="tx1"/>
                </a:solidFill>
                <a:latin typeface="+mn-lt"/>
                <a:ea typeface="+mn-ea"/>
                <a:cs typeface="+mn-cs"/>
              </a:rPr>
              <a:t>exciton</a:t>
            </a:r>
            <a:r>
              <a:rPr lang="en-US" sz="1200" kern="1200" baseline="0" dirty="0" smtClean="0">
                <a:solidFill>
                  <a:schemeClr val="tx1"/>
                </a:solidFill>
                <a:latin typeface="+mn-lt"/>
                <a:ea typeface="+mn-ea"/>
                <a:cs typeface="+mn-cs"/>
              </a:rPr>
              <a:t> carries an electric dipole moment. To still ensure our invariance under U(1) symmetry, we</a:t>
            </a:r>
            <a:r>
              <a:rPr lang="en-US" sz="1200" kern="1200" baseline="0" dirty="0" smtClean="0">
                <a:solidFill>
                  <a:schemeClr val="tx1"/>
                </a:solidFill>
                <a:latin typeface="+mn-lt"/>
                <a:ea typeface="+mn-ea"/>
                <a:cs typeface="+mn-cs"/>
              </a:rPr>
              <a:t> introduce </a:t>
            </a:r>
            <a:r>
              <a:rPr lang="en-US" sz="1200" kern="1200" baseline="0" dirty="0" smtClean="0">
                <a:solidFill>
                  <a:schemeClr val="tx1"/>
                </a:solidFill>
                <a:latin typeface="+mn-lt"/>
                <a:ea typeface="+mn-ea"/>
                <a:cs typeface="+mn-cs"/>
              </a:rPr>
              <a:t>a “dipolar” covariant derivative.</a:t>
            </a:r>
            <a:r>
              <a:rPr lang="en-US" sz="1200" kern="1200" baseline="0" dirty="0" smtClean="0">
                <a:solidFill>
                  <a:schemeClr val="tx1"/>
                </a:solidFill>
                <a:latin typeface="+mn-lt"/>
                <a:ea typeface="+mn-ea"/>
                <a:cs typeface="+mn-cs"/>
              </a:rPr>
              <a:t> </a:t>
            </a:r>
          </a:p>
          <a:p>
            <a:r>
              <a:rPr lang="en-US" sz="1200" kern="1200" baseline="0" dirty="0" smtClean="0">
                <a:solidFill>
                  <a:schemeClr val="tx1"/>
                </a:solidFill>
                <a:latin typeface="+mn-lt"/>
                <a:ea typeface="+mn-ea"/>
                <a:cs typeface="+mn-cs"/>
              </a:rPr>
              <a:t>In </a:t>
            </a:r>
            <a:r>
              <a:rPr lang="en-US" sz="1200" kern="1200" baseline="0" dirty="0" smtClean="0">
                <a:solidFill>
                  <a:schemeClr val="tx1"/>
                </a:solidFill>
                <a:latin typeface="+mn-lt"/>
                <a:ea typeface="+mn-ea"/>
                <a:cs typeface="+mn-cs"/>
              </a:rPr>
              <a:t>this covariant derivative, one should add to the ‘standard’ derivative the vector potential at location of the hole, and the vector potential at the location of the electron. Because of the opposite charges, we obtain a vector potential difference.</a:t>
            </a:r>
          </a:p>
          <a:p>
            <a:endParaRPr lang="en-US" sz="1200" kern="1200" baseline="0" dirty="0" smtClean="0">
              <a:solidFill>
                <a:schemeClr val="tx1"/>
              </a:solidFill>
              <a:latin typeface="+mn-lt"/>
              <a:ea typeface="+mn-ea"/>
              <a:cs typeface="+mn-cs"/>
            </a:endParaRPr>
          </a:p>
          <a:p>
            <a:r>
              <a:rPr lang="en-US" sz="1200" kern="1200" baseline="0" dirty="0" smtClean="0">
                <a:solidFill>
                  <a:schemeClr val="tx1"/>
                </a:solidFill>
                <a:latin typeface="+mn-lt"/>
                <a:ea typeface="+mn-ea"/>
                <a:cs typeface="+mn-cs"/>
              </a:rPr>
              <a:t>This “vector potential difference” is a bit deceiving, because the difference </a:t>
            </a:r>
            <a:r>
              <a:rPr lang="en-US" sz="1200" kern="1200" baseline="0" dirty="0" smtClean="0">
                <a:solidFill>
                  <a:schemeClr val="tx1"/>
                </a:solidFill>
                <a:latin typeface="+mn-lt"/>
                <a:ea typeface="+mn-ea"/>
                <a:cs typeface="+mn-cs"/>
              </a:rPr>
              <a:t>of any function can always be expressed in a series expansion of it’s derivatives.</a:t>
            </a:r>
            <a:r>
              <a:rPr lang="en-US" sz="1200" kern="1200" baseline="0" dirty="0" smtClean="0">
                <a:solidFill>
                  <a:schemeClr val="tx1"/>
                </a:solidFill>
                <a:latin typeface="+mn-lt"/>
                <a:ea typeface="+mn-ea"/>
                <a:cs typeface="+mn-cs"/>
              </a:rPr>
              <a:t> </a:t>
            </a:r>
          </a:p>
          <a:p>
            <a:r>
              <a:rPr lang="en-US" sz="1200" kern="1200" baseline="0" dirty="0" smtClean="0">
                <a:solidFill>
                  <a:schemeClr val="tx1"/>
                </a:solidFill>
                <a:latin typeface="+mn-lt"/>
                <a:ea typeface="+mn-ea"/>
                <a:cs typeface="+mn-cs"/>
              </a:rPr>
              <a:t>In addition, our </a:t>
            </a:r>
            <a:r>
              <a:rPr lang="en-US" sz="1200" kern="1200" baseline="0" dirty="0" smtClean="0">
                <a:solidFill>
                  <a:schemeClr val="tx1"/>
                </a:solidFill>
                <a:latin typeface="+mn-lt"/>
                <a:ea typeface="+mn-ea"/>
                <a:cs typeface="+mn-cs"/>
              </a:rPr>
              <a:t>dipoles typically have a dimensions in the order of </a:t>
            </a:r>
            <a:r>
              <a:rPr lang="en-US" sz="1200" kern="1200" baseline="0" dirty="0" err="1" smtClean="0">
                <a:solidFill>
                  <a:schemeClr val="tx1"/>
                </a:solidFill>
                <a:latin typeface="+mn-lt"/>
                <a:ea typeface="+mn-ea"/>
                <a:cs typeface="+mn-cs"/>
              </a:rPr>
              <a:t>d</a:t>
            </a:r>
            <a:r>
              <a:rPr lang="en-US" sz="1200" kern="1200" baseline="0" dirty="0" smtClean="0">
                <a:solidFill>
                  <a:schemeClr val="tx1"/>
                </a:solidFill>
                <a:latin typeface="+mn-lt"/>
                <a:ea typeface="+mn-ea"/>
                <a:cs typeface="+mn-cs"/>
              </a:rPr>
              <a:t> = 10 nanometer. Therefore we can take the point dipole limit, which implies that </a:t>
            </a:r>
            <a:r>
              <a:rPr lang="en-US" sz="1200" kern="1200" baseline="0" dirty="0" smtClean="0">
                <a:solidFill>
                  <a:schemeClr val="tx1"/>
                </a:solidFill>
                <a:latin typeface="+mn-lt"/>
                <a:ea typeface="+mn-ea"/>
                <a:cs typeface="+mn-cs"/>
              </a:rPr>
              <a:t>we only need to consider the </a:t>
            </a:r>
            <a:r>
              <a:rPr lang="en-US" sz="1200" kern="1200" baseline="0" dirty="0" smtClean="0">
                <a:solidFill>
                  <a:schemeClr val="tx1"/>
                </a:solidFill>
                <a:latin typeface="+mn-lt"/>
                <a:ea typeface="+mn-ea"/>
                <a:cs typeface="+mn-cs"/>
              </a:rPr>
              <a:t>first derivative of the vector potential.</a:t>
            </a:r>
            <a:r>
              <a:rPr lang="en-US" sz="1200" kern="1200" baseline="0" dirty="0" smtClean="0">
                <a:solidFill>
                  <a:schemeClr val="tx1"/>
                </a:solidFill>
                <a:latin typeface="+mn-lt"/>
                <a:ea typeface="+mn-ea"/>
                <a:cs typeface="+mn-cs"/>
              </a:rPr>
              <a:t> That gives us the following covariant derivative:</a:t>
            </a:r>
          </a:p>
          <a:p>
            <a:endParaRPr lang="en-US" sz="1200" kern="1200" baseline="0" dirty="0" smtClean="0">
              <a:solidFill>
                <a:schemeClr val="tx1"/>
              </a:solidFill>
              <a:latin typeface="+mn-lt"/>
              <a:ea typeface="+mn-ea"/>
              <a:cs typeface="+mn-cs"/>
            </a:endParaRPr>
          </a:p>
          <a:p>
            <a:r>
              <a:rPr lang="en-US" sz="1200" kern="1200" baseline="0" dirty="0" smtClean="0">
                <a:solidFill>
                  <a:schemeClr val="tx1"/>
                </a:solidFill>
                <a:latin typeface="+mn-lt"/>
                <a:ea typeface="+mn-ea"/>
                <a:cs typeface="+mn-cs"/>
              </a:rPr>
              <a:t>People familiar with Yang-Mills theories should recognize this form. Let’s promote the dipole vector </a:t>
            </a:r>
            <a:r>
              <a:rPr lang="en-US" sz="1200" kern="1200" baseline="0" dirty="0" err="1" smtClean="0">
                <a:solidFill>
                  <a:schemeClr val="tx1"/>
                </a:solidFill>
                <a:latin typeface="+mn-lt"/>
                <a:ea typeface="+mn-ea"/>
                <a:cs typeface="+mn-cs"/>
              </a:rPr>
              <a:t>d</a:t>
            </a:r>
            <a:r>
              <a:rPr lang="en-US" sz="1200" kern="1200" baseline="0" dirty="0" smtClean="0">
                <a:solidFill>
                  <a:schemeClr val="tx1"/>
                </a:solidFill>
                <a:latin typeface="+mn-lt"/>
                <a:ea typeface="+mn-ea"/>
                <a:cs typeface="+mn-cs"/>
              </a:rPr>
              <a:t> to an operator sigma, such that if these operators sigma act on the order parameter we retrieve its dipole direction. The order parameter therefore obtains a </a:t>
            </a:r>
            <a:r>
              <a:rPr lang="en-US" sz="1200" kern="1200" baseline="0" dirty="0" err="1" smtClean="0">
                <a:solidFill>
                  <a:schemeClr val="tx1"/>
                </a:solidFill>
                <a:latin typeface="+mn-lt"/>
                <a:ea typeface="+mn-ea"/>
                <a:cs typeface="+mn-cs"/>
              </a:rPr>
              <a:t>spinor</a:t>
            </a:r>
            <a:r>
              <a:rPr lang="en-US" sz="1200" kern="1200" baseline="0" dirty="0" smtClean="0">
                <a:solidFill>
                  <a:schemeClr val="tx1"/>
                </a:solidFill>
                <a:latin typeface="+mn-lt"/>
                <a:ea typeface="+mn-ea"/>
                <a:cs typeface="+mn-cs"/>
              </a:rPr>
              <a:t>-like structure. Hence: this covariant derivative has in fact a SU(2) Yang-Mills structure! The SU(2) gauge fields are the three script A-mu-a fields, and are equal to the derivatives of the vector potential.</a:t>
            </a:r>
          </a:p>
          <a:p>
            <a:endParaRPr lang="en-US" sz="1200" kern="1200" baseline="0" dirty="0" smtClean="0">
              <a:solidFill>
                <a:schemeClr val="tx1"/>
              </a:solidFill>
              <a:latin typeface="+mn-lt"/>
              <a:ea typeface="+mn-ea"/>
              <a:cs typeface="+mn-cs"/>
            </a:endParaRPr>
          </a:p>
          <a:p>
            <a:r>
              <a:rPr lang="en-US" sz="1200" kern="1200" baseline="0" dirty="0" smtClean="0">
                <a:solidFill>
                  <a:schemeClr val="tx1"/>
                </a:solidFill>
                <a:latin typeface="+mn-lt"/>
                <a:ea typeface="+mn-ea"/>
                <a:cs typeface="+mn-cs"/>
              </a:rPr>
              <a:t>So the U(1) covariance leads to a SU(2) structure for particles with an electric dipole. So let’s study these SU(2) gauge fields in a little more detail. You know that the derivatives of the vector potential correspond to the real electric and magnetic field. But the electric and magnetic field don’t have any gauge freedom. They are fixed by Maxwell’s equations. So the dipolar, SU(2) fields, script A, actually don’t have any gauge freedom but are fixed by Maxwell’s equations.</a:t>
            </a:r>
          </a:p>
          <a:p>
            <a:endParaRPr lang="en-US" sz="1200" kern="1200" baseline="0" dirty="0" smtClean="0">
              <a:solidFill>
                <a:schemeClr val="tx1"/>
              </a:solidFill>
              <a:latin typeface="+mn-lt"/>
              <a:ea typeface="+mn-ea"/>
              <a:cs typeface="+mn-cs"/>
            </a:endParaRPr>
          </a:p>
          <a:p>
            <a:r>
              <a:rPr lang="en-US" sz="1200" kern="1200" baseline="0" dirty="0" smtClean="0">
                <a:solidFill>
                  <a:schemeClr val="tx1"/>
                </a:solidFill>
                <a:latin typeface="+mn-lt"/>
                <a:ea typeface="+mn-ea"/>
                <a:cs typeface="+mn-cs"/>
              </a:rPr>
              <a:t>In conclusion: the covariant structure of particles with an electric dipole is a SU(2) structure with ‘fixed frame’ fields.</a:t>
            </a:r>
          </a:p>
          <a:p>
            <a:endParaRPr lang="en-US" sz="1200" kern="1200" baseline="0" dirty="0" smtClean="0">
              <a:solidFill>
                <a:schemeClr val="tx1"/>
              </a:solidFill>
              <a:latin typeface="+mn-lt"/>
              <a:ea typeface="+mn-ea"/>
              <a:cs typeface="+mn-cs"/>
            </a:endParaRPr>
          </a:p>
          <a:p>
            <a:r>
              <a:rPr lang="en-US" sz="1200" kern="1200" baseline="0" dirty="0" smtClean="0">
                <a:solidFill>
                  <a:schemeClr val="tx1"/>
                </a:solidFill>
                <a:latin typeface="+mn-lt"/>
                <a:ea typeface="+mn-ea"/>
                <a:cs typeface="+mn-cs"/>
              </a:rPr>
              <a:t>It is interesting to note that this SU(2) structure also arises if we study spin-orbit coupled systems or spin Hall currents. The spin of a particle is nothing else than an intrinsic magnetic dipole, which already hints that the electric dipolar system is dual to these spin-orbit systems. Just interchange the electric and magnetic fields! However, the duality is not exact due to the absence of magnetic monopoles. Though on a practical level the duality remains.</a:t>
            </a:r>
          </a:p>
          <a:p>
            <a:endParaRPr lang="en-US" sz="1200" kern="1200" baseline="0" dirty="0" smtClean="0">
              <a:solidFill>
                <a:schemeClr val="tx1"/>
              </a:solidFill>
              <a:latin typeface="+mn-lt"/>
              <a:ea typeface="+mn-ea"/>
              <a:cs typeface="+mn-cs"/>
            </a:endParaRPr>
          </a:p>
          <a:p>
            <a:r>
              <a:rPr lang="en-US" sz="1200" i="1" kern="1200" dirty="0" smtClean="0">
                <a:solidFill>
                  <a:schemeClr val="tx1"/>
                </a:solidFill>
                <a:latin typeface="+mn-lt"/>
                <a:ea typeface="+mn-ea"/>
                <a:cs typeface="+mn-cs"/>
              </a:rPr>
              <a:t>Time: 3:00</a:t>
            </a:r>
            <a:r>
              <a:rPr lang="en-US" sz="1200" i="1" kern="1200" baseline="0" dirty="0" smtClean="0">
                <a:solidFill>
                  <a:schemeClr val="tx1"/>
                </a:solidFill>
                <a:latin typeface="+mn-lt"/>
                <a:ea typeface="+mn-ea"/>
                <a:cs typeface="+mn-cs"/>
              </a:rPr>
              <a:t> minutes</a:t>
            </a:r>
            <a:endParaRPr lang="en-US" sz="1200" i="1" kern="1200" dirty="0" smtClean="0">
              <a:solidFill>
                <a:schemeClr val="tx1"/>
              </a:solidFill>
              <a:latin typeface="+mn-lt"/>
              <a:ea typeface="+mn-ea"/>
              <a:cs typeface="+mn-cs"/>
            </a:endParaRPr>
          </a:p>
          <a:p>
            <a:r>
              <a:rPr lang="en-US" sz="1200" i="1" kern="1200" dirty="0" smtClean="0">
                <a:solidFill>
                  <a:schemeClr val="tx1"/>
                </a:solidFill>
                <a:latin typeface="+mn-lt"/>
                <a:ea typeface="+mn-ea"/>
                <a:cs typeface="+mn-cs"/>
              </a:rPr>
              <a:t>Formulas</a:t>
            </a:r>
            <a:r>
              <a:rPr lang="en-US" sz="1200" i="1" kern="1200" dirty="0" smtClean="0">
                <a:solidFill>
                  <a:schemeClr val="tx1"/>
                </a:solidFill>
                <a:latin typeface="+mn-lt"/>
                <a:ea typeface="+mn-ea"/>
                <a:cs typeface="+mn-cs"/>
              </a:rPr>
              <a:t>:</a:t>
            </a:r>
          </a:p>
          <a:p>
            <a:r>
              <a:rPr lang="en-US" sz="1200" i="1" kern="1200" dirty="0" smtClean="0">
                <a:solidFill>
                  <a:schemeClr val="tx1"/>
                </a:solidFill>
                <a:latin typeface="+mn-lt"/>
                <a:ea typeface="+mn-ea"/>
                <a:cs typeface="+mn-cs"/>
              </a:rPr>
              <a:t>( \</a:t>
            </a:r>
            <a:r>
              <a:rPr lang="en-US" sz="1200" i="1" kern="1200" dirty="0" err="1" smtClean="0">
                <a:solidFill>
                  <a:schemeClr val="tx1"/>
                </a:solidFill>
                <a:latin typeface="+mn-lt"/>
                <a:ea typeface="+mn-ea"/>
                <a:cs typeface="+mn-cs"/>
              </a:rPr>
              <a:t>hbar</a:t>
            </a:r>
            <a:r>
              <a:rPr lang="en-US" sz="1200" i="1" kern="1200" dirty="0" smtClean="0">
                <a:solidFill>
                  <a:schemeClr val="tx1"/>
                </a:solidFill>
                <a:latin typeface="+mn-lt"/>
                <a:ea typeface="+mn-ea"/>
                <a:cs typeface="+mn-cs"/>
              </a:rPr>
              <a:t> \</a:t>
            </a:r>
            <a:r>
              <a:rPr lang="en-US" sz="1200" i="1" kern="1200" dirty="0" err="1" smtClean="0">
                <a:solidFill>
                  <a:schemeClr val="tx1"/>
                </a:solidFill>
                <a:latin typeface="+mn-lt"/>
                <a:ea typeface="+mn-ea"/>
                <a:cs typeface="+mn-cs"/>
              </a:rPr>
              <a:t>vec{\nabla</a:t>
            </a:r>
            <a:r>
              <a:rPr lang="en-US" sz="1200" i="1" kern="1200" dirty="0" smtClean="0">
                <a:solidFill>
                  <a:schemeClr val="tx1"/>
                </a:solidFill>
                <a:latin typeface="+mn-lt"/>
                <a:ea typeface="+mn-ea"/>
                <a:cs typeface="+mn-cs"/>
              </a:rPr>
              <a:t>} ) \</a:t>
            </a:r>
            <a:r>
              <a:rPr lang="en-US" sz="1200" i="1" kern="1200" dirty="0" err="1" smtClean="0">
                <a:solidFill>
                  <a:schemeClr val="tx1"/>
                </a:solidFill>
                <a:latin typeface="+mn-lt"/>
                <a:ea typeface="+mn-ea"/>
                <a:cs typeface="+mn-cs"/>
              </a:rPr>
              <a:t>rightarrow</a:t>
            </a:r>
            <a:r>
              <a:rPr lang="en-US" sz="1200" i="1" kern="1200" dirty="0" smtClean="0">
                <a:solidFill>
                  <a:schemeClr val="tx1"/>
                </a:solidFill>
                <a:latin typeface="+mn-lt"/>
                <a:ea typeface="+mn-ea"/>
                <a:cs typeface="+mn-cs"/>
              </a:rPr>
              <a:t> \</a:t>
            </a:r>
            <a:r>
              <a:rPr lang="en-US" sz="1200" i="1" kern="1200" dirty="0" err="1" smtClean="0">
                <a:solidFill>
                  <a:schemeClr val="tx1"/>
                </a:solidFill>
                <a:latin typeface="+mn-lt"/>
                <a:ea typeface="+mn-ea"/>
                <a:cs typeface="+mn-cs"/>
              </a:rPr>
              <a:t>hbar</a:t>
            </a:r>
            <a:r>
              <a:rPr lang="en-US" sz="1200" i="1" kern="1200" dirty="0" smtClean="0">
                <a:solidFill>
                  <a:schemeClr val="tx1"/>
                </a:solidFill>
                <a:latin typeface="+mn-lt"/>
                <a:ea typeface="+mn-ea"/>
                <a:cs typeface="+mn-cs"/>
              </a:rPr>
              <a:t> \</a:t>
            </a:r>
            <a:r>
              <a:rPr lang="en-US" sz="1200" i="1" kern="1200" dirty="0" err="1" smtClean="0">
                <a:solidFill>
                  <a:schemeClr val="tx1"/>
                </a:solidFill>
                <a:latin typeface="+mn-lt"/>
                <a:ea typeface="+mn-ea"/>
                <a:cs typeface="+mn-cs"/>
              </a:rPr>
              <a:t>vec{D</a:t>
            </a:r>
            <a:r>
              <a:rPr lang="en-US" sz="1200" i="1" kern="1200" dirty="0" smtClean="0">
                <a:solidFill>
                  <a:schemeClr val="tx1"/>
                </a:solidFill>
                <a:latin typeface="+mn-lt"/>
                <a:ea typeface="+mn-ea"/>
                <a:cs typeface="+mn-cs"/>
              </a:rPr>
              <a:t>} = \</a:t>
            </a:r>
            <a:r>
              <a:rPr lang="en-US" sz="1200" i="1" kern="1200" dirty="0" err="1" smtClean="0">
                <a:solidFill>
                  <a:schemeClr val="tx1"/>
                </a:solidFill>
                <a:latin typeface="+mn-lt"/>
                <a:ea typeface="+mn-ea"/>
                <a:cs typeface="+mn-cs"/>
              </a:rPr>
              <a:t>hbar</a:t>
            </a:r>
            <a:r>
              <a:rPr lang="en-US" sz="1200" i="1" kern="1200" dirty="0" smtClean="0">
                <a:solidFill>
                  <a:schemeClr val="tx1"/>
                </a:solidFill>
                <a:latin typeface="+mn-lt"/>
                <a:ea typeface="+mn-ea"/>
                <a:cs typeface="+mn-cs"/>
              </a:rPr>
              <a:t> \</a:t>
            </a:r>
            <a:r>
              <a:rPr lang="en-US" sz="1200" i="1" kern="1200" dirty="0" err="1" smtClean="0">
                <a:solidFill>
                  <a:schemeClr val="tx1"/>
                </a:solidFill>
                <a:latin typeface="+mn-lt"/>
                <a:ea typeface="+mn-ea"/>
                <a:cs typeface="+mn-cs"/>
              </a:rPr>
              <a:t>vec{\nabla</a:t>
            </a:r>
            <a:r>
              <a:rPr lang="en-US" sz="1200" i="1" kern="1200" dirty="0" smtClean="0">
                <a:solidFill>
                  <a:schemeClr val="tx1"/>
                </a:solidFill>
                <a:latin typeface="+mn-lt"/>
                <a:ea typeface="+mn-ea"/>
                <a:cs typeface="+mn-cs"/>
              </a:rPr>
              <a:t>} + </a:t>
            </a:r>
            <a:r>
              <a:rPr lang="en-US" sz="1200" i="1" kern="1200" dirty="0" err="1" smtClean="0">
                <a:solidFill>
                  <a:schemeClr val="tx1"/>
                </a:solidFill>
                <a:latin typeface="+mn-lt"/>
                <a:ea typeface="+mn-ea"/>
                <a:cs typeface="+mn-cs"/>
              </a:rPr>
              <a:t>i</a:t>
            </a:r>
            <a:r>
              <a:rPr lang="en-US" sz="1200" i="1" kern="1200" dirty="0" smtClean="0">
                <a:solidFill>
                  <a:schemeClr val="tx1"/>
                </a:solidFill>
                <a:latin typeface="+mn-lt"/>
                <a:ea typeface="+mn-ea"/>
                <a:cs typeface="+mn-cs"/>
              </a:rPr>
              <a:t> </a:t>
            </a:r>
            <a:r>
              <a:rPr lang="en-US" sz="1200" i="1" kern="1200" dirty="0" err="1" smtClean="0">
                <a:solidFill>
                  <a:schemeClr val="tx1"/>
                </a:solidFill>
                <a:latin typeface="+mn-lt"/>
                <a:ea typeface="+mn-ea"/>
                <a:cs typeface="+mn-cs"/>
              </a:rPr>
              <a:t>e</a:t>
            </a:r>
            <a:r>
              <a:rPr lang="en-US" sz="1200" i="1" kern="1200" dirty="0" smtClean="0">
                <a:solidFill>
                  <a:schemeClr val="tx1"/>
                </a:solidFill>
                <a:latin typeface="+mn-lt"/>
                <a:ea typeface="+mn-ea"/>
                <a:cs typeface="+mn-cs"/>
              </a:rPr>
              <a:t> [ \</a:t>
            </a:r>
            <a:r>
              <a:rPr lang="en-US" sz="1200" i="1" kern="1200" dirty="0" err="1" smtClean="0">
                <a:solidFill>
                  <a:schemeClr val="tx1"/>
                </a:solidFill>
                <a:latin typeface="+mn-lt"/>
                <a:ea typeface="+mn-ea"/>
                <a:cs typeface="+mn-cs"/>
              </a:rPr>
              <a:t>vec{A</a:t>
            </a:r>
            <a:r>
              <a:rPr lang="en-US" sz="1200" i="1" kern="1200" dirty="0" smtClean="0">
                <a:solidFill>
                  <a:schemeClr val="tx1"/>
                </a:solidFill>
                <a:latin typeface="+mn-lt"/>
                <a:ea typeface="+mn-ea"/>
                <a:cs typeface="+mn-cs"/>
              </a:rPr>
              <a:t>} (\</a:t>
            </a:r>
            <a:r>
              <a:rPr lang="en-US" sz="1200" i="1" kern="1200" dirty="0" err="1" smtClean="0">
                <a:solidFill>
                  <a:schemeClr val="tx1"/>
                </a:solidFill>
                <a:latin typeface="+mn-lt"/>
                <a:ea typeface="+mn-ea"/>
                <a:cs typeface="+mn-cs"/>
              </a:rPr>
              <a:t>vec{x</a:t>
            </a:r>
            <a:r>
              <a:rPr lang="en-US" sz="1200" i="1" kern="1200" dirty="0" smtClean="0">
                <a:solidFill>
                  <a:schemeClr val="tx1"/>
                </a:solidFill>
                <a:latin typeface="+mn-lt"/>
                <a:ea typeface="+mn-ea"/>
                <a:cs typeface="+mn-cs"/>
              </a:rPr>
              <a:t>} + \vec{d}/2) - \</a:t>
            </a:r>
            <a:r>
              <a:rPr lang="en-US" sz="1200" i="1" kern="1200" dirty="0" err="1" smtClean="0">
                <a:solidFill>
                  <a:schemeClr val="tx1"/>
                </a:solidFill>
                <a:latin typeface="+mn-lt"/>
                <a:ea typeface="+mn-ea"/>
                <a:cs typeface="+mn-cs"/>
              </a:rPr>
              <a:t>vec{A</a:t>
            </a:r>
            <a:r>
              <a:rPr lang="en-US" sz="1200" i="1" kern="1200" dirty="0" smtClean="0">
                <a:solidFill>
                  <a:schemeClr val="tx1"/>
                </a:solidFill>
                <a:latin typeface="+mn-lt"/>
                <a:ea typeface="+mn-ea"/>
                <a:cs typeface="+mn-cs"/>
              </a:rPr>
              <a:t>} (\</a:t>
            </a:r>
            <a:r>
              <a:rPr lang="en-US" sz="1200" i="1" kern="1200" dirty="0" err="1" smtClean="0">
                <a:solidFill>
                  <a:schemeClr val="tx1"/>
                </a:solidFill>
                <a:latin typeface="+mn-lt"/>
                <a:ea typeface="+mn-ea"/>
                <a:cs typeface="+mn-cs"/>
              </a:rPr>
              <a:t>vec{x</a:t>
            </a:r>
            <a:r>
              <a:rPr lang="en-US" sz="1200" i="1" kern="1200" dirty="0" smtClean="0">
                <a:solidFill>
                  <a:schemeClr val="tx1"/>
                </a:solidFill>
                <a:latin typeface="+mn-lt"/>
                <a:ea typeface="+mn-ea"/>
                <a:cs typeface="+mn-cs"/>
              </a:rPr>
              <a:t>} - \vec{d}/2) </a:t>
            </a:r>
            <a:r>
              <a:rPr lang="en-US" sz="1200" i="1" kern="1200" dirty="0" smtClean="0">
                <a:solidFill>
                  <a:schemeClr val="tx1"/>
                </a:solidFill>
                <a:latin typeface="+mn-lt"/>
                <a:ea typeface="+mn-ea"/>
                <a:cs typeface="+mn-cs"/>
              </a:rPr>
              <a:t>]</a:t>
            </a:r>
            <a:endParaRPr lang="en-US" sz="1200" i="1" kern="1200" baseline="0" dirty="0" smtClean="0">
              <a:solidFill>
                <a:schemeClr val="tx1"/>
              </a:solidFill>
              <a:latin typeface="+mn-lt"/>
              <a:ea typeface="+mn-ea"/>
              <a:cs typeface="+mn-cs"/>
            </a:endParaRPr>
          </a:p>
          <a:p>
            <a:r>
              <a:rPr lang="en-US" sz="1200" i="1" kern="1200" dirty="0" smtClean="0">
                <a:solidFill>
                  <a:schemeClr val="tx1"/>
                </a:solidFill>
                <a:latin typeface="+mn-lt"/>
                <a:ea typeface="+mn-ea"/>
                <a:cs typeface="+mn-cs"/>
              </a:rPr>
              <a:t>(\</a:t>
            </a:r>
            <a:r>
              <a:rPr lang="en-US" sz="1200" i="1" kern="1200" dirty="0" err="1" smtClean="0">
                <a:solidFill>
                  <a:schemeClr val="tx1"/>
                </a:solidFill>
                <a:latin typeface="+mn-lt"/>
                <a:ea typeface="+mn-ea"/>
                <a:cs typeface="+mn-cs"/>
              </a:rPr>
              <a:t>hbar</a:t>
            </a:r>
            <a:r>
              <a:rPr lang="en-US" sz="1200" i="1" kern="1200" dirty="0" smtClean="0">
                <a:solidFill>
                  <a:schemeClr val="tx1"/>
                </a:solidFill>
                <a:latin typeface="+mn-lt"/>
                <a:ea typeface="+mn-ea"/>
                <a:cs typeface="+mn-cs"/>
              </a:rPr>
              <a:t> D_\mu) = \</a:t>
            </a:r>
            <a:r>
              <a:rPr lang="en-US" sz="1200" i="1" kern="1200" dirty="0" err="1" smtClean="0">
                <a:solidFill>
                  <a:schemeClr val="tx1"/>
                </a:solidFill>
                <a:latin typeface="+mn-lt"/>
                <a:ea typeface="+mn-ea"/>
                <a:cs typeface="+mn-cs"/>
              </a:rPr>
              <a:t>hbar</a:t>
            </a:r>
            <a:r>
              <a:rPr lang="en-US" sz="1200" i="1" kern="1200" dirty="0" smtClean="0">
                <a:solidFill>
                  <a:schemeClr val="tx1"/>
                </a:solidFill>
                <a:latin typeface="+mn-lt"/>
                <a:ea typeface="+mn-ea"/>
                <a:cs typeface="+mn-cs"/>
              </a:rPr>
              <a:t> \</a:t>
            </a:r>
            <a:r>
              <a:rPr lang="en-US" sz="1200" i="1" kern="1200" dirty="0" err="1" smtClean="0">
                <a:solidFill>
                  <a:schemeClr val="tx1"/>
                </a:solidFill>
                <a:latin typeface="+mn-lt"/>
                <a:ea typeface="+mn-ea"/>
                <a:cs typeface="+mn-cs"/>
              </a:rPr>
              <a:t>nabla</a:t>
            </a:r>
            <a:r>
              <a:rPr lang="en-US" sz="1200" i="1" kern="1200" dirty="0" smtClean="0">
                <a:solidFill>
                  <a:schemeClr val="tx1"/>
                </a:solidFill>
                <a:latin typeface="+mn-lt"/>
                <a:ea typeface="+mn-ea"/>
                <a:cs typeface="+mn-cs"/>
              </a:rPr>
              <a:t>_\mu + </a:t>
            </a:r>
            <a:r>
              <a:rPr lang="en-US" sz="1200" i="1" kern="1200" dirty="0" err="1" smtClean="0">
                <a:solidFill>
                  <a:schemeClr val="tx1"/>
                </a:solidFill>
                <a:latin typeface="+mn-lt"/>
                <a:ea typeface="+mn-ea"/>
                <a:cs typeface="+mn-cs"/>
              </a:rPr>
              <a:t>i</a:t>
            </a:r>
            <a:r>
              <a:rPr lang="en-US" sz="1200" i="1" kern="1200" dirty="0" smtClean="0">
                <a:solidFill>
                  <a:schemeClr val="tx1"/>
                </a:solidFill>
                <a:latin typeface="+mn-lt"/>
                <a:ea typeface="+mn-ea"/>
                <a:cs typeface="+mn-cs"/>
              </a:rPr>
              <a:t> </a:t>
            </a:r>
            <a:r>
              <a:rPr lang="en-US" sz="1200" i="1" kern="1200" dirty="0" err="1" smtClean="0">
                <a:solidFill>
                  <a:schemeClr val="tx1"/>
                </a:solidFill>
                <a:latin typeface="+mn-lt"/>
                <a:ea typeface="+mn-ea"/>
                <a:cs typeface="+mn-cs"/>
              </a:rPr>
              <a:t>e</a:t>
            </a:r>
            <a:r>
              <a:rPr lang="en-US" sz="1200" i="1" kern="1200" dirty="0" smtClean="0">
                <a:solidFill>
                  <a:schemeClr val="tx1"/>
                </a:solidFill>
                <a:latin typeface="+mn-lt"/>
                <a:ea typeface="+mn-ea"/>
                <a:cs typeface="+mn-cs"/>
              </a:rPr>
              <a:t> </a:t>
            </a:r>
            <a:r>
              <a:rPr lang="en-US" sz="1200" i="1" kern="1200" dirty="0" err="1" smtClean="0">
                <a:solidFill>
                  <a:schemeClr val="tx1"/>
                </a:solidFill>
                <a:latin typeface="+mn-lt"/>
                <a:ea typeface="+mn-ea"/>
                <a:cs typeface="+mn-cs"/>
              </a:rPr>
              <a:t>d^a</a:t>
            </a:r>
            <a:r>
              <a:rPr lang="en-US" sz="1200" i="1" kern="1200" dirty="0" smtClean="0">
                <a:solidFill>
                  <a:schemeClr val="tx1"/>
                </a:solidFill>
                <a:latin typeface="+mn-lt"/>
                <a:ea typeface="+mn-ea"/>
                <a:cs typeface="+mn-cs"/>
              </a:rPr>
              <a:t> ( \</a:t>
            </a:r>
            <a:r>
              <a:rPr lang="en-US" sz="1200" i="1" kern="1200" dirty="0" err="1" smtClean="0">
                <a:solidFill>
                  <a:schemeClr val="tx1"/>
                </a:solidFill>
                <a:latin typeface="+mn-lt"/>
                <a:ea typeface="+mn-ea"/>
                <a:cs typeface="+mn-cs"/>
              </a:rPr>
              <a:t>nabla^a</a:t>
            </a:r>
            <a:r>
              <a:rPr lang="en-US" sz="1200" i="1" kern="1200" dirty="0" smtClean="0">
                <a:solidFill>
                  <a:schemeClr val="tx1"/>
                </a:solidFill>
                <a:latin typeface="+mn-lt"/>
                <a:ea typeface="+mn-ea"/>
                <a:cs typeface="+mn-cs"/>
              </a:rPr>
              <a:t> A_\mu )\</a:t>
            </a:r>
            <a:r>
              <a:rPr lang="en-US" sz="1200" i="1" kern="1200" dirty="0" err="1" smtClean="0">
                <a:solidFill>
                  <a:schemeClr val="tx1"/>
                </a:solidFill>
                <a:latin typeface="+mn-lt"/>
                <a:ea typeface="+mn-ea"/>
                <a:cs typeface="+mn-cs"/>
              </a:rPr>
              <a:t>rightarrow</a:t>
            </a:r>
            <a:r>
              <a:rPr lang="en-US" sz="1200" i="1" kern="1200" dirty="0" smtClean="0">
                <a:solidFill>
                  <a:schemeClr val="tx1"/>
                </a:solidFill>
                <a:latin typeface="+mn-lt"/>
                <a:ea typeface="+mn-ea"/>
                <a:cs typeface="+mn-cs"/>
              </a:rPr>
              <a:t>  \</a:t>
            </a:r>
            <a:r>
              <a:rPr lang="en-US" sz="1200" i="1" kern="1200" dirty="0" err="1" smtClean="0">
                <a:solidFill>
                  <a:schemeClr val="tx1"/>
                </a:solidFill>
                <a:latin typeface="+mn-lt"/>
                <a:ea typeface="+mn-ea"/>
                <a:cs typeface="+mn-cs"/>
              </a:rPr>
              <a:t>hbar</a:t>
            </a:r>
            <a:r>
              <a:rPr lang="en-US" sz="1200" i="1" kern="1200" dirty="0" smtClean="0">
                <a:solidFill>
                  <a:schemeClr val="tx1"/>
                </a:solidFill>
                <a:latin typeface="+mn-lt"/>
                <a:ea typeface="+mn-ea"/>
                <a:cs typeface="+mn-cs"/>
              </a:rPr>
              <a:t> \</a:t>
            </a:r>
            <a:r>
              <a:rPr lang="en-US" sz="1200" i="1" kern="1200" dirty="0" err="1" smtClean="0">
                <a:solidFill>
                  <a:schemeClr val="tx1"/>
                </a:solidFill>
                <a:latin typeface="+mn-lt"/>
                <a:ea typeface="+mn-ea"/>
                <a:cs typeface="+mn-cs"/>
              </a:rPr>
              <a:t>nabla</a:t>
            </a:r>
            <a:r>
              <a:rPr lang="en-US" sz="1200" i="1" kern="1200" dirty="0" smtClean="0">
                <a:solidFill>
                  <a:schemeClr val="tx1"/>
                </a:solidFill>
                <a:latin typeface="+mn-lt"/>
                <a:ea typeface="+mn-ea"/>
                <a:cs typeface="+mn-cs"/>
              </a:rPr>
              <a:t>_\mu + </a:t>
            </a:r>
            <a:r>
              <a:rPr lang="en-US" sz="1200" i="1" kern="1200" dirty="0" err="1" smtClean="0">
                <a:solidFill>
                  <a:schemeClr val="tx1"/>
                </a:solidFill>
                <a:latin typeface="+mn-lt"/>
                <a:ea typeface="+mn-ea"/>
                <a:cs typeface="+mn-cs"/>
              </a:rPr>
              <a:t>i</a:t>
            </a:r>
            <a:r>
              <a:rPr lang="en-US" sz="1200" i="1" kern="1200" dirty="0" smtClean="0">
                <a:solidFill>
                  <a:schemeClr val="tx1"/>
                </a:solidFill>
                <a:latin typeface="+mn-lt"/>
                <a:ea typeface="+mn-ea"/>
                <a:cs typeface="+mn-cs"/>
              </a:rPr>
              <a:t> </a:t>
            </a:r>
            <a:r>
              <a:rPr lang="en-US" sz="1200" i="1" kern="1200" dirty="0" err="1" smtClean="0">
                <a:solidFill>
                  <a:schemeClr val="tx1"/>
                </a:solidFill>
                <a:latin typeface="+mn-lt"/>
                <a:ea typeface="+mn-ea"/>
                <a:cs typeface="+mn-cs"/>
              </a:rPr>
              <a:t>e</a:t>
            </a:r>
            <a:r>
              <a:rPr lang="en-US" sz="1200" i="1" kern="1200" dirty="0" smtClean="0">
                <a:solidFill>
                  <a:schemeClr val="tx1"/>
                </a:solidFill>
                <a:latin typeface="+mn-lt"/>
                <a:ea typeface="+mn-ea"/>
                <a:cs typeface="+mn-cs"/>
              </a:rPr>
              <a:t> \</a:t>
            </a:r>
            <a:r>
              <a:rPr lang="en-US" sz="1200" i="1" kern="1200" dirty="0" err="1" smtClean="0">
                <a:solidFill>
                  <a:schemeClr val="tx1"/>
                </a:solidFill>
                <a:latin typeface="+mn-lt"/>
                <a:ea typeface="+mn-ea"/>
                <a:cs typeface="+mn-cs"/>
              </a:rPr>
              <a:t>sigma^a</a:t>
            </a:r>
            <a:r>
              <a:rPr lang="en-US" sz="1200" i="1" kern="1200" dirty="0" smtClean="0">
                <a:solidFill>
                  <a:schemeClr val="tx1"/>
                </a:solidFill>
                <a:latin typeface="+mn-lt"/>
                <a:ea typeface="+mn-ea"/>
                <a:cs typeface="+mn-cs"/>
              </a:rPr>
              <a:t> \</a:t>
            </a:r>
            <a:r>
              <a:rPr lang="en-US" sz="1200" i="1" kern="1200" dirty="0" err="1" smtClean="0">
                <a:solidFill>
                  <a:schemeClr val="tx1"/>
                </a:solidFill>
                <a:latin typeface="+mn-lt"/>
                <a:ea typeface="+mn-ea"/>
                <a:cs typeface="+mn-cs"/>
              </a:rPr>
              <a:t>mathcal{A}^a</a:t>
            </a:r>
            <a:r>
              <a:rPr lang="en-US" sz="1200" i="1" kern="1200" dirty="0" smtClean="0">
                <a:solidFill>
                  <a:schemeClr val="tx1"/>
                </a:solidFill>
                <a:latin typeface="+mn-lt"/>
                <a:ea typeface="+mn-ea"/>
                <a:cs typeface="+mn-cs"/>
              </a:rPr>
              <a:t>_\mu</a:t>
            </a:r>
            <a:endParaRPr lang="en-US" i="1" baseline="0" dirty="0" smtClean="0"/>
          </a:p>
        </p:txBody>
      </p:sp>
      <p:sp>
        <p:nvSpPr>
          <p:cNvPr id="4" name="Slide Number Placeholder 3"/>
          <p:cNvSpPr>
            <a:spLocks noGrp="1"/>
          </p:cNvSpPr>
          <p:nvPr>
            <p:ph type="sldNum" sz="quarter" idx="10"/>
          </p:nvPr>
        </p:nvSpPr>
        <p:spPr/>
        <p:txBody>
          <a:bodyPr/>
          <a:lstStyle/>
          <a:p>
            <a:fld id="{590C6BE0-1761-1B42-A717-274F3245A5CD}" type="slidenum">
              <a:rPr lang="en-US" smtClean="0"/>
              <a:pPr/>
              <a:t>5</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Given this</a:t>
            </a:r>
            <a:r>
              <a:rPr lang="en-US" sz="1200" kern="1200" baseline="0" dirty="0" smtClean="0">
                <a:solidFill>
                  <a:schemeClr val="tx1"/>
                </a:solidFill>
                <a:latin typeface="+mn-lt"/>
                <a:ea typeface="+mn-ea"/>
                <a:cs typeface="+mn-cs"/>
              </a:rPr>
              <a:t> SU(2) covariant </a:t>
            </a:r>
            <a:r>
              <a:rPr lang="en-US" sz="1200" kern="1200" baseline="0" dirty="0" smtClean="0">
                <a:solidFill>
                  <a:schemeClr val="tx1"/>
                </a:solidFill>
                <a:latin typeface="+mn-lt"/>
                <a:ea typeface="+mn-ea"/>
                <a:cs typeface="+mn-cs"/>
              </a:rPr>
              <a:t>derivative, we can construct the free energy for the double layer exciton </a:t>
            </a:r>
            <a:r>
              <a:rPr lang="en-US" sz="1200" kern="1200" baseline="0" dirty="0" err="1" smtClean="0">
                <a:solidFill>
                  <a:schemeClr val="tx1"/>
                </a:solidFill>
                <a:latin typeface="+mn-lt"/>
                <a:ea typeface="+mn-ea"/>
                <a:cs typeface="+mn-cs"/>
              </a:rPr>
              <a:t>superfluid</a:t>
            </a:r>
            <a:r>
              <a:rPr lang="en-US" sz="1200" kern="1200" baseline="0" dirty="0" smtClean="0">
                <a:solidFill>
                  <a:schemeClr val="tx1"/>
                </a:solidFill>
                <a:latin typeface="+mn-lt"/>
                <a:ea typeface="+mn-ea"/>
                <a:cs typeface="+mn-cs"/>
              </a:rPr>
              <a:t> and deduce some physical results. Thereby we make the approximation that the </a:t>
            </a:r>
            <a:r>
              <a:rPr lang="en-US" sz="1200" kern="1200" baseline="0" dirty="0" err="1" smtClean="0">
                <a:solidFill>
                  <a:schemeClr val="tx1"/>
                </a:solidFill>
                <a:latin typeface="+mn-lt"/>
                <a:ea typeface="+mn-ea"/>
                <a:cs typeface="+mn-cs"/>
              </a:rPr>
              <a:t>superfluid</a:t>
            </a:r>
            <a:r>
              <a:rPr lang="en-US" sz="1200" kern="1200" baseline="0" dirty="0" smtClean="0">
                <a:solidFill>
                  <a:schemeClr val="tx1"/>
                </a:solidFill>
                <a:latin typeface="+mn-lt"/>
                <a:ea typeface="+mn-ea"/>
                <a:cs typeface="+mn-cs"/>
              </a:rPr>
              <a:t> is two-dimensional. This allows us to choose appropriate boundary conditions on the electromagnetic vector potential, such that the covariant derivative only depends on the magnetic field itself.</a:t>
            </a:r>
            <a:r>
              <a:rPr lang="en-US" sz="1200" kern="1200" baseline="0" dirty="0" smtClean="0">
                <a:solidFill>
                  <a:schemeClr val="tx1"/>
                </a:solidFill>
                <a:latin typeface="+mn-lt"/>
                <a:ea typeface="+mn-ea"/>
                <a:cs typeface="+mn-cs"/>
              </a:rPr>
              <a:t> In addition, the </a:t>
            </a:r>
            <a:r>
              <a:rPr lang="en-US" sz="1200" kern="1200" baseline="0" dirty="0" smtClean="0">
                <a:solidFill>
                  <a:schemeClr val="tx1"/>
                </a:solidFill>
                <a:latin typeface="+mn-lt"/>
                <a:ea typeface="+mn-ea"/>
                <a:cs typeface="+mn-cs"/>
              </a:rPr>
              <a:t>dipole moment is fixed</a:t>
            </a:r>
            <a:r>
              <a:rPr lang="en-US" sz="1200" kern="1200" baseline="0" dirty="0" smtClean="0">
                <a:solidFill>
                  <a:schemeClr val="tx1"/>
                </a:solidFill>
                <a:latin typeface="+mn-lt"/>
                <a:ea typeface="+mn-ea"/>
                <a:cs typeface="+mn-cs"/>
              </a:rPr>
              <a:t> in the double layer system and </a:t>
            </a:r>
            <a:r>
              <a:rPr lang="en-US" sz="1200" kern="1200" baseline="0" dirty="0" smtClean="0">
                <a:solidFill>
                  <a:schemeClr val="tx1"/>
                </a:solidFill>
                <a:latin typeface="+mn-lt"/>
                <a:ea typeface="+mn-ea"/>
                <a:cs typeface="+mn-cs"/>
              </a:rPr>
              <a:t>perpendicular to the </a:t>
            </a:r>
            <a:r>
              <a:rPr lang="en-US" sz="1200" kern="1200" baseline="0" dirty="0" err="1" smtClean="0">
                <a:solidFill>
                  <a:schemeClr val="tx1"/>
                </a:solidFill>
                <a:latin typeface="+mn-lt"/>
                <a:ea typeface="+mn-ea"/>
                <a:cs typeface="+mn-cs"/>
              </a:rPr>
              <a:t>superfluid</a:t>
            </a:r>
            <a:r>
              <a:rPr lang="en-US" sz="1200" kern="1200" baseline="0" dirty="0" smtClean="0">
                <a:solidFill>
                  <a:schemeClr val="tx1"/>
                </a:solidFill>
                <a:latin typeface="+mn-lt"/>
                <a:ea typeface="+mn-ea"/>
                <a:cs typeface="+mn-cs"/>
              </a:rPr>
              <a:t> </a:t>
            </a:r>
            <a:r>
              <a:rPr lang="en-US" sz="1200" kern="1200" baseline="0" dirty="0" smtClean="0">
                <a:solidFill>
                  <a:schemeClr val="tx1"/>
                </a:solidFill>
                <a:latin typeface="+mn-lt"/>
                <a:ea typeface="+mn-ea"/>
                <a:cs typeface="+mn-cs"/>
              </a:rPr>
              <a:t>surface. This leads to a ‘</a:t>
            </a:r>
            <a:r>
              <a:rPr lang="en-US" sz="1200" kern="1200" baseline="0" dirty="0" err="1" smtClean="0">
                <a:solidFill>
                  <a:schemeClr val="tx1"/>
                </a:solidFill>
                <a:latin typeface="+mn-lt"/>
                <a:ea typeface="+mn-ea"/>
                <a:cs typeface="+mn-cs"/>
              </a:rPr>
              <a:t>d</a:t>
            </a:r>
            <a:r>
              <a:rPr lang="en-US" sz="1200" kern="1200" baseline="0" dirty="0" smtClean="0">
                <a:solidFill>
                  <a:schemeClr val="tx1"/>
                </a:solidFill>
                <a:latin typeface="+mn-lt"/>
                <a:ea typeface="+mn-ea"/>
                <a:cs typeface="+mn-cs"/>
              </a:rPr>
              <a:t> cross B’ term in the free energy.</a:t>
            </a:r>
            <a:r>
              <a:rPr lang="en-US" sz="1200" kern="1200" baseline="0" dirty="0" smtClean="0">
                <a:solidFill>
                  <a:schemeClr val="tx1"/>
                </a:solidFill>
                <a:latin typeface="+mn-lt"/>
                <a:ea typeface="+mn-ea"/>
                <a:cs typeface="+mn-cs"/>
              </a:rPr>
              <a:t> Finally, the </a:t>
            </a:r>
            <a:r>
              <a:rPr lang="en-US" sz="1200" kern="1200" baseline="0" dirty="0" smtClean="0">
                <a:solidFill>
                  <a:schemeClr val="tx1"/>
                </a:solidFill>
                <a:latin typeface="+mn-lt"/>
                <a:ea typeface="+mn-ea"/>
                <a:cs typeface="+mn-cs"/>
              </a:rPr>
              <a:t>free energy </a:t>
            </a:r>
            <a:r>
              <a:rPr lang="en-US" sz="1200" kern="1200" baseline="0" dirty="0" smtClean="0">
                <a:solidFill>
                  <a:schemeClr val="tx1"/>
                </a:solidFill>
                <a:latin typeface="+mn-lt"/>
                <a:ea typeface="+mn-ea"/>
                <a:cs typeface="+mn-cs"/>
              </a:rPr>
              <a:t>should also </a:t>
            </a:r>
            <a:r>
              <a:rPr lang="en-US" sz="1200" kern="1200" baseline="0" dirty="0" smtClean="0">
                <a:solidFill>
                  <a:schemeClr val="tx1"/>
                </a:solidFill>
                <a:latin typeface="+mn-lt"/>
                <a:ea typeface="+mn-ea"/>
                <a:cs typeface="+mn-cs"/>
              </a:rPr>
              <a:t>include the energy stored in the magnetic field.</a:t>
            </a:r>
          </a:p>
          <a:p>
            <a:endParaRPr lang="en-US" sz="1200" kern="1200" baseline="0" dirty="0" smtClean="0">
              <a:solidFill>
                <a:schemeClr val="tx1"/>
              </a:solidFill>
              <a:latin typeface="+mn-lt"/>
              <a:ea typeface="+mn-ea"/>
              <a:cs typeface="+mn-cs"/>
            </a:endParaRPr>
          </a:p>
          <a:p>
            <a:r>
              <a:rPr lang="en-US" sz="1200" kern="1200" baseline="0" dirty="0" smtClean="0">
                <a:solidFill>
                  <a:schemeClr val="tx1"/>
                </a:solidFill>
                <a:latin typeface="+mn-lt"/>
                <a:ea typeface="+mn-ea"/>
                <a:cs typeface="+mn-cs"/>
              </a:rPr>
              <a:t>This free energy can be used to derive how the </a:t>
            </a:r>
            <a:r>
              <a:rPr lang="en-US" sz="1200" kern="1200" baseline="0" dirty="0" err="1" smtClean="0">
                <a:solidFill>
                  <a:schemeClr val="tx1"/>
                </a:solidFill>
                <a:latin typeface="+mn-lt"/>
                <a:ea typeface="+mn-ea"/>
                <a:cs typeface="+mn-cs"/>
              </a:rPr>
              <a:t>superfluid</a:t>
            </a:r>
            <a:r>
              <a:rPr lang="en-US" sz="1200" kern="1200" baseline="0" dirty="0" smtClean="0">
                <a:solidFill>
                  <a:schemeClr val="tx1"/>
                </a:solidFill>
                <a:latin typeface="+mn-lt"/>
                <a:ea typeface="+mn-ea"/>
                <a:cs typeface="+mn-cs"/>
              </a:rPr>
              <a:t> reacts to an external applied magnetic field. So we are looking for something like the London equation in superconductors. Minimizing the </a:t>
            </a:r>
            <a:r>
              <a:rPr lang="en-US" sz="1200" kern="1200" baseline="0" dirty="0" err="1" smtClean="0">
                <a:solidFill>
                  <a:schemeClr val="tx1"/>
                </a:solidFill>
                <a:latin typeface="+mn-lt"/>
                <a:ea typeface="+mn-ea"/>
                <a:cs typeface="+mn-cs"/>
              </a:rPr>
              <a:t>Ginzburg</a:t>
            </a:r>
            <a:r>
              <a:rPr lang="en-US" sz="1200" kern="1200" baseline="0" dirty="0" smtClean="0">
                <a:solidFill>
                  <a:schemeClr val="tx1"/>
                </a:solidFill>
                <a:latin typeface="+mn-lt"/>
                <a:ea typeface="+mn-ea"/>
                <a:cs typeface="+mn-cs"/>
              </a:rPr>
              <a:t>-Landau theory of superconductors gives that the </a:t>
            </a:r>
            <a:r>
              <a:rPr lang="en-US" sz="1200" kern="1200" baseline="0" dirty="0" err="1" smtClean="0">
                <a:solidFill>
                  <a:schemeClr val="tx1"/>
                </a:solidFill>
                <a:latin typeface="+mn-lt"/>
                <a:ea typeface="+mn-ea"/>
                <a:cs typeface="+mn-cs"/>
              </a:rPr>
              <a:t>supercurrent</a:t>
            </a:r>
            <a:r>
              <a:rPr lang="en-US" sz="1200" kern="1200" baseline="0" dirty="0" smtClean="0">
                <a:solidFill>
                  <a:schemeClr val="tx1"/>
                </a:solidFill>
                <a:latin typeface="+mn-lt"/>
                <a:ea typeface="+mn-ea"/>
                <a:cs typeface="+mn-cs"/>
              </a:rPr>
              <a:t> is proportional to the vector potential. Now let’s minimize this </a:t>
            </a:r>
            <a:r>
              <a:rPr lang="en-US" sz="1200" kern="1200" baseline="0" dirty="0" err="1" smtClean="0">
                <a:solidFill>
                  <a:schemeClr val="tx1"/>
                </a:solidFill>
                <a:latin typeface="+mn-lt"/>
                <a:ea typeface="+mn-ea"/>
                <a:cs typeface="+mn-cs"/>
              </a:rPr>
              <a:t>exciton</a:t>
            </a:r>
            <a:r>
              <a:rPr lang="en-US" sz="1200" kern="1200" baseline="0" dirty="0" smtClean="0">
                <a:solidFill>
                  <a:schemeClr val="tx1"/>
                </a:solidFill>
                <a:latin typeface="+mn-lt"/>
                <a:ea typeface="+mn-ea"/>
                <a:cs typeface="+mn-cs"/>
              </a:rPr>
              <a:t> free energy. The </a:t>
            </a:r>
            <a:r>
              <a:rPr lang="en-US" sz="1200" kern="1200" baseline="0" dirty="0" err="1" smtClean="0">
                <a:solidFill>
                  <a:schemeClr val="tx1"/>
                </a:solidFill>
                <a:latin typeface="+mn-lt"/>
                <a:ea typeface="+mn-ea"/>
                <a:cs typeface="+mn-cs"/>
              </a:rPr>
              <a:t>exciton</a:t>
            </a:r>
            <a:r>
              <a:rPr lang="en-US" sz="1200" kern="1200" baseline="0" dirty="0" smtClean="0">
                <a:solidFill>
                  <a:schemeClr val="tx1"/>
                </a:solidFill>
                <a:latin typeface="+mn-lt"/>
                <a:ea typeface="+mn-ea"/>
                <a:cs typeface="+mn-cs"/>
              </a:rPr>
              <a:t> </a:t>
            </a:r>
            <a:r>
              <a:rPr lang="en-US" sz="1200" kern="1200" baseline="0" dirty="0" err="1" smtClean="0">
                <a:solidFill>
                  <a:schemeClr val="tx1"/>
                </a:solidFill>
                <a:latin typeface="+mn-lt"/>
                <a:ea typeface="+mn-ea"/>
                <a:cs typeface="+mn-cs"/>
              </a:rPr>
              <a:t>supercurrent</a:t>
            </a:r>
            <a:r>
              <a:rPr lang="en-US" sz="1200" kern="1200" baseline="0" dirty="0" smtClean="0">
                <a:solidFill>
                  <a:schemeClr val="tx1"/>
                </a:solidFill>
                <a:latin typeface="+mn-lt"/>
                <a:ea typeface="+mn-ea"/>
                <a:cs typeface="+mn-cs"/>
              </a:rPr>
              <a:t> is proportional to the </a:t>
            </a:r>
            <a:r>
              <a:rPr lang="en-US" sz="1200" kern="1200" baseline="0" dirty="0" err="1" smtClean="0">
                <a:solidFill>
                  <a:schemeClr val="tx1"/>
                </a:solidFill>
                <a:latin typeface="+mn-lt"/>
                <a:ea typeface="+mn-ea"/>
                <a:cs typeface="+mn-cs"/>
              </a:rPr>
              <a:t>Noether</a:t>
            </a:r>
            <a:r>
              <a:rPr lang="en-US" sz="1200" kern="1200" baseline="0" dirty="0" smtClean="0">
                <a:solidFill>
                  <a:schemeClr val="tx1"/>
                </a:solidFill>
                <a:latin typeface="+mn-lt"/>
                <a:ea typeface="+mn-ea"/>
                <a:cs typeface="+mn-cs"/>
              </a:rPr>
              <a:t> </a:t>
            </a:r>
            <a:r>
              <a:rPr lang="en-US" sz="1200" kern="1200" baseline="0" dirty="0" smtClean="0">
                <a:solidFill>
                  <a:schemeClr val="tx1"/>
                </a:solidFill>
                <a:latin typeface="+mn-lt"/>
                <a:ea typeface="+mn-ea"/>
                <a:cs typeface="+mn-cs"/>
              </a:rPr>
              <a:t>current </a:t>
            </a:r>
            <a:r>
              <a:rPr lang="en-US" sz="1200" kern="1200" baseline="0" dirty="0" err="1" smtClean="0">
                <a:solidFill>
                  <a:schemeClr val="tx1"/>
                </a:solidFill>
                <a:latin typeface="+mn-lt"/>
                <a:ea typeface="+mn-ea"/>
                <a:cs typeface="+mn-cs"/>
              </a:rPr>
              <a:t>nabla</a:t>
            </a:r>
            <a:r>
              <a:rPr lang="en-US" sz="1200" kern="1200" baseline="0" dirty="0" smtClean="0">
                <a:solidFill>
                  <a:schemeClr val="tx1"/>
                </a:solidFill>
                <a:latin typeface="+mn-lt"/>
                <a:ea typeface="+mn-ea"/>
                <a:cs typeface="+mn-cs"/>
              </a:rPr>
              <a:t> </a:t>
            </a:r>
            <a:r>
              <a:rPr lang="en-US" sz="1200" kern="1200" baseline="0" dirty="0" smtClean="0">
                <a:solidFill>
                  <a:schemeClr val="tx1"/>
                </a:solidFill>
                <a:latin typeface="+mn-lt"/>
                <a:ea typeface="+mn-ea"/>
                <a:cs typeface="+mn-cs"/>
              </a:rPr>
              <a:t>phi. The free energy then gives that for a fixed external magnetic field the </a:t>
            </a:r>
            <a:r>
              <a:rPr lang="en-US" sz="1200" kern="1200" baseline="0" dirty="0" err="1" smtClean="0">
                <a:solidFill>
                  <a:schemeClr val="tx1"/>
                </a:solidFill>
                <a:latin typeface="+mn-lt"/>
                <a:ea typeface="+mn-ea"/>
                <a:cs typeface="+mn-cs"/>
              </a:rPr>
              <a:t>exciton</a:t>
            </a:r>
            <a:r>
              <a:rPr lang="en-US" sz="1200" kern="1200" baseline="0" dirty="0" smtClean="0">
                <a:solidFill>
                  <a:schemeClr val="tx1"/>
                </a:solidFill>
                <a:latin typeface="+mn-lt"/>
                <a:ea typeface="+mn-ea"/>
                <a:cs typeface="+mn-cs"/>
              </a:rPr>
              <a:t> </a:t>
            </a:r>
            <a:r>
              <a:rPr lang="en-US" sz="1200" kern="1200" baseline="0" dirty="0" err="1" smtClean="0">
                <a:solidFill>
                  <a:schemeClr val="tx1"/>
                </a:solidFill>
                <a:latin typeface="+mn-lt"/>
                <a:ea typeface="+mn-ea"/>
                <a:cs typeface="+mn-cs"/>
              </a:rPr>
              <a:t>supercurrent</a:t>
            </a:r>
            <a:r>
              <a:rPr lang="en-US" sz="1200" kern="1200" baseline="0" dirty="0" smtClean="0">
                <a:solidFill>
                  <a:schemeClr val="tx1"/>
                </a:solidFill>
                <a:latin typeface="+mn-lt"/>
                <a:ea typeface="+mn-ea"/>
                <a:cs typeface="+mn-cs"/>
              </a:rPr>
              <a:t> is proportional to </a:t>
            </a:r>
            <a:r>
              <a:rPr lang="en-US" sz="1200" kern="1200" baseline="0" dirty="0" err="1" smtClean="0">
                <a:solidFill>
                  <a:schemeClr val="tx1"/>
                </a:solidFill>
                <a:latin typeface="+mn-lt"/>
                <a:ea typeface="+mn-ea"/>
                <a:cs typeface="+mn-cs"/>
              </a:rPr>
              <a:t>d</a:t>
            </a:r>
            <a:r>
              <a:rPr lang="en-US" sz="1200" kern="1200" baseline="0" dirty="0" smtClean="0">
                <a:solidFill>
                  <a:schemeClr val="tx1"/>
                </a:solidFill>
                <a:latin typeface="+mn-lt"/>
                <a:ea typeface="+mn-ea"/>
                <a:cs typeface="+mn-cs"/>
              </a:rPr>
              <a:t> cross B.</a:t>
            </a:r>
            <a:r>
              <a:rPr lang="en-US" sz="1200" kern="1200" baseline="0" dirty="0" smtClean="0">
                <a:solidFill>
                  <a:schemeClr val="tx1"/>
                </a:solidFill>
                <a:latin typeface="+mn-lt"/>
                <a:ea typeface="+mn-ea"/>
                <a:cs typeface="+mn-cs"/>
              </a:rPr>
              <a:t> So </a:t>
            </a:r>
            <a:r>
              <a:rPr lang="en-US" sz="1200" kern="1200" baseline="0" dirty="0" err="1" smtClean="0">
                <a:solidFill>
                  <a:schemeClr val="tx1"/>
                </a:solidFill>
                <a:latin typeface="+mn-lt"/>
                <a:ea typeface="+mn-ea"/>
                <a:cs typeface="+mn-cs"/>
              </a:rPr>
              <a:t>exciton</a:t>
            </a:r>
            <a:r>
              <a:rPr lang="en-US" sz="1200" kern="1200" baseline="0" dirty="0" smtClean="0">
                <a:solidFill>
                  <a:schemeClr val="tx1"/>
                </a:solidFill>
                <a:latin typeface="+mn-lt"/>
                <a:ea typeface="+mn-ea"/>
                <a:cs typeface="+mn-cs"/>
              </a:rPr>
              <a:t> currents are induced directly by the magnetic fields, instead of by the vector potential as in superconductors.</a:t>
            </a:r>
            <a:endParaRPr lang="en-US" sz="1200" kern="1200" dirty="0" smtClean="0">
              <a:solidFill>
                <a:schemeClr val="tx1"/>
              </a:solidFill>
              <a:latin typeface="+mn-lt"/>
              <a:ea typeface="+mn-ea"/>
              <a:cs typeface="+mn-cs"/>
            </a:endParaRPr>
          </a:p>
          <a:p>
            <a:endParaRPr lang="en-US" sz="1200" kern="1200" dirty="0" smtClean="0">
              <a:solidFill>
                <a:schemeClr val="tx1"/>
              </a:solidFill>
              <a:latin typeface="+mn-lt"/>
              <a:ea typeface="+mn-ea"/>
              <a:cs typeface="+mn-cs"/>
            </a:endParaRPr>
          </a:p>
          <a:p>
            <a:r>
              <a:rPr lang="en-US" sz="1200" kern="1200" baseline="0" dirty="0" smtClean="0">
                <a:solidFill>
                  <a:schemeClr val="tx1"/>
                </a:solidFill>
                <a:latin typeface="+mn-lt"/>
                <a:ea typeface="+mn-ea"/>
                <a:cs typeface="+mn-cs"/>
              </a:rPr>
              <a:t>Now you know that the London equation leads to the </a:t>
            </a:r>
            <a:r>
              <a:rPr lang="en-US" sz="1200" kern="1200" baseline="0" dirty="0" err="1" smtClean="0">
                <a:solidFill>
                  <a:schemeClr val="tx1"/>
                </a:solidFill>
                <a:latin typeface="+mn-lt"/>
                <a:ea typeface="+mn-ea"/>
                <a:cs typeface="+mn-cs"/>
              </a:rPr>
              <a:t>Meissner</a:t>
            </a:r>
            <a:r>
              <a:rPr lang="en-US" sz="1200" kern="1200" baseline="0" dirty="0" smtClean="0">
                <a:solidFill>
                  <a:schemeClr val="tx1"/>
                </a:solidFill>
                <a:latin typeface="+mn-lt"/>
                <a:ea typeface="+mn-ea"/>
                <a:cs typeface="+mn-cs"/>
              </a:rPr>
              <a:t> effect in superconductors. What is the </a:t>
            </a:r>
            <a:r>
              <a:rPr lang="en-US" sz="1200" kern="1200" baseline="0" dirty="0" err="1" smtClean="0">
                <a:solidFill>
                  <a:schemeClr val="tx1"/>
                </a:solidFill>
                <a:latin typeface="+mn-lt"/>
                <a:ea typeface="+mn-ea"/>
                <a:cs typeface="+mn-cs"/>
              </a:rPr>
              <a:t>exciton</a:t>
            </a:r>
            <a:r>
              <a:rPr lang="en-US" sz="1200" kern="1200" baseline="0" dirty="0" smtClean="0">
                <a:solidFill>
                  <a:schemeClr val="tx1"/>
                </a:solidFill>
                <a:latin typeface="+mn-lt"/>
                <a:ea typeface="+mn-ea"/>
                <a:cs typeface="+mn-cs"/>
              </a:rPr>
              <a:t> analogue of the </a:t>
            </a:r>
            <a:r>
              <a:rPr lang="en-US" sz="1200" kern="1200" baseline="0" dirty="0" err="1" smtClean="0">
                <a:solidFill>
                  <a:schemeClr val="tx1"/>
                </a:solidFill>
                <a:latin typeface="+mn-lt"/>
                <a:ea typeface="+mn-ea"/>
                <a:cs typeface="+mn-cs"/>
              </a:rPr>
              <a:t>Meissner</a:t>
            </a:r>
            <a:r>
              <a:rPr lang="en-US" sz="1200" kern="1200" baseline="0" dirty="0" smtClean="0">
                <a:solidFill>
                  <a:schemeClr val="tx1"/>
                </a:solidFill>
                <a:latin typeface="+mn-lt"/>
                <a:ea typeface="+mn-ea"/>
                <a:cs typeface="+mn-cs"/>
              </a:rPr>
              <a:t> effect? The </a:t>
            </a:r>
            <a:r>
              <a:rPr lang="en-US" sz="1200" kern="1200" baseline="0" dirty="0" err="1" smtClean="0">
                <a:solidFill>
                  <a:schemeClr val="tx1"/>
                </a:solidFill>
                <a:latin typeface="+mn-lt"/>
                <a:ea typeface="+mn-ea"/>
                <a:cs typeface="+mn-cs"/>
              </a:rPr>
              <a:t>exciton</a:t>
            </a:r>
            <a:r>
              <a:rPr lang="en-US" sz="1200" kern="1200" baseline="0" dirty="0" smtClean="0">
                <a:solidFill>
                  <a:schemeClr val="tx1"/>
                </a:solidFill>
                <a:latin typeface="+mn-lt"/>
                <a:ea typeface="+mn-ea"/>
                <a:cs typeface="+mn-cs"/>
              </a:rPr>
              <a:t> </a:t>
            </a:r>
            <a:r>
              <a:rPr lang="en-US" sz="1200" kern="1200" baseline="0" dirty="0" err="1" smtClean="0">
                <a:solidFill>
                  <a:schemeClr val="tx1"/>
                </a:solidFill>
                <a:latin typeface="+mn-lt"/>
                <a:ea typeface="+mn-ea"/>
                <a:cs typeface="+mn-cs"/>
              </a:rPr>
              <a:t>supercurrent</a:t>
            </a:r>
            <a:r>
              <a:rPr lang="en-US" sz="1200" kern="1200" baseline="0" dirty="0" smtClean="0">
                <a:solidFill>
                  <a:schemeClr val="tx1"/>
                </a:solidFill>
                <a:latin typeface="+mn-lt"/>
                <a:ea typeface="+mn-ea"/>
                <a:cs typeface="+mn-cs"/>
              </a:rPr>
              <a:t> </a:t>
            </a:r>
            <a:r>
              <a:rPr lang="en-US" sz="1200" kern="1200" baseline="0" dirty="0" smtClean="0">
                <a:solidFill>
                  <a:schemeClr val="tx1"/>
                </a:solidFill>
                <a:latin typeface="+mn-lt"/>
                <a:ea typeface="+mn-ea"/>
                <a:cs typeface="+mn-cs"/>
              </a:rPr>
              <a:t>consists </a:t>
            </a:r>
            <a:r>
              <a:rPr lang="en-US" sz="1200" kern="1200" baseline="0" dirty="0" smtClean="0">
                <a:solidFill>
                  <a:schemeClr val="tx1"/>
                </a:solidFill>
                <a:latin typeface="+mn-lt"/>
                <a:ea typeface="+mn-ea"/>
                <a:cs typeface="+mn-cs"/>
              </a:rPr>
              <a:t>of two opposed electric currents: for both the electron and hole. If you combine the </a:t>
            </a:r>
            <a:r>
              <a:rPr lang="en-US" sz="1200" kern="1200" baseline="0" dirty="0" err="1" smtClean="0">
                <a:solidFill>
                  <a:schemeClr val="tx1"/>
                </a:solidFill>
                <a:latin typeface="+mn-lt"/>
                <a:ea typeface="+mn-ea"/>
                <a:cs typeface="+mn-cs"/>
              </a:rPr>
              <a:t>supercurrent</a:t>
            </a:r>
            <a:r>
              <a:rPr lang="en-US" sz="1200" kern="1200" baseline="0" dirty="0" smtClean="0">
                <a:solidFill>
                  <a:schemeClr val="tx1"/>
                </a:solidFill>
                <a:latin typeface="+mn-lt"/>
                <a:ea typeface="+mn-ea"/>
                <a:cs typeface="+mn-cs"/>
              </a:rPr>
              <a:t> response with Ampere’s Law you find that the magnetic field in between the two layers is reduced, by a factor proportional to the applied field. The double layer therefore acts as a </a:t>
            </a:r>
            <a:r>
              <a:rPr lang="en-US" sz="1200" kern="1200" baseline="0" dirty="0" err="1" smtClean="0">
                <a:solidFill>
                  <a:schemeClr val="tx1"/>
                </a:solidFill>
                <a:latin typeface="+mn-lt"/>
                <a:ea typeface="+mn-ea"/>
                <a:cs typeface="+mn-cs"/>
              </a:rPr>
              <a:t>diamagnet</a:t>
            </a:r>
            <a:r>
              <a:rPr lang="en-US" sz="1200" kern="1200" baseline="0" dirty="0" smtClean="0">
                <a:solidFill>
                  <a:schemeClr val="tx1"/>
                </a:solidFill>
                <a:latin typeface="+mn-lt"/>
                <a:ea typeface="+mn-ea"/>
                <a:cs typeface="+mn-cs"/>
              </a:rPr>
              <a:t> with diamagnetic susceptibility given by the electric charge times mu0 (permeability) times all the terms in the </a:t>
            </a:r>
            <a:r>
              <a:rPr lang="en-US" sz="1200" kern="1200" baseline="0" dirty="0" err="1" smtClean="0">
                <a:solidFill>
                  <a:schemeClr val="tx1"/>
                </a:solidFill>
                <a:latin typeface="+mn-lt"/>
                <a:ea typeface="+mn-ea"/>
                <a:cs typeface="+mn-cs"/>
              </a:rPr>
              <a:t>supercurrent</a:t>
            </a:r>
            <a:r>
              <a:rPr lang="en-US" sz="1200" kern="1200" baseline="0" dirty="0" smtClean="0">
                <a:solidFill>
                  <a:schemeClr val="tx1"/>
                </a:solidFill>
                <a:latin typeface="+mn-lt"/>
                <a:ea typeface="+mn-ea"/>
                <a:cs typeface="+mn-cs"/>
              </a:rPr>
              <a:t> response. For typical parameters, this susceptibility lies in the order of 10^{-4}, which is</a:t>
            </a:r>
            <a:r>
              <a:rPr lang="en-US" sz="1200" kern="1200" baseline="0" dirty="0" smtClean="0">
                <a:solidFill>
                  <a:schemeClr val="tx1"/>
                </a:solidFill>
                <a:latin typeface="+mn-lt"/>
                <a:ea typeface="+mn-ea"/>
                <a:cs typeface="+mn-cs"/>
              </a:rPr>
              <a:t> better than gold but nothing like the perfect diamagnetism of the </a:t>
            </a:r>
            <a:r>
              <a:rPr lang="en-US" sz="1200" kern="1200" baseline="0" dirty="0" err="1" smtClean="0">
                <a:solidFill>
                  <a:schemeClr val="tx1"/>
                </a:solidFill>
                <a:latin typeface="+mn-lt"/>
                <a:ea typeface="+mn-ea"/>
                <a:cs typeface="+mn-cs"/>
              </a:rPr>
              <a:t>Meissner</a:t>
            </a:r>
            <a:r>
              <a:rPr lang="en-US" sz="1200" kern="1200" baseline="0" dirty="0" smtClean="0">
                <a:solidFill>
                  <a:schemeClr val="tx1"/>
                </a:solidFill>
                <a:latin typeface="+mn-lt"/>
                <a:ea typeface="+mn-ea"/>
                <a:cs typeface="+mn-cs"/>
              </a:rPr>
              <a:t> effect.</a:t>
            </a:r>
          </a:p>
          <a:p>
            <a:endParaRPr lang="en-US" sz="1200" kern="1200" baseline="0" dirty="0" smtClean="0">
              <a:solidFill>
                <a:schemeClr val="tx1"/>
              </a:solidFill>
              <a:latin typeface="+mn-lt"/>
              <a:ea typeface="+mn-ea"/>
              <a:cs typeface="+mn-cs"/>
            </a:endParaRPr>
          </a:p>
          <a:p>
            <a:r>
              <a:rPr lang="en-US" sz="1200" i="1" kern="1200" baseline="0" dirty="0" smtClean="0">
                <a:solidFill>
                  <a:schemeClr val="tx1"/>
                </a:solidFill>
                <a:latin typeface="+mn-lt"/>
                <a:ea typeface="+mn-ea"/>
                <a:cs typeface="+mn-cs"/>
              </a:rPr>
              <a:t>Time: 2:19 minutes</a:t>
            </a:r>
          </a:p>
          <a:p>
            <a:r>
              <a:rPr lang="en-US" sz="1200" i="1" kern="1200" baseline="0" dirty="0" smtClean="0">
                <a:solidFill>
                  <a:schemeClr val="tx1"/>
                </a:solidFill>
                <a:latin typeface="+mn-lt"/>
                <a:ea typeface="+mn-ea"/>
                <a:cs typeface="+mn-cs"/>
              </a:rPr>
              <a:t>Formulas:</a:t>
            </a:r>
            <a:endParaRPr lang="en-US" sz="1200" i="1" kern="1200" dirty="0" smtClean="0">
              <a:solidFill>
                <a:schemeClr val="tx1"/>
              </a:solidFill>
              <a:latin typeface="+mn-lt"/>
              <a:ea typeface="+mn-ea"/>
              <a:cs typeface="+mn-cs"/>
            </a:endParaRPr>
          </a:p>
          <a:p>
            <a:r>
              <a:rPr lang="en-US" sz="1200" i="1" kern="1200" dirty="0" smtClean="0">
                <a:solidFill>
                  <a:schemeClr val="tx1"/>
                </a:solidFill>
                <a:latin typeface="+mn-lt"/>
                <a:ea typeface="+mn-ea"/>
                <a:cs typeface="+mn-cs"/>
              </a:rPr>
              <a:t>F [\Psi] = \</a:t>
            </a:r>
            <a:r>
              <a:rPr lang="en-US" sz="1200" i="1" kern="1200" dirty="0" err="1" smtClean="0">
                <a:solidFill>
                  <a:schemeClr val="tx1"/>
                </a:solidFill>
                <a:latin typeface="+mn-lt"/>
                <a:ea typeface="+mn-ea"/>
                <a:cs typeface="+mn-cs"/>
              </a:rPr>
              <a:t>int</a:t>
            </a:r>
            <a:r>
              <a:rPr lang="en-US" sz="1200" i="1" kern="1200" dirty="0" smtClean="0">
                <a:solidFill>
                  <a:schemeClr val="tx1"/>
                </a:solidFill>
                <a:latin typeface="+mn-lt"/>
                <a:ea typeface="+mn-ea"/>
                <a:cs typeface="+mn-cs"/>
              </a:rPr>
              <a:t> d^2x \left[ \alpha |\Psi|^2 + \frac{1}{2} \beta |\Psi|^4 + \frac{\hbar^2}{2m^*} (\</a:t>
            </a:r>
            <a:r>
              <a:rPr lang="en-US" sz="1200" i="1" kern="1200" dirty="0" err="1" smtClean="0">
                <a:solidFill>
                  <a:schemeClr val="tx1"/>
                </a:solidFill>
                <a:latin typeface="+mn-lt"/>
                <a:ea typeface="+mn-ea"/>
                <a:cs typeface="+mn-cs"/>
              </a:rPr>
              <a:t>nabla</a:t>
            </a:r>
            <a:r>
              <a:rPr lang="en-US" sz="1200" i="1" kern="1200" dirty="0" smtClean="0">
                <a:solidFill>
                  <a:schemeClr val="tx1"/>
                </a:solidFill>
                <a:latin typeface="+mn-lt"/>
                <a:ea typeface="+mn-ea"/>
                <a:cs typeface="+mn-cs"/>
              </a:rPr>
              <a:t> |\Psi|)^2 + \frac{1}{2m^*} \left[ \</a:t>
            </a:r>
            <a:r>
              <a:rPr lang="en-US" sz="1200" i="1" kern="1200" dirty="0" err="1" smtClean="0">
                <a:solidFill>
                  <a:schemeClr val="tx1"/>
                </a:solidFill>
                <a:latin typeface="+mn-lt"/>
                <a:ea typeface="+mn-ea"/>
                <a:cs typeface="+mn-cs"/>
              </a:rPr>
              <a:t>hbar</a:t>
            </a:r>
            <a:r>
              <a:rPr lang="en-US" sz="1200" i="1" kern="1200" dirty="0" smtClean="0">
                <a:solidFill>
                  <a:schemeClr val="tx1"/>
                </a:solidFill>
                <a:latin typeface="+mn-lt"/>
                <a:ea typeface="+mn-ea"/>
                <a:cs typeface="+mn-cs"/>
              </a:rPr>
              <a:t> \</a:t>
            </a:r>
            <a:r>
              <a:rPr lang="en-US" sz="1200" i="1" kern="1200" dirty="0" err="1" smtClean="0">
                <a:solidFill>
                  <a:schemeClr val="tx1"/>
                </a:solidFill>
                <a:latin typeface="+mn-lt"/>
                <a:ea typeface="+mn-ea"/>
                <a:cs typeface="+mn-cs"/>
              </a:rPr>
              <a:t>vec{\nabla</a:t>
            </a:r>
            <a:r>
              <a:rPr lang="en-US" sz="1200" i="1" kern="1200" dirty="0" smtClean="0">
                <a:solidFill>
                  <a:schemeClr val="tx1"/>
                </a:solidFill>
                <a:latin typeface="+mn-lt"/>
                <a:ea typeface="+mn-ea"/>
                <a:cs typeface="+mn-cs"/>
              </a:rPr>
              <a:t>} \phi - </a:t>
            </a:r>
            <a:r>
              <a:rPr lang="en-US" sz="1200" i="1" kern="1200" dirty="0" err="1" smtClean="0">
                <a:solidFill>
                  <a:schemeClr val="tx1"/>
                </a:solidFill>
                <a:latin typeface="+mn-lt"/>
                <a:ea typeface="+mn-ea"/>
                <a:cs typeface="+mn-cs"/>
              </a:rPr>
              <a:t>e</a:t>
            </a:r>
            <a:r>
              <a:rPr lang="en-US" sz="1200" i="1" kern="1200" dirty="0" smtClean="0">
                <a:solidFill>
                  <a:schemeClr val="tx1"/>
                </a:solidFill>
                <a:latin typeface="+mn-lt"/>
                <a:ea typeface="+mn-ea"/>
                <a:cs typeface="+mn-cs"/>
              </a:rPr>
              <a:t> \</a:t>
            </a:r>
            <a:r>
              <a:rPr lang="en-US" sz="1200" i="1" kern="1200" dirty="0" err="1" smtClean="0">
                <a:solidFill>
                  <a:schemeClr val="tx1"/>
                </a:solidFill>
                <a:latin typeface="+mn-lt"/>
                <a:ea typeface="+mn-ea"/>
                <a:cs typeface="+mn-cs"/>
              </a:rPr>
              <a:t>vec{d</a:t>
            </a:r>
            <a:r>
              <a:rPr lang="en-US" sz="1200" i="1" kern="1200" dirty="0" smtClean="0">
                <a:solidFill>
                  <a:schemeClr val="tx1"/>
                </a:solidFill>
                <a:latin typeface="+mn-lt"/>
                <a:ea typeface="+mn-ea"/>
                <a:cs typeface="+mn-cs"/>
              </a:rPr>
              <a:t>} \times \</a:t>
            </a:r>
            <a:r>
              <a:rPr lang="en-US" sz="1200" i="1" kern="1200" dirty="0" err="1" smtClean="0">
                <a:solidFill>
                  <a:schemeClr val="tx1"/>
                </a:solidFill>
                <a:latin typeface="+mn-lt"/>
                <a:ea typeface="+mn-ea"/>
                <a:cs typeface="+mn-cs"/>
              </a:rPr>
              <a:t>vec{B</a:t>
            </a:r>
            <a:r>
              <a:rPr lang="en-US" sz="1200" i="1" kern="1200" dirty="0" smtClean="0">
                <a:solidFill>
                  <a:schemeClr val="tx1"/>
                </a:solidFill>
                <a:latin typeface="+mn-lt"/>
                <a:ea typeface="+mn-ea"/>
                <a:cs typeface="+mn-cs"/>
              </a:rPr>
              <a:t>} \right]^2 |\Psi|^2 + </a:t>
            </a:r>
            <a:r>
              <a:rPr lang="en-US" sz="1200" i="1" kern="1200" dirty="0" err="1" smtClean="0">
                <a:solidFill>
                  <a:schemeClr val="tx1"/>
                </a:solidFill>
                <a:latin typeface="+mn-lt"/>
                <a:ea typeface="+mn-ea"/>
                <a:cs typeface="+mn-cs"/>
              </a:rPr>
              <a:t>d</a:t>
            </a:r>
            <a:r>
              <a:rPr lang="en-US" sz="1200" i="1" kern="1200" dirty="0" smtClean="0">
                <a:solidFill>
                  <a:schemeClr val="tx1"/>
                </a:solidFill>
                <a:latin typeface="+mn-lt"/>
                <a:ea typeface="+mn-ea"/>
                <a:cs typeface="+mn-cs"/>
              </a:rPr>
              <a:t> \frac{B^2}{2 \mu_0} \right].</a:t>
            </a:r>
          </a:p>
          <a:p>
            <a:endParaRPr lang="en-US" sz="1200" kern="1200" baseline="0" dirty="0" smtClean="0">
              <a:solidFill>
                <a:schemeClr val="tx1"/>
              </a:solidFill>
              <a:latin typeface="+mn-lt"/>
              <a:ea typeface="+mn-ea"/>
              <a:cs typeface="+mn-cs"/>
            </a:endParaRPr>
          </a:p>
          <a:p>
            <a:endParaRPr lang="en-US" baseline="0" dirty="0" smtClean="0"/>
          </a:p>
        </p:txBody>
      </p:sp>
      <p:sp>
        <p:nvSpPr>
          <p:cNvPr id="4" name="Slide Number Placeholder 3"/>
          <p:cNvSpPr>
            <a:spLocks noGrp="1"/>
          </p:cNvSpPr>
          <p:nvPr>
            <p:ph type="sldNum" sz="quarter" idx="10"/>
          </p:nvPr>
        </p:nvSpPr>
        <p:spPr/>
        <p:txBody>
          <a:bodyPr/>
          <a:lstStyle/>
          <a:p>
            <a:fld id="{590C6BE0-1761-1B42-A717-274F3245A5CD}" type="slidenum">
              <a:rPr lang="en-US" smtClean="0"/>
              <a:pPr/>
              <a:t>6</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aseline="0" dirty="0" smtClean="0"/>
              <a:t>This diamagnetism is an interesting phenomenon, but it does not really define the character of a </a:t>
            </a:r>
            <a:r>
              <a:rPr lang="en-US" baseline="0" dirty="0" err="1" smtClean="0"/>
              <a:t>superfluid</a:t>
            </a:r>
            <a:r>
              <a:rPr lang="en-US" baseline="0" dirty="0" smtClean="0"/>
              <a:t>. The unique selling point of a </a:t>
            </a:r>
            <a:r>
              <a:rPr lang="en-US" baseline="0" dirty="0" err="1" smtClean="0"/>
              <a:t>superfluid</a:t>
            </a:r>
            <a:r>
              <a:rPr lang="en-US" baseline="0" dirty="0" smtClean="0"/>
              <a:t> is its macroscopic coherence. And in general, there are only two ways to detect whether a phase is </a:t>
            </a:r>
            <a:r>
              <a:rPr lang="en-US" baseline="0" dirty="0" smtClean="0"/>
              <a:t>really a </a:t>
            </a:r>
            <a:r>
              <a:rPr lang="en-US" baseline="0" dirty="0" err="1" smtClean="0"/>
              <a:t>superfluid</a:t>
            </a:r>
            <a:r>
              <a:rPr lang="en-US" baseline="0" dirty="0" smtClean="0"/>
              <a:t> phase. </a:t>
            </a:r>
            <a:r>
              <a:rPr lang="en-US" baseline="0" dirty="0" smtClean="0"/>
              <a:t>One way is by letting two ‘supposed’ condensates interfere. The other way is to look for some macroscopic quantization rule. Such macroscopic quantization shows </a:t>
            </a:r>
            <a:r>
              <a:rPr lang="en-US" baseline="0" dirty="0" err="1" smtClean="0"/>
              <a:t>quantummechanical</a:t>
            </a:r>
            <a:r>
              <a:rPr lang="en-US" baseline="0" dirty="0" smtClean="0"/>
              <a:t> principles at work in large-sized objects, and proves the existence </a:t>
            </a:r>
            <a:r>
              <a:rPr lang="en-US" baseline="0" dirty="0" smtClean="0"/>
              <a:t>of long-range order throughout the </a:t>
            </a:r>
            <a:r>
              <a:rPr lang="en-US" baseline="0" dirty="0" err="1" smtClean="0"/>
              <a:t>superfluid</a:t>
            </a:r>
            <a:r>
              <a:rPr lang="en-US" baseline="0" dirty="0" smtClean="0"/>
              <a:t>.</a:t>
            </a:r>
          </a:p>
          <a:p>
            <a:endParaRPr lang="en-US" baseline="0" dirty="0" smtClean="0"/>
          </a:p>
          <a:p>
            <a:r>
              <a:rPr lang="en-US" baseline="0" dirty="0" smtClean="0"/>
              <a:t>In superconductors, the “</a:t>
            </a:r>
            <a:r>
              <a:rPr lang="en-US" baseline="0" dirty="0" err="1" smtClean="0"/>
              <a:t>intereference</a:t>
            </a:r>
            <a:r>
              <a:rPr lang="en-US" baseline="0" dirty="0" smtClean="0"/>
              <a:t> of two </a:t>
            </a:r>
            <a:r>
              <a:rPr lang="en-US" baseline="0" dirty="0" err="1" smtClean="0"/>
              <a:t>superfluids</a:t>
            </a:r>
            <a:r>
              <a:rPr lang="en-US" baseline="0" dirty="0" smtClean="0"/>
              <a:t>” is seen in Josephson junctions. The quantization condition leads to the known fact that the magnetic flux passing through superconducting rings must be quantized.</a:t>
            </a:r>
          </a:p>
          <a:p>
            <a:endParaRPr lang="en-US" baseline="0" dirty="0" smtClean="0"/>
          </a:p>
          <a:p>
            <a:r>
              <a:rPr lang="en-US" baseline="0" dirty="0" smtClean="0"/>
              <a:t>So where does quantization come from? In </a:t>
            </a:r>
            <a:r>
              <a:rPr lang="en-US" baseline="0" dirty="0" err="1" smtClean="0"/>
              <a:t>superfluids</a:t>
            </a:r>
            <a:r>
              <a:rPr lang="en-US" baseline="0" dirty="0" smtClean="0"/>
              <a:t>, the current is proportional to the gradient of the complex phase. </a:t>
            </a:r>
            <a:r>
              <a:rPr lang="en-US" baseline="0" dirty="0" smtClean="0"/>
              <a:t>When we integrate along </a:t>
            </a:r>
            <a:r>
              <a:rPr lang="en-US" baseline="0" dirty="0" smtClean="0"/>
              <a:t>any closed contour inside the </a:t>
            </a:r>
            <a:r>
              <a:rPr lang="en-US" baseline="0" dirty="0" err="1" smtClean="0"/>
              <a:t>superfluid</a:t>
            </a:r>
            <a:r>
              <a:rPr lang="en-US" baseline="0" dirty="0" smtClean="0"/>
              <a:t>, the phase can pick up integer multiples of $2 \pi$. Therefore a circular current (around that contour) must be quantized.</a:t>
            </a:r>
            <a:r>
              <a:rPr lang="en-US" baseline="0" dirty="0" smtClean="0"/>
              <a:t> </a:t>
            </a:r>
          </a:p>
          <a:p>
            <a:r>
              <a:rPr lang="en-US" baseline="0" dirty="0" smtClean="0"/>
              <a:t>We already saw that a electric or dipolar </a:t>
            </a:r>
            <a:r>
              <a:rPr lang="en-US" baseline="0" dirty="0" err="1" smtClean="0"/>
              <a:t>supercurrent</a:t>
            </a:r>
            <a:r>
              <a:rPr lang="en-US" baseline="0" dirty="0" smtClean="0"/>
              <a:t> </a:t>
            </a:r>
            <a:r>
              <a:rPr lang="en-US" baseline="0" dirty="0" smtClean="0"/>
              <a:t>is induced by an external magnetic </a:t>
            </a:r>
            <a:r>
              <a:rPr lang="en-US" baseline="0" dirty="0" smtClean="0"/>
              <a:t>field, and </a:t>
            </a:r>
            <a:r>
              <a:rPr lang="en-US" baseline="0" dirty="0" smtClean="0"/>
              <a:t>that </a:t>
            </a:r>
            <a:r>
              <a:rPr lang="en-US" baseline="0" dirty="0" smtClean="0"/>
              <a:t>these </a:t>
            </a:r>
            <a:r>
              <a:rPr lang="en-US" baseline="0" dirty="0" err="1" smtClean="0"/>
              <a:t>supercurrents</a:t>
            </a:r>
            <a:r>
              <a:rPr lang="en-US" baseline="0" dirty="0" smtClean="0"/>
              <a:t> </a:t>
            </a:r>
            <a:r>
              <a:rPr lang="en-US" baseline="0" dirty="0" smtClean="0"/>
              <a:t>in turn </a:t>
            </a:r>
            <a:r>
              <a:rPr lang="en-US" baseline="0" dirty="0" smtClean="0"/>
              <a:t>induce </a:t>
            </a:r>
            <a:r>
              <a:rPr lang="en-US" baseline="0" dirty="0" smtClean="0"/>
              <a:t>a magnetic field</a:t>
            </a:r>
            <a:r>
              <a:rPr lang="en-US" baseline="0" dirty="0" smtClean="0"/>
              <a:t> themselves. As a consequence, the </a:t>
            </a:r>
            <a:r>
              <a:rPr lang="en-US" baseline="0" dirty="0" smtClean="0"/>
              <a:t>magnetic field generated by</a:t>
            </a:r>
            <a:r>
              <a:rPr lang="en-US" baseline="0" dirty="0" smtClean="0"/>
              <a:t> a circular </a:t>
            </a:r>
            <a:r>
              <a:rPr lang="en-US" baseline="0" dirty="0" err="1" smtClean="0"/>
              <a:t>supercurrent</a:t>
            </a:r>
            <a:r>
              <a:rPr lang="en-US" baseline="0" dirty="0" smtClean="0"/>
              <a:t> </a:t>
            </a:r>
            <a:r>
              <a:rPr lang="en-US" baseline="0" dirty="0" smtClean="0"/>
              <a:t>must be quantized</a:t>
            </a:r>
            <a:r>
              <a:rPr lang="en-US" baseline="0" dirty="0" smtClean="0"/>
              <a:t>. This must also be the case for </a:t>
            </a:r>
            <a:r>
              <a:rPr lang="en-US" baseline="0" dirty="0" err="1" smtClean="0"/>
              <a:t>exciton</a:t>
            </a:r>
            <a:r>
              <a:rPr lang="en-US" baseline="0" dirty="0" smtClean="0"/>
              <a:t> </a:t>
            </a:r>
            <a:r>
              <a:rPr lang="en-US" baseline="0" dirty="0" err="1" smtClean="0"/>
              <a:t>supercurrents</a:t>
            </a:r>
            <a:r>
              <a:rPr lang="en-US" baseline="0" dirty="0" smtClean="0"/>
              <a:t>!</a:t>
            </a:r>
          </a:p>
          <a:p>
            <a:endParaRPr lang="en-US" baseline="0" dirty="0" smtClean="0"/>
          </a:p>
          <a:p>
            <a:r>
              <a:rPr lang="en-US" baseline="0" dirty="0" smtClean="0"/>
              <a:t>Our proposal</a:t>
            </a:r>
            <a:r>
              <a:rPr lang="en-US" baseline="0" dirty="0" smtClean="0"/>
              <a:t> to see this magnetic flux in double layer </a:t>
            </a:r>
            <a:r>
              <a:rPr lang="en-US" baseline="0" dirty="0" err="1" smtClean="0"/>
              <a:t>exciton</a:t>
            </a:r>
            <a:r>
              <a:rPr lang="en-US" baseline="0" dirty="0" smtClean="0"/>
              <a:t> </a:t>
            </a:r>
            <a:r>
              <a:rPr lang="en-US" baseline="0" dirty="0" err="1" smtClean="0"/>
              <a:t>superfluids</a:t>
            </a:r>
            <a:r>
              <a:rPr lang="en-US" baseline="0" dirty="0" smtClean="0"/>
              <a:t> is the following. Make a </a:t>
            </a:r>
            <a:r>
              <a:rPr lang="en-US" baseline="0" dirty="0" smtClean="0"/>
              <a:t>cylindrical </a:t>
            </a:r>
            <a:r>
              <a:rPr lang="en-US" baseline="0" dirty="0" smtClean="0"/>
              <a:t>device </a:t>
            </a:r>
            <a:r>
              <a:rPr lang="en-US" baseline="0" dirty="0" smtClean="0"/>
              <a:t>where the electron and hole layers are concentric, as shown on this figure. Above the critical temperature, you apply a magnetic field along the axial direction. Then you cool the sample down to its </a:t>
            </a:r>
            <a:r>
              <a:rPr lang="en-US" baseline="0" dirty="0" err="1" smtClean="0"/>
              <a:t>superfluid</a:t>
            </a:r>
            <a:r>
              <a:rPr lang="en-US" baseline="0" dirty="0" smtClean="0"/>
              <a:t> phase. This induces some number of current quanta to be included around the cylinder. If you then remove the external field, a flux remains going in between the layers as shown on this figure.</a:t>
            </a:r>
            <a:r>
              <a:rPr lang="en-US" baseline="0" dirty="0" smtClean="0"/>
              <a:t> The trapped flux in between the layers </a:t>
            </a:r>
            <a:r>
              <a:rPr lang="en-US" baseline="0" dirty="0" smtClean="0"/>
              <a:t>must be quantized in </a:t>
            </a:r>
            <a:r>
              <a:rPr lang="en-US" baseline="0" dirty="0" err="1" smtClean="0"/>
              <a:t>h</a:t>
            </a:r>
            <a:r>
              <a:rPr lang="en-US" baseline="0" dirty="0" smtClean="0"/>
              <a:t> over </a:t>
            </a:r>
            <a:r>
              <a:rPr lang="en-US" baseline="0" dirty="0" err="1" smtClean="0"/>
              <a:t>e</a:t>
            </a:r>
            <a:r>
              <a:rPr lang="en-US" baseline="0" dirty="0" smtClean="0"/>
              <a:t> </a:t>
            </a:r>
            <a:r>
              <a:rPr lang="en-US" baseline="0" dirty="0" smtClean="0"/>
              <a:t>(which is the </a:t>
            </a:r>
            <a:r>
              <a:rPr lang="en-US" baseline="0" dirty="0" smtClean="0"/>
              <a:t>fundamental flux quantum) times the magnetic susceptibility times the number of current quanta, </a:t>
            </a:r>
            <a:r>
              <a:rPr lang="en-US" baseline="0" dirty="0" err="1" smtClean="0"/>
              <a:t>n</a:t>
            </a:r>
            <a:r>
              <a:rPr lang="en-US" baseline="0" dirty="0" smtClean="0"/>
              <a:t>.</a:t>
            </a:r>
          </a:p>
          <a:p>
            <a:endParaRPr lang="en-US" baseline="0" dirty="0" smtClean="0"/>
          </a:p>
          <a:p>
            <a:r>
              <a:rPr lang="en-US" baseline="0" dirty="0" smtClean="0"/>
              <a:t>This is the first proposal to directly probe the possible macroscopic coherence of a supposed exciton condensate</a:t>
            </a:r>
            <a:r>
              <a:rPr lang="en-US" baseline="0" dirty="0" smtClean="0"/>
              <a:t>.</a:t>
            </a:r>
          </a:p>
          <a:p>
            <a:endParaRPr lang="en-US" baseline="0" dirty="0" smtClean="0"/>
          </a:p>
          <a:p>
            <a:r>
              <a:rPr lang="en-US" i="1" baseline="0" dirty="0" smtClean="0"/>
              <a:t>Time: 2:32 minutes</a:t>
            </a:r>
          </a:p>
          <a:p>
            <a:r>
              <a:rPr lang="en-US" i="1" baseline="0" dirty="0" smtClean="0"/>
              <a:t>Formulas:</a:t>
            </a:r>
          </a:p>
          <a:p>
            <a:r>
              <a:rPr lang="nl-NL" sz="1200" i="1" kern="1200" dirty="0" smtClean="0">
                <a:solidFill>
                  <a:schemeClr val="tx1"/>
                </a:solidFill>
                <a:latin typeface="+mn-lt"/>
                <a:ea typeface="+mn-ea"/>
                <a:cs typeface="+mn-cs"/>
              </a:rPr>
              <a:t>.\\. \</a:t>
            </a:r>
            <a:r>
              <a:rPr lang="nl-NL" sz="1200" i="1" kern="1200" dirty="0" err="1" smtClean="0">
                <a:solidFill>
                  <a:schemeClr val="tx1"/>
                </a:solidFill>
                <a:latin typeface="+mn-lt"/>
                <a:ea typeface="+mn-ea"/>
                <a:cs typeface="+mn-cs"/>
              </a:rPr>
              <a:t>oint</a:t>
            </a:r>
            <a:r>
              <a:rPr lang="nl-NL" sz="1200" i="1" kern="1200" dirty="0" smtClean="0">
                <a:solidFill>
                  <a:schemeClr val="tx1"/>
                </a:solidFill>
                <a:latin typeface="+mn-lt"/>
                <a:ea typeface="+mn-ea"/>
                <a:cs typeface="+mn-cs"/>
              </a:rPr>
              <a:t> \</a:t>
            </a:r>
            <a:r>
              <a:rPr lang="nl-NL" sz="1200" i="1" kern="1200" dirty="0" err="1" smtClean="0">
                <a:solidFill>
                  <a:schemeClr val="tx1"/>
                </a:solidFill>
                <a:latin typeface="+mn-lt"/>
                <a:ea typeface="+mn-ea"/>
                <a:cs typeface="+mn-cs"/>
              </a:rPr>
              <a:t>vec</a:t>
            </a:r>
            <a:r>
              <a:rPr lang="nl-NL" sz="1200" i="1" kern="1200" dirty="0" smtClean="0">
                <a:solidFill>
                  <a:schemeClr val="tx1"/>
                </a:solidFill>
                <a:latin typeface="+mn-lt"/>
                <a:ea typeface="+mn-ea"/>
                <a:cs typeface="+mn-cs"/>
              </a:rPr>
              <a:t>{\</a:t>
            </a:r>
            <a:r>
              <a:rPr lang="nl-NL" sz="1200" i="1" kern="1200" dirty="0" err="1" smtClean="0">
                <a:solidFill>
                  <a:schemeClr val="tx1"/>
                </a:solidFill>
                <a:latin typeface="+mn-lt"/>
                <a:ea typeface="+mn-ea"/>
                <a:cs typeface="+mn-cs"/>
              </a:rPr>
              <a:t>nabla</a:t>
            </a:r>
            <a:r>
              <a:rPr lang="nl-NL" sz="1200" i="1" kern="1200" dirty="0" smtClean="0">
                <a:solidFill>
                  <a:schemeClr val="tx1"/>
                </a:solidFill>
                <a:latin typeface="+mn-lt"/>
                <a:ea typeface="+mn-ea"/>
                <a:cs typeface="+mn-cs"/>
              </a:rPr>
              <a:t>} \</a:t>
            </a:r>
            <a:r>
              <a:rPr lang="nl-NL" sz="1200" i="1" kern="1200" dirty="0" err="1" smtClean="0">
                <a:solidFill>
                  <a:schemeClr val="tx1"/>
                </a:solidFill>
                <a:latin typeface="+mn-lt"/>
                <a:ea typeface="+mn-ea"/>
                <a:cs typeface="+mn-cs"/>
              </a:rPr>
              <a:t>phi</a:t>
            </a:r>
            <a:r>
              <a:rPr lang="nl-NL" sz="1200" i="1" kern="1200" dirty="0" smtClean="0">
                <a:solidFill>
                  <a:schemeClr val="tx1"/>
                </a:solidFill>
                <a:latin typeface="+mn-lt"/>
                <a:ea typeface="+mn-ea"/>
                <a:cs typeface="+mn-cs"/>
              </a:rPr>
              <a:t> \</a:t>
            </a:r>
            <a:r>
              <a:rPr lang="nl-NL" sz="1200" i="1" kern="1200" dirty="0" err="1" smtClean="0">
                <a:solidFill>
                  <a:schemeClr val="tx1"/>
                </a:solidFill>
                <a:latin typeface="+mn-lt"/>
                <a:ea typeface="+mn-ea"/>
                <a:cs typeface="+mn-cs"/>
              </a:rPr>
              <a:t>cdot</a:t>
            </a:r>
            <a:r>
              <a:rPr lang="nl-NL" sz="1200" i="1" kern="1200" dirty="0" smtClean="0">
                <a:solidFill>
                  <a:schemeClr val="tx1"/>
                </a:solidFill>
                <a:latin typeface="+mn-lt"/>
                <a:ea typeface="+mn-ea"/>
                <a:cs typeface="+mn-cs"/>
              </a:rPr>
              <a:t> \</a:t>
            </a:r>
            <a:r>
              <a:rPr lang="nl-NL" sz="1200" i="1" kern="1200" dirty="0" err="1" smtClean="0">
                <a:solidFill>
                  <a:schemeClr val="tx1"/>
                </a:solidFill>
                <a:latin typeface="+mn-lt"/>
                <a:ea typeface="+mn-ea"/>
                <a:cs typeface="+mn-cs"/>
              </a:rPr>
              <a:t>vec</a:t>
            </a:r>
            <a:r>
              <a:rPr lang="nl-NL" sz="1200" i="1" kern="1200" dirty="0" smtClean="0">
                <a:solidFill>
                  <a:schemeClr val="tx1"/>
                </a:solidFill>
                <a:latin typeface="+mn-lt"/>
                <a:ea typeface="+mn-ea"/>
                <a:cs typeface="+mn-cs"/>
              </a:rPr>
              <a:t>{dl} = 2 \pi </a:t>
            </a:r>
            <a:r>
              <a:rPr lang="nl-NL" sz="1200" i="1" kern="1200" dirty="0" err="1" smtClean="0">
                <a:solidFill>
                  <a:schemeClr val="tx1"/>
                </a:solidFill>
                <a:latin typeface="+mn-lt"/>
                <a:ea typeface="+mn-ea"/>
                <a:cs typeface="+mn-cs"/>
              </a:rPr>
              <a:t>n</a:t>
            </a:r>
            <a:r>
              <a:rPr lang="nl-NL" sz="1200" i="1" kern="1200" dirty="0" smtClean="0">
                <a:solidFill>
                  <a:schemeClr val="tx1"/>
                </a:solidFill>
                <a:latin typeface="+mn-lt"/>
                <a:ea typeface="+mn-ea"/>
                <a:cs typeface="+mn-cs"/>
              </a:rPr>
              <a:t> \\.\\</a:t>
            </a:r>
            <a:endParaRPr lang="en-US" i="1" baseline="0" dirty="0" smtClean="0"/>
          </a:p>
          <a:p>
            <a:endParaRPr lang="en-US" i="1" baseline="0" dirty="0" smtClean="0"/>
          </a:p>
        </p:txBody>
      </p:sp>
      <p:sp>
        <p:nvSpPr>
          <p:cNvPr id="4" name="Slide Number Placeholder 3"/>
          <p:cNvSpPr>
            <a:spLocks noGrp="1"/>
          </p:cNvSpPr>
          <p:nvPr>
            <p:ph type="sldNum" sz="quarter" idx="10"/>
          </p:nvPr>
        </p:nvSpPr>
        <p:spPr/>
        <p:txBody>
          <a:bodyPr/>
          <a:lstStyle/>
          <a:p>
            <a:fld id="{590C6BE0-1761-1B42-A717-274F3245A5CD}" type="slidenum">
              <a:rPr lang="en-US" smtClean="0"/>
              <a:pPr/>
              <a:t>7</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And with that, I want</a:t>
            </a:r>
            <a:r>
              <a:rPr lang="en-US" baseline="0" dirty="0" smtClean="0"/>
              <a:t> to bring my talk to an end.</a:t>
            </a:r>
            <a:r>
              <a:rPr lang="en-US" baseline="0" dirty="0" smtClean="0"/>
              <a:t> </a:t>
            </a:r>
          </a:p>
          <a:p>
            <a:endParaRPr lang="en-US" baseline="0" dirty="0" smtClean="0"/>
          </a:p>
          <a:p>
            <a:r>
              <a:rPr lang="en-US" baseline="0" dirty="0" smtClean="0"/>
              <a:t>From </a:t>
            </a:r>
            <a:r>
              <a:rPr lang="en-US" baseline="0" dirty="0" smtClean="0"/>
              <a:t>a theoretical perspective, a</a:t>
            </a:r>
            <a:r>
              <a:rPr lang="en-US" baseline="0" dirty="0" smtClean="0"/>
              <a:t> we obtained a </a:t>
            </a:r>
            <a:r>
              <a:rPr lang="en-US" baseline="0" dirty="0" smtClean="0"/>
              <a:t>SU(2) structure due to the dipolar moment of the excitons. However, the SU(2)</a:t>
            </a:r>
            <a:r>
              <a:rPr lang="en-US" baseline="0" dirty="0" smtClean="0"/>
              <a:t> fields </a:t>
            </a:r>
            <a:r>
              <a:rPr lang="en-US" baseline="0" dirty="0" smtClean="0"/>
              <a:t>now correspond to the real magnetic</a:t>
            </a:r>
            <a:r>
              <a:rPr lang="en-US" baseline="0" dirty="0" smtClean="0"/>
              <a:t> fields.</a:t>
            </a:r>
          </a:p>
          <a:p>
            <a:endParaRPr lang="en-US" baseline="0" dirty="0" smtClean="0"/>
          </a:p>
          <a:p>
            <a:r>
              <a:rPr lang="en-US" baseline="0" dirty="0" smtClean="0"/>
              <a:t>For a double layer system we fixed the dipole direction, we made the system two-dimensional and formulated the </a:t>
            </a:r>
            <a:r>
              <a:rPr lang="en-US" baseline="0" dirty="0" err="1" smtClean="0"/>
              <a:t>Ginzburg</a:t>
            </a:r>
            <a:r>
              <a:rPr lang="en-US" baseline="0" dirty="0" smtClean="0"/>
              <a:t>-Landau free </a:t>
            </a:r>
            <a:r>
              <a:rPr lang="en-US" baseline="0" dirty="0" smtClean="0"/>
              <a:t>energy. We found two </a:t>
            </a:r>
            <a:r>
              <a:rPr lang="en-US" baseline="0" dirty="0" smtClean="0"/>
              <a:t>physical results.</a:t>
            </a:r>
            <a:r>
              <a:rPr lang="en-US" baseline="0" dirty="0" smtClean="0"/>
              <a:t> The system </a:t>
            </a:r>
            <a:r>
              <a:rPr lang="en-US" baseline="0" dirty="0" smtClean="0"/>
              <a:t>acts as a </a:t>
            </a:r>
            <a:r>
              <a:rPr lang="en-US" baseline="0" dirty="0" err="1" smtClean="0"/>
              <a:t>diamagnet</a:t>
            </a:r>
            <a:r>
              <a:rPr lang="en-US" baseline="0" dirty="0" smtClean="0"/>
              <a:t> and </a:t>
            </a:r>
            <a:r>
              <a:rPr lang="en-US" baseline="0" dirty="0" smtClean="0"/>
              <a:t>we proposed a way to unambiguously test the macroscopic coherence that is inherent to any </a:t>
            </a:r>
            <a:r>
              <a:rPr lang="en-US" baseline="0" dirty="0" err="1" smtClean="0"/>
              <a:t>superfluid</a:t>
            </a:r>
            <a:r>
              <a:rPr lang="en-US" baseline="0" dirty="0" smtClean="0"/>
              <a:t> phase.</a:t>
            </a:r>
            <a:endParaRPr lang="en-US" baseline="0" dirty="0" smtClean="0"/>
          </a:p>
          <a:p>
            <a:endParaRPr lang="en-US" baseline="0" dirty="0" smtClean="0"/>
          </a:p>
        </p:txBody>
      </p:sp>
      <p:sp>
        <p:nvSpPr>
          <p:cNvPr id="4" name="Slide Number Placeholder 3"/>
          <p:cNvSpPr>
            <a:spLocks noGrp="1"/>
          </p:cNvSpPr>
          <p:nvPr>
            <p:ph type="sldNum" sz="quarter" idx="10"/>
          </p:nvPr>
        </p:nvSpPr>
        <p:spPr/>
        <p:txBody>
          <a:bodyPr/>
          <a:lstStyle/>
          <a:p>
            <a:fld id="{590C6BE0-1761-1B42-A717-274F3245A5CD}" type="slidenum">
              <a:rPr lang="en-US" smtClean="0"/>
              <a:pPr/>
              <a:t>8</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i="0" baseline="0" dirty="0" smtClean="0"/>
              <a:t>Finally, I also want to invite you to our workshop in Leiden, with talks about double </a:t>
            </a:r>
            <a:r>
              <a:rPr lang="en-US" i="0" baseline="0" dirty="0" err="1" smtClean="0"/>
              <a:t>exciton</a:t>
            </a:r>
            <a:r>
              <a:rPr lang="en-US" i="0" baseline="0" dirty="0" smtClean="0"/>
              <a:t> systems by Andy Millis from Columbia University and Peter </a:t>
            </a:r>
            <a:r>
              <a:rPr lang="en-US" i="0" baseline="0" dirty="0" err="1" smtClean="0"/>
              <a:t>Littlewood</a:t>
            </a:r>
            <a:r>
              <a:rPr lang="en-US" i="0" baseline="0" dirty="0" smtClean="0"/>
              <a:t> from Cambridge University.</a:t>
            </a:r>
          </a:p>
          <a:p>
            <a:pPr marL="0" marR="0" indent="0" algn="l" defTabSz="457200" rtl="0" eaLnBrk="1" fontAlgn="auto" latinLnBrk="0" hangingPunct="1">
              <a:lnSpc>
                <a:spcPct val="100000"/>
              </a:lnSpc>
              <a:spcBef>
                <a:spcPts val="0"/>
              </a:spcBef>
              <a:spcAft>
                <a:spcPts val="0"/>
              </a:spcAft>
              <a:buClrTx/>
              <a:buSzTx/>
              <a:buFontTx/>
              <a:buNone/>
              <a:tabLst/>
              <a:defRPr/>
            </a:pPr>
            <a:endParaRPr lang="en-US" i="0" baseline="0"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en-US" i="0" baseline="0" dirty="0" smtClean="0"/>
              <a:t>I thank you for your attention and </a:t>
            </a:r>
            <a:r>
              <a:rPr lang="en-US" sz="1200" i="0" kern="1200" dirty="0" smtClean="0">
                <a:solidFill>
                  <a:schemeClr val="tx1"/>
                </a:solidFill>
                <a:latin typeface="+mn-lt"/>
                <a:ea typeface="+mn-ea"/>
                <a:cs typeface="+mn-cs"/>
              </a:rPr>
              <a:t>If you have any questions, I will be happy to answer them</a:t>
            </a:r>
            <a:r>
              <a:rPr lang="en-US" i="0" baseline="0" dirty="0" smtClean="0"/>
              <a:t>! </a:t>
            </a:r>
          </a:p>
          <a:p>
            <a:pPr marL="0" marR="0" indent="0" algn="l" defTabSz="457200" rtl="0" eaLnBrk="1" fontAlgn="auto" latinLnBrk="0" hangingPunct="1">
              <a:lnSpc>
                <a:spcPct val="100000"/>
              </a:lnSpc>
              <a:spcBef>
                <a:spcPts val="0"/>
              </a:spcBef>
              <a:spcAft>
                <a:spcPts val="0"/>
              </a:spcAft>
              <a:buClrTx/>
              <a:buSzTx/>
              <a:buFontTx/>
              <a:buNone/>
              <a:tabLst/>
              <a:defRPr/>
            </a:pPr>
            <a:endParaRPr lang="en-US" i="0" baseline="0"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en-US" i="1" baseline="0" dirty="0" smtClean="0"/>
              <a:t>Time: 50 seconds</a:t>
            </a:r>
          </a:p>
        </p:txBody>
      </p:sp>
      <p:sp>
        <p:nvSpPr>
          <p:cNvPr id="4" name="Slide Number Placeholder 3"/>
          <p:cNvSpPr>
            <a:spLocks noGrp="1"/>
          </p:cNvSpPr>
          <p:nvPr>
            <p:ph type="sldNum" sz="quarter" idx="10"/>
          </p:nvPr>
        </p:nvSpPr>
        <p:spPr/>
        <p:txBody>
          <a:bodyPr/>
          <a:lstStyle/>
          <a:p>
            <a:fld id="{590C6BE0-1761-1B42-A717-274F3245A5CD}" type="slidenum">
              <a:rPr lang="en-US" smtClean="0"/>
              <a:pPr/>
              <a:t>9</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CA3EEBF7-98EB-0849-B896-23A77053B1ED}" type="datetimeFigureOut">
              <a:rPr lang="en-US" smtClean="0"/>
              <a:pPr/>
              <a:t>11-04-2010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E0ECCD6-195F-3644-9160-AC8BE114FED0}" type="slidenum">
              <a:rPr lang="en-US" smtClean="0"/>
              <a:pPr/>
              <a:t>‹nr.›</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A3EEBF7-98EB-0849-B896-23A77053B1ED}" type="datetimeFigureOut">
              <a:rPr lang="en-US" smtClean="0"/>
              <a:pPr/>
              <a:t>11-04-2010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E0ECCD6-195F-3644-9160-AC8BE114FED0}" type="slidenum">
              <a:rPr lang="en-US" smtClean="0"/>
              <a:pPr/>
              <a:t>‹nr.›</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A3EEBF7-98EB-0849-B896-23A77053B1ED}" type="datetimeFigureOut">
              <a:rPr lang="en-US" smtClean="0"/>
              <a:pPr/>
              <a:t>11-04-2010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E0ECCD6-195F-3644-9160-AC8BE114FED0}" type="slidenum">
              <a:rPr lang="en-US" smtClean="0"/>
              <a:pPr/>
              <a:t>‹nr.›</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A3EEBF7-98EB-0849-B896-23A77053B1ED}" type="datetimeFigureOut">
              <a:rPr lang="en-US" smtClean="0"/>
              <a:pPr/>
              <a:t>11-04-2010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E0ECCD6-195F-3644-9160-AC8BE114FED0}" type="slidenum">
              <a:rPr lang="en-US" smtClean="0"/>
              <a:pPr/>
              <a:t>‹nr.›</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A3EEBF7-98EB-0849-B896-23A77053B1ED}" type="datetimeFigureOut">
              <a:rPr lang="en-US" smtClean="0"/>
              <a:pPr/>
              <a:t>11-04-2010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E0ECCD6-195F-3644-9160-AC8BE114FED0}" type="slidenum">
              <a:rPr lang="en-US" smtClean="0"/>
              <a:pPr/>
              <a:t>‹nr.›</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CA3EEBF7-98EB-0849-B896-23A77053B1ED}" type="datetimeFigureOut">
              <a:rPr lang="en-US" smtClean="0"/>
              <a:pPr/>
              <a:t>11-04-2010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E0ECCD6-195F-3644-9160-AC8BE114FED0}" type="slidenum">
              <a:rPr lang="en-US" smtClean="0"/>
              <a:pPr/>
              <a:t>‹nr.›</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CA3EEBF7-98EB-0849-B896-23A77053B1ED}" type="datetimeFigureOut">
              <a:rPr lang="en-US" smtClean="0"/>
              <a:pPr/>
              <a:t>11-04-2010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E0ECCD6-195F-3644-9160-AC8BE114FED0}" type="slidenum">
              <a:rPr lang="en-US" smtClean="0"/>
              <a:pPr/>
              <a:t>‹nr.›</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CA3EEBF7-98EB-0849-B896-23A77053B1ED}" type="datetimeFigureOut">
              <a:rPr lang="en-US" smtClean="0"/>
              <a:pPr/>
              <a:t>11-04-2010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E0ECCD6-195F-3644-9160-AC8BE114FED0}" type="slidenum">
              <a:rPr lang="en-US" smtClean="0"/>
              <a:pPr/>
              <a:t>‹nr.›</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A3EEBF7-98EB-0849-B896-23A77053B1ED}" type="datetimeFigureOut">
              <a:rPr lang="en-US" smtClean="0"/>
              <a:pPr/>
              <a:t>11-04-2010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E0ECCD6-195F-3644-9160-AC8BE114FED0}" type="slidenum">
              <a:rPr lang="en-US" smtClean="0"/>
              <a:pPr/>
              <a:t>‹nr.›</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A3EEBF7-98EB-0849-B896-23A77053B1ED}" type="datetimeFigureOut">
              <a:rPr lang="en-US" smtClean="0"/>
              <a:pPr/>
              <a:t>11-04-2010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E0ECCD6-195F-3644-9160-AC8BE114FED0}" type="slidenum">
              <a:rPr lang="en-US" smtClean="0"/>
              <a:pPr/>
              <a:t>‹nr.›</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A3EEBF7-98EB-0849-B896-23A77053B1ED}" type="datetimeFigureOut">
              <a:rPr lang="en-US" smtClean="0"/>
              <a:pPr/>
              <a:t>11-04-2010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E0ECCD6-195F-3644-9160-AC8BE114FED0}" type="slidenum">
              <a:rPr lang="en-US" smtClean="0"/>
              <a:pPr/>
              <a:t>‹nr.›</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4" Type="http://schemas.openxmlformats.org/officeDocument/2006/relationships/slideLayout" Target="../slideLayouts/slideLayout4.xml"/><Relationship Id="rId10" Type="http://schemas.openxmlformats.org/officeDocument/2006/relationships/slideLayout" Target="../slideLayouts/slideLayout10.xml"/><Relationship Id="rId5" Type="http://schemas.openxmlformats.org/officeDocument/2006/relationships/slideLayout" Target="../slideLayouts/slideLayout5.xml"/><Relationship Id="rId7" Type="http://schemas.openxmlformats.org/officeDocument/2006/relationships/slideLayout" Target="../slideLayouts/slideLayout7.xml"/><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9" Type="http://schemas.openxmlformats.org/officeDocument/2006/relationships/slideLayout" Target="../slideLayouts/slideLayout9.xml"/><Relationship Id="rId3" Type="http://schemas.openxmlformats.org/officeDocument/2006/relationships/slideLayout" Target="../slideLayouts/slideLayout3.xml"/><Relationship Id="rId6" Type="http://schemas.openxmlformats.org/officeDocument/2006/relationships/slideLayout" Target="../slideLayouts/slideLayout6.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A3EEBF7-98EB-0849-B896-23A77053B1ED}" type="datetimeFigureOut">
              <a:rPr lang="en-US" smtClean="0"/>
              <a:pPr/>
              <a:t>11-04-2010</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E0ECCD6-195F-3644-9160-AC8BE114FED0}" type="slidenum">
              <a:rPr lang="en-US" smtClean="0"/>
              <a:pPr/>
              <a:t>‹nr.›</a:t>
            </a:fld>
            <a:endParaRPr lang="en-US"/>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3" Type="http://schemas.openxmlformats.org/officeDocument/2006/relationships/image" Target="../media/image1.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3" Type="http://schemas.openxmlformats.org/officeDocument/2006/relationships/image" Target="../media/image1.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4" Type="http://schemas.openxmlformats.org/officeDocument/2006/relationships/image" Target="../media/image3.png"/><Relationship Id="rId5" Type="http://schemas.openxmlformats.org/officeDocument/2006/relationships/image" Target="../media/image1.jpeg"/><Relationship Id="rId7" Type="http://schemas.openxmlformats.org/officeDocument/2006/relationships/image" Target="../media/image5.png"/><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2.pdf"/><Relationship Id="rId6" Type="http://schemas.openxmlformats.org/officeDocument/2006/relationships/image" Target="../media/image4.jpeg"/></Relationships>
</file>

<file path=ppt/slides/_rels/slide4.xml.rels><?xml version="1.0" encoding="UTF-8" standalone="yes"?>
<Relationships xmlns="http://schemas.openxmlformats.org/package/2006/relationships"><Relationship Id="rId4" Type="http://schemas.openxmlformats.org/officeDocument/2006/relationships/image" Target="../media/image6.pdf"/><Relationship Id="rId5" Type="http://schemas.openxmlformats.org/officeDocument/2006/relationships/image" Target="../media/image7.png"/><Relationship Id="rId7" Type="http://schemas.openxmlformats.org/officeDocument/2006/relationships/image" Target="../media/image9.png"/><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1.jpeg"/><Relationship Id="rId6" Type="http://schemas.openxmlformats.org/officeDocument/2006/relationships/image" Target="../media/image8.pdf"/></Relationships>
</file>

<file path=ppt/slides/_rels/slide5.xml.rels><?xml version="1.0" encoding="UTF-8" standalone="yes"?>
<Relationships xmlns="http://schemas.openxmlformats.org/package/2006/relationships"><Relationship Id="rId8" Type="http://schemas.openxmlformats.org/officeDocument/2006/relationships/image" Target="../media/image14.pdf"/><Relationship Id="rId4" Type="http://schemas.openxmlformats.org/officeDocument/2006/relationships/image" Target="../media/image10.pdf"/><Relationship Id="rId5" Type="http://schemas.openxmlformats.org/officeDocument/2006/relationships/image" Target="../media/image11.png"/><Relationship Id="rId7" Type="http://schemas.openxmlformats.org/officeDocument/2006/relationships/image" Target="../media/image13.png"/><Relationship Id="rId1" Type="http://schemas.openxmlformats.org/officeDocument/2006/relationships/slideLayout" Target="../slideLayouts/slideLayout2.xml"/><Relationship Id="rId2" Type="http://schemas.openxmlformats.org/officeDocument/2006/relationships/notesSlide" Target="../notesSlides/notesSlide5.xml"/><Relationship Id="rId9" Type="http://schemas.openxmlformats.org/officeDocument/2006/relationships/image" Target="../media/image15.png"/><Relationship Id="rId3" Type="http://schemas.openxmlformats.org/officeDocument/2006/relationships/image" Target="../media/image1.jpeg"/><Relationship Id="rId6" Type="http://schemas.openxmlformats.org/officeDocument/2006/relationships/image" Target="../media/image12.pdf"/></Relationships>
</file>

<file path=ppt/slides/_rels/slide6.xml.rels><?xml version="1.0" encoding="UTF-8" standalone="yes"?>
<Relationships xmlns="http://schemas.openxmlformats.org/package/2006/relationships"><Relationship Id="rId8" Type="http://schemas.openxmlformats.org/officeDocument/2006/relationships/image" Target="../media/image20.pdf"/><Relationship Id="rId4" Type="http://schemas.openxmlformats.org/officeDocument/2006/relationships/image" Target="../media/image16.pdf"/><Relationship Id="rId5" Type="http://schemas.openxmlformats.org/officeDocument/2006/relationships/image" Target="../media/image17.png"/><Relationship Id="rId7" Type="http://schemas.openxmlformats.org/officeDocument/2006/relationships/image" Target="../media/image19.png"/><Relationship Id="rId1" Type="http://schemas.openxmlformats.org/officeDocument/2006/relationships/slideLayout" Target="../slideLayouts/slideLayout2.xml"/><Relationship Id="rId2" Type="http://schemas.openxmlformats.org/officeDocument/2006/relationships/notesSlide" Target="../notesSlides/notesSlide6.xml"/><Relationship Id="rId9" Type="http://schemas.openxmlformats.org/officeDocument/2006/relationships/image" Target="../media/image21.png"/><Relationship Id="rId3" Type="http://schemas.openxmlformats.org/officeDocument/2006/relationships/image" Target="../media/image1.jpeg"/><Relationship Id="rId6" Type="http://schemas.openxmlformats.org/officeDocument/2006/relationships/image" Target="../media/image18.pdf"/></Relationships>
</file>

<file path=ppt/slides/_rels/slide7.xml.rels><?xml version="1.0" encoding="UTF-8" standalone="yes"?>
<Relationships xmlns="http://schemas.openxmlformats.org/package/2006/relationships"><Relationship Id="rId8" Type="http://schemas.openxmlformats.org/officeDocument/2006/relationships/image" Target="../media/image26.png"/><Relationship Id="rId4" Type="http://schemas.openxmlformats.org/officeDocument/2006/relationships/image" Target="../media/image22.pdf"/><Relationship Id="rId5" Type="http://schemas.openxmlformats.org/officeDocument/2006/relationships/image" Target="../media/image23.png"/><Relationship Id="rId7" Type="http://schemas.openxmlformats.org/officeDocument/2006/relationships/image" Target="../media/image25.pdf"/><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1.jpeg"/><Relationship Id="rId6" Type="http://schemas.openxmlformats.org/officeDocument/2006/relationships/image" Target="../media/image24.pn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3" Type="http://schemas.openxmlformats.org/officeDocument/2006/relationships/image" Target="../media/image1.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4" Type="http://schemas.openxmlformats.org/officeDocument/2006/relationships/image" Target="../media/image27.jpeg"/><Relationship Id="rId1" Type="http://schemas.openxmlformats.org/officeDocument/2006/relationships/slideLayout" Target="../slideLayouts/slideLayout1.xml"/><Relationship Id="rId2" Type="http://schemas.openxmlformats.org/officeDocument/2006/relationships/notesSlide" Target="../notesSlides/notesSlide9.xml"/><Relationship Id="rId3" Type="http://schemas.openxmlformats.org/officeDocument/2006/relationships/image" Target="../media/image1.jpe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Magnetic Flux Quantization in Double Layer Exciton </a:t>
            </a:r>
            <a:r>
              <a:rPr lang="en-US" dirty="0" err="1" smtClean="0"/>
              <a:t>Superfluids</a:t>
            </a:r>
            <a:r>
              <a:rPr lang="en-US" dirty="0" smtClean="0"/>
              <a:t> </a:t>
            </a:r>
            <a:endParaRPr lang="en-US" dirty="0"/>
          </a:p>
        </p:txBody>
      </p:sp>
      <p:sp>
        <p:nvSpPr>
          <p:cNvPr id="3" name="Subtitle 2"/>
          <p:cNvSpPr>
            <a:spLocks noGrp="1"/>
          </p:cNvSpPr>
          <p:nvPr>
            <p:ph type="subTitle" idx="1"/>
          </p:nvPr>
        </p:nvSpPr>
        <p:spPr/>
        <p:txBody>
          <a:bodyPr/>
          <a:lstStyle/>
          <a:p>
            <a:r>
              <a:rPr lang="en-US" dirty="0" smtClean="0"/>
              <a:t>Louk Rademaker, </a:t>
            </a:r>
            <a:r>
              <a:rPr lang="en-US" smtClean="0"/>
              <a:t>Leiden University</a:t>
            </a:r>
          </a:p>
          <a:p>
            <a:r>
              <a:rPr lang="en-US" dirty="0" smtClean="0"/>
              <a:t>DRSTP SPTCM School, 12 April 2010</a:t>
            </a:r>
            <a:endParaRPr lang="en-US" dirty="0"/>
          </a:p>
        </p:txBody>
      </p:sp>
      <p:pic>
        <p:nvPicPr>
          <p:cNvPr id="4" name="Picture 3" descr="IL_logo_ZZ.jpg"/>
          <p:cNvPicPr>
            <a:picLocks noChangeAspect="1"/>
          </p:cNvPicPr>
          <p:nvPr/>
        </p:nvPicPr>
        <p:blipFill>
          <a:blip r:embed="rId3"/>
          <a:stretch>
            <a:fillRect/>
          </a:stretch>
        </p:blipFill>
        <p:spPr>
          <a:xfrm>
            <a:off x="4067579" y="616381"/>
            <a:ext cx="1024554" cy="1514044"/>
          </a:xfrm>
          <a:prstGeom prst="rect">
            <a:avLst/>
          </a:prstGeom>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1024554" y="274638"/>
            <a:ext cx="7662246" cy="1143000"/>
          </a:xfrm>
        </p:spPr>
        <p:txBody>
          <a:bodyPr/>
          <a:lstStyle/>
          <a:p>
            <a:pPr algn="l"/>
            <a:r>
              <a:rPr lang="en-US" dirty="0" smtClean="0"/>
              <a:t>Outline</a:t>
            </a:r>
            <a:endParaRPr lang="en-US" dirty="0"/>
          </a:p>
        </p:txBody>
      </p:sp>
      <p:sp>
        <p:nvSpPr>
          <p:cNvPr id="3" name="Content Placeholder 2"/>
          <p:cNvSpPr>
            <a:spLocks noGrp="1"/>
          </p:cNvSpPr>
          <p:nvPr>
            <p:ph idx="1"/>
          </p:nvPr>
        </p:nvSpPr>
        <p:spPr/>
        <p:txBody>
          <a:bodyPr/>
          <a:lstStyle/>
          <a:p>
            <a:r>
              <a:rPr lang="en-US" dirty="0" smtClean="0"/>
              <a:t>What are double layer exciton </a:t>
            </a:r>
            <a:r>
              <a:rPr lang="en-US" dirty="0" err="1" smtClean="0"/>
              <a:t>superfluids</a:t>
            </a:r>
            <a:r>
              <a:rPr lang="en-US" dirty="0" smtClean="0"/>
              <a:t>?</a:t>
            </a:r>
          </a:p>
          <a:p>
            <a:r>
              <a:rPr lang="en-US" dirty="0" err="1" smtClean="0"/>
              <a:t>Ginzburg</a:t>
            </a:r>
            <a:r>
              <a:rPr lang="en-US" dirty="0" smtClean="0"/>
              <a:t>-Landau theory: from U(1) to SU(2)</a:t>
            </a:r>
          </a:p>
          <a:p>
            <a:r>
              <a:rPr lang="en-US" dirty="0" smtClean="0"/>
              <a:t>Two physical results</a:t>
            </a:r>
          </a:p>
          <a:p>
            <a:pPr lvl="1"/>
            <a:r>
              <a:rPr lang="en-US" dirty="0" smtClean="0"/>
              <a:t>Diamagnetism</a:t>
            </a:r>
          </a:p>
          <a:p>
            <a:pPr lvl="1"/>
            <a:r>
              <a:rPr lang="en-US" dirty="0" smtClean="0"/>
              <a:t>Flux quantization</a:t>
            </a:r>
          </a:p>
        </p:txBody>
      </p:sp>
      <p:pic>
        <p:nvPicPr>
          <p:cNvPr id="4" name="Picture 3" descr="IL_logo_ZZ.jpg"/>
          <p:cNvPicPr>
            <a:picLocks noChangeAspect="1"/>
          </p:cNvPicPr>
          <p:nvPr/>
        </p:nvPicPr>
        <p:blipFill>
          <a:blip r:embed="rId3"/>
          <a:stretch>
            <a:fillRect/>
          </a:stretch>
        </p:blipFill>
        <p:spPr>
          <a:xfrm>
            <a:off x="0" y="0"/>
            <a:ext cx="1024554" cy="1514044"/>
          </a:xfrm>
          <a:prstGeom prst="rect">
            <a:avLst/>
          </a:prstGeom>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lnSpcReduction="10000"/>
          </a:bodyPr>
          <a:lstStyle/>
          <a:p>
            <a:r>
              <a:rPr lang="en-US" dirty="0" smtClean="0"/>
              <a:t>Electron + Hole = Exciton = Boson</a:t>
            </a:r>
          </a:p>
          <a:p>
            <a:r>
              <a:rPr lang="en-US" dirty="0" smtClean="0"/>
              <a:t>Bosons can form BEC = Superfluidity</a:t>
            </a:r>
          </a:p>
          <a:p>
            <a:r>
              <a:rPr lang="en-US" dirty="0" smtClean="0"/>
              <a:t>Double Layer = Electron-Hole Separation</a:t>
            </a:r>
          </a:p>
          <a:p>
            <a:pPr>
              <a:buNone/>
            </a:pPr>
            <a:endParaRPr lang="en-US" dirty="0" smtClean="0"/>
          </a:p>
          <a:p>
            <a:pPr>
              <a:buNone/>
            </a:pPr>
            <a:endParaRPr lang="en-US" dirty="0" smtClean="0"/>
          </a:p>
          <a:p>
            <a:pPr>
              <a:buNone/>
            </a:pPr>
            <a:endParaRPr lang="en-US" dirty="0" smtClean="0"/>
          </a:p>
          <a:p>
            <a:pPr>
              <a:buNone/>
            </a:pPr>
            <a:endParaRPr lang="en-US" dirty="0" smtClean="0"/>
          </a:p>
          <a:p>
            <a:r>
              <a:rPr lang="en-US" dirty="0" err="1" smtClean="0"/>
              <a:t>Hilgenkamp</a:t>
            </a:r>
            <a:r>
              <a:rPr lang="en-US" dirty="0" smtClean="0"/>
              <a:t>: complex oxides</a:t>
            </a:r>
            <a:endParaRPr lang="en-US" dirty="0" smtClean="0"/>
          </a:p>
        </p:txBody>
      </p:sp>
      <p:pic>
        <p:nvPicPr>
          <p:cNvPr id="5" name="Picture 4" descr="Figure1.pdf"/>
          <p:cNvPicPr>
            <a:picLocks noChangeAspect="1"/>
          </p:cNvPicPr>
          <p:nvPr/>
        </p:nvPicPr>
        <mc:AlternateContent>
          <mc:Choice xmlns:ma="http://schemas.microsoft.com/office/mac/drawingml/2008/main" Requires="ma">
            <p:blipFill>
              <a:blip r:embed="rId3"/>
              <a:stretch>
                <a:fillRect/>
              </a:stretch>
            </p:blipFill>
          </mc:Choice>
          <mc:Fallback>
            <p:blipFill>
              <a:blip r:embed="rId4"/>
              <a:stretch>
                <a:fillRect/>
              </a:stretch>
            </p:blipFill>
          </mc:Fallback>
        </mc:AlternateContent>
        <p:spPr>
          <a:xfrm>
            <a:off x="457200" y="3747442"/>
            <a:ext cx="3955039" cy="1538070"/>
          </a:xfrm>
          <a:prstGeom prst="rect">
            <a:avLst/>
          </a:prstGeom>
        </p:spPr>
      </p:pic>
      <p:sp>
        <p:nvSpPr>
          <p:cNvPr id="2" name="Title 1"/>
          <p:cNvSpPr>
            <a:spLocks noGrp="1"/>
          </p:cNvSpPr>
          <p:nvPr>
            <p:ph type="title"/>
          </p:nvPr>
        </p:nvSpPr>
        <p:spPr>
          <a:xfrm>
            <a:off x="1024554" y="274638"/>
            <a:ext cx="7662246" cy="1143000"/>
          </a:xfrm>
        </p:spPr>
        <p:txBody>
          <a:bodyPr/>
          <a:lstStyle/>
          <a:p>
            <a:pPr algn="l"/>
            <a:r>
              <a:rPr lang="en-US" dirty="0" smtClean="0"/>
              <a:t>Double Layer Exciton </a:t>
            </a:r>
            <a:r>
              <a:rPr lang="en-US" dirty="0" err="1" smtClean="0"/>
              <a:t>Superfluids</a:t>
            </a:r>
            <a:endParaRPr lang="en-US" dirty="0"/>
          </a:p>
        </p:txBody>
      </p:sp>
      <p:pic>
        <p:nvPicPr>
          <p:cNvPr id="4" name="Picture 3" descr="IL_logo_ZZ.jpg"/>
          <p:cNvPicPr>
            <a:picLocks noChangeAspect="1"/>
          </p:cNvPicPr>
          <p:nvPr/>
        </p:nvPicPr>
        <p:blipFill>
          <a:blip r:embed="rId5"/>
          <a:stretch>
            <a:fillRect/>
          </a:stretch>
        </p:blipFill>
        <p:spPr>
          <a:xfrm>
            <a:off x="0" y="0"/>
            <a:ext cx="1024554" cy="1514044"/>
          </a:xfrm>
          <a:prstGeom prst="rect">
            <a:avLst/>
          </a:prstGeom>
        </p:spPr>
      </p:pic>
      <p:pic>
        <p:nvPicPr>
          <p:cNvPr id="6" name="Afbeelding 5" descr="ImageDisplay.php.jpeg"/>
          <p:cNvPicPr>
            <a:picLocks noChangeAspect="1"/>
          </p:cNvPicPr>
          <p:nvPr/>
        </p:nvPicPr>
        <p:blipFill>
          <a:blip r:embed="rId6"/>
          <a:stretch>
            <a:fillRect/>
          </a:stretch>
        </p:blipFill>
        <p:spPr>
          <a:xfrm>
            <a:off x="4882346" y="3911187"/>
            <a:ext cx="1045114" cy="1374325"/>
          </a:xfrm>
          <a:prstGeom prst="rect">
            <a:avLst/>
          </a:prstGeom>
        </p:spPr>
      </p:pic>
      <p:pic>
        <p:nvPicPr>
          <p:cNvPr id="10" name="Afbeelding 9"/>
          <p:cNvPicPr>
            <a:picLocks noChangeAspect="1"/>
          </p:cNvPicPr>
          <p:nvPr/>
        </p:nvPicPr>
        <p:blipFill>
          <a:blip r:embed="rId7"/>
          <a:stretch>
            <a:fillRect/>
          </a:stretch>
        </p:blipFill>
        <p:spPr>
          <a:xfrm>
            <a:off x="6180667" y="3442641"/>
            <a:ext cx="2506133" cy="3085081"/>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2"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2"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2"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5"/>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2" nodeType="clickEffect">
                                  <p:stCondLst>
                                    <p:cond delay="0"/>
                                  </p:stCondLst>
                                  <p:childTnLst>
                                    <p:set>
                                      <p:cBhvr>
                                        <p:cTn id="20" dur="1" fill="hold">
                                          <p:stCondLst>
                                            <p:cond delay="0"/>
                                          </p:stCondLst>
                                        </p:cTn>
                                        <p:tgtEl>
                                          <p:spTgt spid="3">
                                            <p:txEl>
                                              <p:pRg st="7" end="7"/>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6"/>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2" build="p"/>
    </p:bldLst>
  </p:timing>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1024554" y="274638"/>
            <a:ext cx="7662246" cy="1143000"/>
          </a:xfrm>
        </p:spPr>
        <p:txBody>
          <a:bodyPr/>
          <a:lstStyle/>
          <a:p>
            <a:pPr algn="l"/>
            <a:r>
              <a:rPr lang="en-US" dirty="0" smtClean="0"/>
              <a:t>From U(1) to SU(2)</a:t>
            </a:r>
            <a:endParaRPr lang="en-US" dirty="0"/>
          </a:p>
        </p:txBody>
      </p:sp>
      <p:sp>
        <p:nvSpPr>
          <p:cNvPr id="3" name="Content Placeholder 2"/>
          <p:cNvSpPr>
            <a:spLocks noGrp="1"/>
          </p:cNvSpPr>
          <p:nvPr>
            <p:ph idx="1"/>
          </p:nvPr>
        </p:nvSpPr>
        <p:spPr/>
        <p:txBody>
          <a:bodyPr>
            <a:normAutofit/>
          </a:bodyPr>
          <a:lstStyle/>
          <a:p>
            <a:r>
              <a:rPr lang="en-US" dirty="0" err="1" smtClean="0"/>
              <a:t>Superfluid</a:t>
            </a:r>
            <a:r>
              <a:rPr lang="en-US" dirty="0" smtClean="0"/>
              <a:t>: </a:t>
            </a:r>
            <a:r>
              <a:rPr lang="en-US" dirty="0" err="1" smtClean="0"/>
              <a:t>Ginzburg</a:t>
            </a:r>
            <a:r>
              <a:rPr lang="en-US" dirty="0" smtClean="0"/>
              <a:t>-Landau Free Energy</a:t>
            </a:r>
          </a:p>
          <a:p>
            <a:endParaRPr lang="en-US" dirty="0" smtClean="0"/>
          </a:p>
          <a:p>
            <a:endParaRPr lang="en-US" dirty="0" smtClean="0"/>
          </a:p>
          <a:p>
            <a:r>
              <a:rPr lang="en-US" dirty="0" smtClean="0"/>
              <a:t>Coupling to EM-fields: use U(1) covariance</a:t>
            </a:r>
          </a:p>
          <a:p>
            <a:pPr>
              <a:buNone/>
            </a:pPr>
            <a:endParaRPr lang="en-US" dirty="0" smtClean="0"/>
          </a:p>
          <a:p>
            <a:r>
              <a:rPr lang="en-US" dirty="0" smtClean="0"/>
              <a:t>But… exciton =</a:t>
            </a:r>
            <a:r>
              <a:rPr lang="en-US" dirty="0" smtClean="0"/>
              <a:t> charge neutral</a:t>
            </a:r>
            <a:r>
              <a:rPr lang="en-US" dirty="0" smtClean="0"/>
              <a:t>! </a:t>
            </a:r>
          </a:p>
          <a:p>
            <a:pPr lvl="1"/>
            <a:endParaRPr lang="en-US" dirty="0" smtClean="0"/>
          </a:p>
        </p:txBody>
      </p:sp>
      <p:pic>
        <p:nvPicPr>
          <p:cNvPr id="4" name="Picture 3" descr="IL_logo_ZZ.jpg"/>
          <p:cNvPicPr>
            <a:picLocks noChangeAspect="1"/>
          </p:cNvPicPr>
          <p:nvPr/>
        </p:nvPicPr>
        <p:blipFill>
          <a:blip r:embed="rId3"/>
          <a:stretch>
            <a:fillRect/>
          </a:stretch>
        </p:blipFill>
        <p:spPr>
          <a:xfrm>
            <a:off x="0" y="0"/>
            <a:ext cx="1024554" cy="1514044"/>
          </a:xfrm>
          <a:prstGeom prst="rect">
            <a:avLst/>
          </a:prstGeom>
        </p:spPr>
      </p:pic>
      <p:pic>
        <p:nvPicPr>
          <p:cNvPr id="11" name="Picture 10" descr="latex-image-1.pdf"/>
          <p:cNvPicPr>
            <a:picLocks noChangeAspect="1"/>
          </p:cNvPicPr>
          <p:nvPr/>
        </p:nvPicPr>
        <mc:AlternateContent>
          <mc:Choice xmlns:ma="http://schemas.microsoft.com/office/mac/drawingml/2008/main" Requires="ma">
            <p:blipFill>
              <a:blip r:embed="rId4"/>
              <a:stretch>
                <a:fillRect/>
              </a:stretch>
            </p:blipFill>
          </mc:Choice>
          <mc:Fallback>
            <p:blipFill>
              <a:blip r:embed="rId5"/>
              <a:stretch>
                <a:fillRect/>
              </a:stretch>
            </p:blipFill>
          </mc:Fallback>
        </mc:AlternateContent>
        <p:spPr>
          <a:xfrm>
            <a:off x="1024554" y="2462601"/>
            <a:ext cx="6201124" cy="946392"/>
          </a:xfrm>
          <a:prstGeom prst="rect">
            <a:avLst/>
          </a:prstGeom>
        </p:spPr>
      </p:pic>
      <p:pic>
        <p:nvPicPr>
          <p:cNvPr id="15" name="Picture 14" descr="latex-image-1.pdf"/>
          <p:cNvPicPr>
            <a:picLocks noChangeAspect="1"/>
          </p:cNvPicPr>
          <p:nvPr/>
        </p:nvPicPr>
        <mc:AlternateContent>
          <mc:Choice xmlns:ma="http://schemas.microsoft.com/office/mac/drawingml/2008/main" Requires="ma">
            <p:blipFill>
              <a:blip r:embed="rId6"/>
              <a:stretch>
                <a:fillRect/>
              </a:stretch>
            </p:blipFill>
          </mc:Choice>
          <mc:Fallback>
            <p:blipFill>
              <a:blip r:embed="rId7"/>
              <a:stretch>
                <a:fillRect/>
              </a:stretch>
            </p:blipFill>
          </mc:Fallback>
        </mc:AlternateContent>
        <p:spPr>
          <a:xfrm>
            <a:off x="1024554" y="4013890"/>
            <a:ext cx="4038600" cy="4953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1"/>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1024554" y="274638"/>
            <a:ext cx="7662246" cy="1143000"/>
          </a:xfrm>
        </p:spPr>
        <p:txBody>
          <a:bodyPr/>
          <a:lstStyle/>
          <a:p>
            <a:pPr algn="l"/>
            <a:r>
              <a:rPr lang="en-US" dirty="0" smtClean="0"/>
              <a:t>From U(1) to SU(2)</a:t>
            </a:r>
            <a:endParaRPr lang="en-US" dirty="0"/>
          </a:p>
        </p:txBody>
      </p:sp>
      <p:sp>
        <p:nvSpPr>
          <p:cNvPr id="3" name="Content Placeholder 2"/>
          <p:cNvSpPr>
            <a:spLocks noGrp="1"/>
          </p:cNvSpPr>
          <p:nvPr>
            <p:ph idx="1"/>
          </p:nvPr>
        </p:nvSpPr>
        <p:spPr>
          <a:xfrm>
            <a:off x="457200" y="1600200"/>
            <a:ext cx="8229600" cy="4765326"/>
          </a:xfrm>
        </p:spPr>
        <p:txBody>
          <a:bodyPr>
            <a:normAutofit/>
          </a:bodyPr>
          <a:lstStyle/>
          <a:p>
            <a:r>
              <a:rPr lang="en-US" dirty="0" smtClean="0"/>
              <a:t>Exciton has Electric dipole </a:t>
            </a:r>
          </a:p>
          <a:p>
            <a:endParaRPr lang="en-US" dirty="0" smtClean="0"/>
          </a:p>
          <a:p>
            <a:r>
              <a:rPr lang="en-US" dirty="0" smtClean="0"/>
              <a:t>Point dipole limit </a:t>
            </a:r>
            <a:r>
              <a:rPr lang="en-US" dirty="0" smtClean="0"/>
              <a:t>implies: </a:t>
            </a:r>
          </a:p>
          <a:p>
            <a:endParaRPr lang="en-US" dirty="0" smtClean="0"/>
          </a:p>
          <a:p>
            <a:r>
              <a:rPr lang="en-US" dirty="0" smtClean="0"/>
              <a:t>… which is</a:t>
            </a:r>
            <a:r>
              <a:rPr lang="en-US" dirty="0" smtClean="0"/>
              <a:t> a Yang</a:t>
            </a:r>
            <a:r>
              <a:rPr lang="en-US" dirty="0" smtClean="0"/>
              <a:t>-Mills</a:t>
            </a:r>
            <a:r>
              <a:rPr lang="en-US" dirty="0" smtClean="0"/>
              <a:t> SU</a:t>
            </a:r>
            <a:r>
              <a:rPr lang="en-US" dirty="0" smtClean="0"/>
              <a:t>(2) </a:t>
            </a:r>
            <a:r>
              <a:rPr lang="en-US" dirty="0" smtClean="0"/>
              <a:t>structure</a:t>
            </a:r>
          </a:p>
          <a:p>
            <a:r>
              <a:rPr lang="en-US" dirty="0" smtClean="0"/>
              <a:t>But </a:t>
            </a:r>
            <a:r>
              <a:rPr lang="en-US" dirty="0" smtClean="0"/>
              <a:t>“</a:t>
            </a:r>
            <a:r>
              <a:rPr lang="en-US" dirty="0" smtClean="0"/>
              <a:t>gauge” </a:t>
            </a:r>
            <a:r>
              <a:rPr lang="en-US" dirty="0" smtClean="0"/>
              <a:t>fields are in fact physical fields!</a:t>
            </a:r>
          </a:p>
          <a:p>
            <a:pPr lvl="1">
              <a:buNone/>
            </a:pPr>
            <a:endParaRPr lang="en-US" dirty="0" smtClean="0"/>
          </a:p>
        </p:txBody>
      </p:sp>
      <p:pic>
        <p:nvPicPr>
          <p:cNvPr id="4" name="Picture 3" descr="IL_logo_ZZ.jpg"/>
          <p:cNvPicPr>
            <a:picLocks noChangeAspect="1"/>
          </p:cNvPicPr>
          <p:nvPr/>
        </p:nvPicPr>
        <p:blipFill>
          <a:blip r:embed="rId3"/>
          <a:stretch>
            <a:fillRect/>
          </a:stretch>
        </p:blipFill>
        <p:spPr>
          <a:xfrm>
            <a:off x="0" y="0"/>
            <a:ext cx="1024554" cy="1514044"/>
          </a:xfrm>
          <a:prstGeom prst="rect">
            <a:avLst/>
          </a:prstGeom>
        </p:spPr>
      </p:pic>
      <p:pic>
        <p:nvPicPr>
          <p:cNvPr id="5" name="Picture 4" descr="latex-image-1.pdf"/>
          <p:cNvPicPr>
            <a:picLocks noChangeAspect="1"/>
          </p:cNvPicPr>
          <p:nvPr/>
        </p:nvPicPr>
        <mc:AlternateContent>
          <mc:Choice xmlns:ma="http://schemas.microsoft.com/office/mac/drawingml/2008/main" Requires="ma">
            <p:blipFill>
              <a:blip r:embed="rId4"/>
              <a:stretch>
                <a:fillRect/>
              </a:stretch>
            </p:blipFill>
          </mc:Choice>
          <mc:Fallback>
            <p:blipFill>
              <a:blip r:embed="rId5"/>
              <a:stretch>
                <a:fillRect/>
              </a:stretch>
            </p:blipFill>
          </mc:Fallback>
        </mc:AlternateContent>
        <p:spPr>
          <a:xfrm>
            <a:off x="457200" y="2286000"/>
            <a:ext cx="8026400" cy="508000"/>
          </a:xfrm>
          <a:prstGeom prst="rect">
            <a:avLst/>
          </a:prstGeom>
        </p:spPr>
      </p:pic>
      <p:pic>
        <p:nvPicPr>
          <p:cNvPr id="6" name="Picture 5" descr="latex-image-1.pdf"/>
          <p:cNvPicPr>
            <a:picLocks noChangeAspect="1"/>
          </p:cNvPicPr>
          <p:nvPr/>
        </p:nvPicPr>
        <mc:AlternateContent>
          <mc:Choice xmlns:ma="http://schemas.microsoft.com/office/mac/drawingml/2008/main" Requires="ma">
            <p:blipFill>
              <a:blip r:embed="rId6"/>
              <a:stretch>
                <a:fillRect/>
              </a:stretch>
            </p:blipFill>
          </mc:Choice>
          <mc:Fallback>
            <p:blipFill>
              <a:blip r:embed="rId7"/>
              <a:stretch>
                <a:fillRect/>
              </a:stretch>
            </p:blipFill>
          </mc:Fallback>
        </mc:AlternateContent>
        <p:spPr>
          <a:xfrm>
            <a:off x="5267960" y="1651000"/>
            <a:ext cx="457200" cy="406400"/>
          </a:xfrm>
          <a:prstGeom prst="rect">
            <a:avLst/>
          </a:prstGeom>
        </p:spPr>
      </p:pic>
      <p:pic>
        <p:nvPicPr>
          <p:cNvPr id="7" name="Picture 6" descr="latex-image-1.pdf"/>
          <p:cNvPicPr>
            <a:picLocks noChangeAspect="1"/>
          </p:cNvPicPr>
          <p:nvPr/>
        </p:nvPicPr>
        <mc:AlternateContent>
          <mc:Choice xmlns:ma="http://schemas.microsoft.com/office/mac/drawingml/2008/main" Requires="ma">
            <p:blipFill>
              <a:blip r:embed="rId8"/>
              <a:stretch>
                <a:fillRect/>
              </a:stretch>
            </p:blipFill>
          </mc:Choice>
          <mc:Fallback>
            <p:blipFill>
              <a:blip r:embed="rId9"/>
              <a:stretch>
                <a:fillRect/>
              </a:stretch>
            </p:blipFill>
          </mc:Fallback>
        </mc:AlternateContent>
        <p:spPr>
          <a:xfrm>
            <a:off x="457200" y="3499103"/>
            <a:ext cx="8229600" cy="505806"/>
          </a:xfrm>
          <a:prstGeom prst="rect">
            <a:avLst/>
          </a:prstGeom>
        </p:spPr>
      </p:pic>
      <p:sp>
        <p:nvSpPr>
          <p:cNvPr id="8" name="Rechthoek 7"/>
          <p:cNvSpPr/>
          <p:nvPr/>
        </p:nvSpPr>
        <p:spPr>
          <a:xfrm>
            <a:off x="5503088" y="3499103"/>
            <a:ext cx="3183712" cy="505806"/>
          </a:xfrm>
          <a:prstGeom prst="rect">
            <a:avLst/>
          </a:prstGeom>
          <a:solidFill>
            <a:srgbClr val="000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7"/>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childTnLst>
                                </p:cTn>
                              </p:par>
                              <p:par>
                                <p:cTn id="21" presetID="1" presetClass="exit" presetSubtype="0" fill="hold" grpId="0" nodeType="withEffect">
                                  <p:stCondLst>
                                    <p:cond delay="0"/>
                                  </p:stCondLst>
                                  <p:childTnLst>
                                    <p:set>
                                      <p:cBhvr>
                                        <p:cTn id="22" dur="1" fill="hold">
                                          <p:stCondLst>
                                            <p:cond delay="0"/>
                                          </p:stCondLst>
                                        </p:cTn>
                                        <p:tgtEl>
                                          <p:spTgt spid="8"/>
                                        </p:tgtEl>
                                        <p:attrNameLst>
                                          <p:attrName>style.visibility</p:attrName>
                                        </p:attrNameLst>
                                      </p:cBhvr>
                                      <p:to>
                                        <p:strVal val="hidden"/>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8" grpId="0" animBg="1"/>
    </p:bldLst>
  </p:timing>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1024554" y="274638"/>
            <a:ext cx="7662246" cy="1143000"/>
          </a:xfrm>
        </p:spPr>
        <p:txBody>
          <a:bodyPr/>
          <a:lstStyle/>
          <a:p>
            <a:pPr algn="l"/>
            <a:r>
              <a:rPr lang="en-US" dirty="0" smtClean="0"/>
              <a:t>Double Layers: Diamagnetism</a:t>
            </a:r>
            <a:endParaRPr lang="en-US" dirty="0"/>
          </a:p>
        </p:txBody>
      </p:sp>
      <p:sp>
        <p:nvSpPr>
          <p:cNvPr id="3" name="Content Placeholder 2"/>
          <p:cNvSpPr>
            <a:spLocks noGrp="1"/>
          </p:cNvSpPr>
          <p:nvPr>
            <p:ph idx="1"/>
          </p:nvPr>
        </p:nvSpPr>
        <p:spPr/>
        <p:txBody>
          <a:bodyPr>
            <a:normAutofit/>
          </a:bodyPr>
          <a:lstStyle/>
          <a:p>
            <a:r>
              <a:rPr lang="en-US" dirty="0" err="1" smtClean="0"/>
              <a:t>Ginzburg</a:t>
            </a:r>
            <a:r>
              <a:rPr lang="en-US" dirty="0" smtClean="0"/>
              <a:t>-Landau for 2d double layers:</a:t>
            </a:r>
          </a:p>
          <a:p>
            <a:endParaRPr lang="en-US" sz="4800" dirty="0" smtClean="0"/>
          </a:p>
          <a:p>
            <a:endParaRPr lang="en-US" sz="4800" dirty="0" smtClean="0"/>
          </a:p>
          <a:p>
            <a:r>
              <a:rPr lang="en-US" dirty="0" smtClean="0"/>
              <a:t>‘</a:t>
            </a:r>
            <a:r>
              <a:rPr lang="en-US" dirty="0" smtClean="0"/>
              <a:t>London’ equation for </a:t>
            </a:r>
            <a:r>
              <a:rPr lang="en-US" dirty="0" err="1" smtClean="0"/>
              <a:t>supercurrent</a:t>
            </a:r>
            <a:r>
              <a:rPr lang="en-US" dirty="0" smtClean="0"/>
              <a:t> response</a:t>
            </a:r>
            <a:endParaRPr lang="en-US" dirty="0" smtClean="0"/>
          </a:p>
          <a:p>
            <a:pPr>
              <a:buNone/>
            </a:pPr>
            <a:endParaRPr lang="en-US" sz="4000" dirty="0" smtClean="0"/>
          </a:p>
          <a:p>
            <a:r>
              <a:rPr lang="en-US" dirty="0" smtClean="0"/>
              <a:t>Combine with Ampere’s Law: Diamagnetism</a:t>
            </a:r>
            <a:r>
              <a:rPr lang="en-US" dirty="0" smtClean="0"/>
              <a:t>!</a:t>
            </a:r>
            <a:endParaRPr lang="en-US" dirty="0" smtClean="0"/>
          </a:p>
        </p:txBody>
      </p:sp>
      <p:pic>
        <p:nvPicPr>
          <p:cNvPr id="4" name="Picture 3" descr="IL_logo_ZZ.jpg"/>
          <p:cNvPicPr>
            <a:picLocks noChangeAspect="1"/>
          </p:cNvPicPr>
          <p:nvPr/>
        </p:nvPicPr>
        <p:blipFill>
          <a:blip r:embed="rId3"/>
          <a:stretch>
            <a:fillRect/>
          </a:stretch>
        </p:blipFill>
        <p:spPr>
          <a:xfrm>
            <a:off x="0" y="0"/>
            <a:ext cx="1024554" cy="1514044"/>
          </a:xfrm>
          <a:prstGeom prst="rect">
            <a:avLst/>
          </a:prstGeom>
        </p:spPr>
      </p:pic>
      <p:pic>
        <p:nvPicPr>
          <p:cNvPr id="7" name="Picture 6" descr="latex-image-1.pdf"/>
          <p:cNvPicPr>
            <a:picLocks noChangeAspect="1"/>
          </p:cNvPicPr>
          <p:nvPr/>
        </p:nvPicPr>
        <mc:AlternateContent>
          <mc:Choice xmlns:ma="http://schemas.microsoft.com/office/mac/drawingml/2008/main" Requires="ma">
            <p:blipFill>
              <a:blip r:embed="rId4"/>
              <a:stretch>
                <a:fillRect/>
              </a:stretch>
            </p:blipFill>
          </mc:Choice>
          <mc:Fallback>
            <p:blipFill>
              <a:blip r:embed="rId5"/>
              <a:stretch>
                <a:fillRect/>
              </a:stretch>
            </p:blipFill>
          </mc:Fallback>
        </mc:AlternateContent>
        <p:spPr>
          <a:xfrm>
            <a:off x="1066800" y="5867400"/>
            <a:ext cx="2501900" cy="876300"/>
          </a:xfrm>
          <a:prstGeom prst="rect">
            <a:avLst/>
          </a:prstGeom>
        </p:spPr>
      </p:pic>
      <p:pic>
        <p:nvPicPr>
          <p:cNvPr id="8" name="Afbeelding 7" descr="latex-image-1.pdf"/>
          <p:cNvPicPr>
            <a:picLocks noChangeAspect="1"/>
          </p:cNvPicPr>
          <p:nvPr/>
        </p:nvPicPr>
        <mc:AlternateContent>
          <mc:Choice xmlns:ma="http://schemas.microsoft.com/office/mac/drawingml/2008/main" Requires="ma">
            <p:blipFill>
              <a:blip r:embed="rId6"/>
              <a:stretch>
                <a:fillRect/>
              </a:stretch>
            </p:blipFill>
          </mc:Choice>
          <mc:Fallback>
            <p:blipFill>
              <a:blip r:embed="rId7"/>
              <a:stretch>
                <a:fillRect/>
              </a:stretch>
            </p:blipFill>
          </mc:Fallback>
        </mc:AlternateContent>
        <p:spPr>
          <a:xfrm>
            <a:off x="923924" y="2250802"/>
            <a:ext cx="6907393" cy="1679752"/>
          </a:xfrm>
          <a:prstGeom prst="rect">
            <a:avLst/>
          </a:prstGeom>
        </p:spPr>
      </p:pic>
      <p:pic>
        <p:nvPicPr>
          <p:cNvPr id="9" name="Afbeelding 8" descr="latex-image-1.pdf"/>
          <p:cNvPicPr>
            <a:picLocks noChangeAspect="1"/>
          </p:cNvPicPr>
          <p:nvPr/>
        </p:nvPicPr>
        <mc:AlternateContent>
          <mc:Choice xmlns:ma="http://schemas.microsoft.com/office/mac/drawingml/2008/main" Requires="ma">
            <p:blipFill>
              <a:blip r:embed="rId8"/>
              <a:stretch>
                <a:fillRect/>
              </a:stretch>
            </p:blipFill>
          </mc:Choice>
          <mc:Fallback>
            <p:blipFill>
              <a:blip r:embed="rId9"/>
              <a:stretch>
                <a:fillRect/>
              </a:stretch>
            </p:blipFill>
          </mc:Fallback>
        </mc:AlternateContent>
        <p:spPr>
          <a:xfrm>
            <a:off x="1066800" y="4343400"/>
            <a:ext cx="3657600" cy="12192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1024554" y="274638"/>
            <a:ext cx="7662246" cy="1143000"/>
          </a:xfrm>
        </p:spPr>
        <p:txBody>
          <a:bodyPr/>
          <a:lstStyle/>
          <a:p>
            <a:pPr algn="l"/>
            <a:r>
              <a:rPr lang="en-US" dirty="0" smtClean="0"/>
              <a:t>Double Layers: Flux quantization</a:t>
            </a:r>
            <a:endParaRPr lang="en-US" dirty="0"/>
          </a:p>
        </p:txBody>
      </p:sp>
      <p:sp>
        <p:nvSpPr>
          <p:cNvPr id="3" name="Content Placeholder 2"/>
          <p:cNvSpPr>
            <a:spLocks noGrp="1"/>
          </p:cNvSpPr>
          <p:nvPr>
            <p:ph idx="1"/>
          </p:nvPr>
        </p:nvSpPr>
        <p:spPr>
          <a:xfrm>
            <a:off x="5397666" y="1600200"/>
            <a:ext cx="3289133" cy="4037013"/>
          </a:xfrm>
        </p:spPr>
        <p:txBody>
          <a:bodyPr>
            <a:normAutofit fontScale="85000" lnSpcReduction="20000"/>
          </a:bodyPr>
          <a:lstStyle/>
          <a:p>
            <a:endParaRPr lang="en-US" dirty="0" smtClean="0"/>
          </a:p>
          <a:p>
            <a:endParaRPr lang="en-US" dirty="0" smtClean="0"/>
          </a:p>
          <a:p>
            <a:r>
              <a:rPr lang="en-US" dirty="0" smtClean="0"/>
              <a:t>Fix </a:t>
            </a:r>
            <a:r>
              <a:rPr lang="en-US" dirty="0" smtClean="0"/>
              <a:t>external magnetic field </a:t>
            </a:r>
            <a:r>
              <a:rPr lang="en-US" dirty="0" err="1" smtClean="0"/>
              <a:t>B</a:t>
            </a:r>
            <a:r>
              <a:rPr lang="en-US" baseline="-25000" dirty="0" err="1" smtClean="0"/>
              <a:t>z</a:t>
            </a:r>
            <a:endParaRPr lang="en-US" dirty="0" smtClean="0"/>
          </a:p>
          <a:p>
            <a:r>
              <a:rPr lang="en-US" dirty="0" smtClean="0"/>
              <a:t>Trap current quanta, remove external B</a:t>
            </a:r>
          </a:p>
          <a:p>
            <a:r>
              <a:rPr lang="en-US" dirty="0" smtClean="0"/>
              <a:t>Remaining Flux between layers is quantized:</a:t>
            </a:r>
          </a:p>
        </p:txBody>
      </p:sp>
      <p:pic>
        <p:nvPicPr>
          <p:cNvPr id="4" name="Picture 3" descr="IL_logo_ZZ.jpg"/>
          <p:cNvPicPr>
            <a:picLocks noChangeAspect="1"/>
          </p:cNvPicPr>
          <p:nvPr/>
        </p:nvPicPr>
        <p:blipFill>
          <a:blip r:embed="rId3"/>
          <a:stretch>
            <a:fillRect/>
          </a:stretch>
        </p:blipFill>
        <p:spPr>
          <a:xfrm>
            <a:off x="0" y="0"/>
            <a:ext cx="1024554" cy="1514044"/>
          </a:xfrm>
          <a:prstGeom prst="rect">
            <a:avLst/>
          </a:prstGeom>
        </p:spPr>
      </p:pic>
      <p:pic>
        <p:nvPicPr>
          <p:cNvPr id="9" name="Picture 8" descr="latex-image-1.pdf"/>
          <p:cNvPicPr>
            <a:picLocks noChangeAspect="1"/>
          </p:cNvPicPr>
          <p:nvPr/>
        </p:nvPicPr>
        <mc:AlternateContent>
          <mc:Choice xmlns:ma="http://schemas.microsoft.com/office/mac/drawingml/2008/main" Requires="ma">
            <p:blipFill>
              <a:blip r:embed="rId4"/>
              <a:stretch>
                <a:fillRect/>
              </a:stretch>
            </p:blipFill>
          </mc:Choice>
          <mc:Fallback>
            <p:blipFill>
              <a:blip r:embed="rId5"/>
              <a:stretch>
                <a:fillRect/>
              </a:stretch>
            </p:blipFill>
          </mc:Fallback>
        </mc:AlternateContent>
        <p:spPr>
          <a:xfrm>
            <a:off x="6118085" y="5637213"/>
            <a:ext cx="2324100" cy="977900"/>
          </a:xfrm>
          <a:prstGeom prst="rect">
            <a:avLst/>
          </a:prstGeom>
        </p:spPr>
      </p:pic>
      <p:pic>
        <p:nvPicPr>
          <p:cNvPr id="8" name="Picture 7" descr="Figure2.png"/>
          <p:cNvPicPr>
            <a:picLocks noChangeAspect="1"/>
          </p:cNvPicPr>
          <p:nvPr/>
        </p:nvPicPr>
        <p:blipFill>
          <a:blip r:embed="rId6"/>
          <a:stretch>
            <a:fillRect/>
          </a:stretch>
        </p:blipFill>
        <p:spPr>
          <a:xfrm>
            <a:off x="-462233" y="1919287"/>
            <a:ext cx="6056583" cy="4938713"/>
          </a:xfrm>
          <a:prstGeom prst="rect">
            <a:avLst/>
          </a:prstGeom>
        </p:spPr>
      </p:pic>
      <p:grpSp>
        <p:nvGrpSpPr>
          <p:cNvPr id="16" name="Groeperen 15"/>
          <p:cNvGrpSpPr/>
          <p:nvPr/>
        </p:nvGrpSpPr>
        <p:grpSpPr>
          <a:xfrm>
            <a:off x="5274681" y="1171669"/>
            <a:ext cx="3277088" cy="1512700"/>
            <a:chOff x="5274681" y="1171669"/>
            <a:chExt cx="3277088" cy="1512700"/>
          </a:xfrm>
        </p:grpSpPr>
        <p:pic>
          <p:nvPicPr>
            <p:cNvPr id="11" name="Afbeelding 10" descr="latex-image-1.pdf"/>
            <p:cNvPicPr>
              <a:picLocks noChangeAspect="1"/>
            </p:cNvPicPr>
            <p:nvPr/>
          </p:nvPicPr>
          <mc:AlternateContent>
            <mc:Choice xmlns:ma="http://schemas.microsoft.com/office/mac/drawingml/2008/main" Requires="ma">
              <p:blipFill>
                <a:blip r:embed="rId7"/>
                <a:stretch>
                  <a:fillRect/>
                </a:stretch>
              </p:blipFill>
            </mc:Choice>
            <mc:Fallback>
              <p:blipFill>
                <a:blip r:embed="rId8"/>
                <a:stretch>
                  <a:fillRect/>
                </a:stretch>
              </p:blipFill>
            </mc:Fallback>
          </mc:AlternateContent>
          <p:spPr>
            <a:xfrm>
              <a:off x="5409141" y="1244256"/>
              <a:ext cx="3033044" cy="1376843"/>
            </a:xfrm>
            <a:prstGeom prst="rect">
              <a:avLst/>
            </a:prstGeom>
          </p:spPr>
        </p:pic>
        <p:sp>
          <p:nvSpPr>
            <p:cNvPr id="13" name="Ovaal 12"/>
            <p:cNvSpPr/>
            <p:nvPr/>
          </p:nvSpPr>
          <p:spPr>
            <a:xfrm>
              <a:off x="5274681" y="1919287"/>
              <a:ext cx="245969" cy="245969"/>
            </a:xfrm>
            <a:prstGeom prst="ellipse">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14" name="Ovaal 13"/>
            <p:cNvSpPr/>
            <p:nvPr/>
          </p:nvSpPr>
          <p:spPr>
            <a:xfrm>
              <a:off x="8196216" y="1171669"/>
              <a:ext cx="245969" cy="245969"/>
            </a:xfrm>
            <a:prstGeom prst="ellipse">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15" name="Ovaal 14"/>
            <p:cNvSpPr/>
            <p:nvPr/>
          </p:nvSpPr>
          <p:spPr>
            <a:xfrm>
              <a:off x="8305800" y="2438400"/>
              <a:ext cx="245969" cy="245969"/>
            </a:xfrm>
            <a:prstGeom prst="ellipse">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1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1024554" y="274638"/>
            <a:ext cx="7662246" cy="1143000"/>
          </a:xfrm>
        </p:spPr>
        <p:txBody>
          <a:bodyPr/>
          <a:lstStyle/>
          <a:p>
            <a:pPr algn="l"/>
            <a:r>
              <a:rPr lang="en-US" dirty="0" smtClean="0"/>
              <a:t>Conclusions</a:t>
            </a:r>
            <a:endParaRPr lang="en-US" dirty="0"/>
          </a:p>
        </p:txBody>
      </p:sp>
      <p:sp>
        <p:nvSpPr>
          <p:cNvPr id="3" name="Content Placeholder 2"/>
          <p:cNvSpPr>
            <a:spLocks noGrp="1"/>
          </p:cNvSpPr>
          <p:nvPr>
            <p:ph idx="1"/>
          </p:nvPr>
        </p:nvSpPr>
        <p:spPr/>
        <p:txBody>
          <a:bodyPr/>
          <a:lstStyle/>
          <a:p>
            <a:r>
              <a:rPr lang="en-US" dirty="0" smtClean="0"/>
              <a:t>Electric dipoles </a:t>
            </a:r>
            <a:r>
              <a:rPr lang="en-US" dirty="0" err="1" smtClean="0">
                <a:sym typeface="Wingdings"/>
              </a:rPr>
              <a:t></a:t>
            </a:r>
            <a:r>
              <a:rPr lang="en-US" dirty="0" smtClean="0">
                <a:sym typeface="Wingdings"/>
              </a:rPr>
              <a:t> </a:t>
            </a:r>
            <a:r>
              <a:rPr lang="en-US" dirty="0" smtClean="0"/>
              <a:t>SU(2) ‘real’ fields</a:t>
            </a:r>
          </a:p>
          <a:p>
            <a:r>
              <a:rPr lang="en-US" dirty="0" smtClean="0"/>
              <a:t>Exciton double layer </a:t>
            </a:r>
            <a:r>
              <a:rPr lang="en-US" dirty="0" err="1" smtClean="0"/>
              <a:t>superfluids</a:t>
            </a:r>
            <a:r>
              <a:rPr lang="en-US" dirty="0" smtClean="0"/>
              <a:t> </a:t>
            </a:r>
            <a:br>
              <a:rPr lang="en-US" dirty="0" smtClean="0"/>
            </a:br>
            <a:r>
              <a:rPr lang="en-US" dirty="0" err="1" smtClean="0">
                <a:sym typeface="Wingdings"/>
              </a:rPr>
              <a:t></a:t>
            </a:r>
            <a:r>
              <a:rPr lang="en-US" dirty="0" smtClean="0"/>
              <a:t> Fixed dipole direction and 2D. Exhibit:</a:t>
            </a:r>
          </a:p>
          <a:p>
            <a:pPr lvl="1"/>
            <a:r>
              <a:rPr lang="en-US" dirty="0" smtClean="0"/>
              <a:t>Diamagnetism</a:t>
            </a:r>
          </a:p>
          <a:p>
            <a:pPr lvl="1"/>
            <a:r>
              <a:rPr lang="en-US" dirty="0" smtClean="0"/>
              <a:t>Magnetic Flux Quantization</a:t>
            </a:r>
          </a:p>
        </p:txBody>
      </p:sp>
      <p:pic>
        <p:nvPicPr>
          <p:cNvPr id="4" name="Picture 3" descr="IL_logo_ZZ.jpg"/>
          <p:cNvPicPr>
            <a:picLocks noChangeAspect="1"/>
          </p:cNvPicPr>
          <p:nvPr/>
        </p:nvPicPr>
        <p:blipFill>
          <a:blip r:embed="rId3"/>
          <a:stretch>
            <a:fillRect/>
          </a:stretch>
        </p:blipFill>
        <p:spPr>
          <a:xfrm>
            <a:off x="0" y="0"/>
            <a:ext cx="1024554" cy="1514044"/>
          </a:xfrm>
          <a:prstGeom prst="rect">
            <a:avLst/>
          </a:prstGeom>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ctrTitle"/>
          </p:nvPr>
        </p:nvSpPr>
        <p:spPr>
          <a:xfrm>
            <a:off x="4850284" y="2130425"/>
            <a:ext cx="4293716" cy="3991023"/>
          </a:xfrm>
        </p:spPr>
        <p:txBody>
          <a:bodyPr>
            <a:normAutofit/>
          </a:bodyPr>
          <a:lstStyle/>
          <a:p>
            <a:r>
              <a:rPr lang="en-US" dirty="0" smtClean="0"/>
              <a:t>Questions</a:t>
            </a:r>
            <a:r>
              <a:rPr lang="en-US" dirty="0" smtClean="0"/>
              <a:t>?</a:t>
            </a:r>
            <a:br>
              <a:rPr lang="en-US" dirty="0" smtClean="0"/>
            </a:br>
            <a:r>
              <a:rPr lang="en-US" dirty="0" smtClean="0"/>
              <a:t/>
            </a:r>
            <a:br>
              <a:rPr lang="en-US" dirty="0" smtClean="0"/>
            </a:br>
            <a:r>
              <a:rPr lang="en-US" sz="3600" dirty="0" smtClean="0"/>
              <a:t>And come to our workshop in Leiden,</a:t>
            </a:r>
            <a:br>
              <a:rPr lang="en-US" sz="3600" dirty="0" smtClean="0"/>
            </a:br>
            <a:r>
              <a:rPr lang="en-US" sz="3600" dirty="0" smtClean="0"/>
              <a:t>this April 26-29</a:t>
            </a:r>
            <a:endParaRPr lang="en-US" dirty="0"/>
          </a:p>
        </p:txBody>
      </p:sp>
      <p:pic>
        <p:nvPicPr>
          <p:cNvPr id="4" name="Picture 3" descr="IL_logo_ZZ.jpg"/>
          <p:cNvPicPr>
            <a:picLocks noChangeAspect="1"/>
          </p:cNvPicPr>
          <p:nvPr/>
        </p:nvPicPr>
        <p:blipFill>
          <a:blip r:embed="rId3"/>
          <a:stretch>
            <a:fillRect/>
          </a:stretch>
        </p:blipFill>
        <p:spPr>
          <a:xfrm>
            <a:off x="6495049" y="616381"/>
            <a:ext cx="1024554" cy="1514044"/>
          </a:xfrm>
          <a:prstGeom prst="rect">
            <a:avLst/>
          </a:prstGeom>
        </p:spPr>
      </p:pic>
      <p:pic>
        <p:nvPicPr>
          <p:cNvPr id="6" name="Afbeelding 5" descr="posterlorentzcenter.jpg"/>
          <p:cNvPicPr>
            <a:picLocks noChangeAspect="1"/>
          </p:cNvPicPr>
          <p:nvPr/>
        </p:nvPicPr>
        <p:blipFill>
          <a:blip r:embed="rId4"/>
          <a:stretch>
            <a:fillRect/>
          </a:stretch>
        </p:blipFill>
        <p:spPr>
          <a:xfrm>
            <a:off x="0" y="0"/>
            <a:ext cx="4850284" cy="6858000"/>
          </a:xfrm>
          <a:prstGeom prst="rect">
            <a:avLst/>
          </a:prstGeom>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1269</TotalTime>
  <Words>2745</Words>
  <Application>Microsoft Macintosh PowerPoint</Application>
  <PresentationFormat>Diavoorstelling (4:3)</PresentationFormat>
  <Paragraphs>145</Paragraphs>
  <Slides>9</Slides>
  <Notes>9</Notes>
  <HiddenSlides>0</HiddenSlides>
  <MMClips>0</MMClips>
  <ScaleCrop>false</ScaleCrop>
  <HeadingPairs>
    <vt:vector size="4" baseType="variant">
      <vt:variant>
        <vt:lpstr>Ontwerpsjabloon</vt:lpstr>
      </vt:variant>
      <vt:variant>
        <vt:i4>1</vt:i4>
      </vt:variant>
      <vt:variant>
        <vt:lpstr>Diatitels</vt:lpstr>
      </vt:variant>
      <vt:variant>
        <vt:i4>9</vt:i4>
      </vt:variant>
    </vt:vector>
  </HeadingPairs>
  <TitlesOfParts>
    <vt:vector size="10" baseType="lpstr">
      <vt:lpstr>Office Theme</vt:lpstr>
      <vt:lpstr>Magnetic Flux Quantization in Double Layer Exciton Superfluids </vt:lpstr>
      <vt:lpstr>Outline</vt:lpstr>
      <vt:lpstr>Double Layer Exciton Superfluids</vt:lpstr>
      <vt:lpstr>From U(1) to SU(2)</vt:lpstr>
      <vt:lpstr>From U(1) to SU(2)</vt:lpstr>
      <vt:lpstr>Double Layers: Diamagnetism</vt:lpstr>
      <vt:lpstr>Double Layers: Flux quantization</vt:lpstr>
      <vt:lpstr>Conclusions</vt:lpstr>
      <vt:lpstr>Questions?  And come to our workshop in Leiden, this April 26-29</vt:lpstr>
    </vt:vector>
  </TitlesOfParts>
  <Company>Lorentz Institute</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Modern Theoretical  Condensed Matter Physics</dc:title>
  <dc:creator>Louk Rademaker</dc:creator>
  <cp:lastModifiedBy>Louk Rademaker</cp:lastModifiedBy>
  <cp:revision>97</cp:revision>
  <cp:lastPrinted>2009-10-06T14:06:06Z</cp:lastPrinted>
  <dcterms:created xsi:type="dcterms:W3CDTF">2010-04-11T12:18:17Z</dcterms:created>
  <dcterms:modified xsi:type="dcterms:W3CDTF">2010-04-11T14:39:11Z</dcterms:modified>
</cp:coreProperties>
</file>