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8" r:id="rId19"/>
    <p:sldId id="273" r:id="rId20"/>
    <p:sldId id="279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9010F-60F5-E241-AD4A-06E2D5EE411C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E951-2B38-0742-B980-4C45AE930140}" type="slidenum">
              <a:rPr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E951-2B38-0742-B980-4C45AE930140}" type="slidenum">
              <a:rPr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8A4D-6747-A345-AAF7-7091737DBC66}" type="datetimeFigureOut">
              <a:rPr lang="en-US"/>
              <a:pPr/>
              <a:t>04-12-2014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06F32-722B-D54C-8F6E-9CD4C1988152}" type="slidenum">
              <a:rPr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8" Type="http://schemas.openxmlformats.org/officeDocument/2006/relationships/image" Target="../media/image43.pdf"/><Relationship Id="rId9" Type="http://schemas.openxmlformats.org/officeDocument/2006/relationships/image" Target="../media/image44.png"/><Relationship Id="rId10" Type="http://schemas.openxmlformats.org/officeDocument/2006/relationships/image" Target="../media/image45.pdf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df"/><Relationship Id="rId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df"/><Relationship Id="rId5" Type="http://schemas.openxmlformats.org/officeDocument/2006/relationships/image" Target="../media/image59.png"/><Relationship Id="rId6" Type="http://schemas.openxmlformats.org/officeDocument/2006/relationships/image" Target="../media/image60.pdf"/><Relationship Id="rId7" Type="http://schemas.openxmlformats.org/officeDocument/2006/relationships/image" Target="../media/image61.png"/><Relationship Id="rId8" Type="http://schemas.openxmlformats.org/officeDocument/2006/relationships/image" Target="../media/image62.pdf"/><Relationship Id="rId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df"/><Relationship Id="rId3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df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df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df"/><Relationship Id="rId5" Type="http://schemas.openxmlformats.org/officeDocument/2006/relationships/image" Target="../media/image79.png"/><Relationship Id="rId6" Type="http://schemas.openxmlformats.org/officeDocument/2006/relationships/image" Target="../media/image80.pdf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6" Type="http://schemas.openxmlformats.org/officeDocument/2006/relationships/image" Target="../media/image12.pdf"/><Relationship Id="rId7" Type="http://schemas.openxmlformats.org/officeDocument/2006/relationships/image" Target="../media/image13.png"/><Relationship Id="rId8" Type="http://schemas.openxmlformats.org/officeDocument/2006/relationships/image" Target="../media/image14.pdf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10721"/>
            <a:ext cx="7772400" cy="1470025"/>
          </a:xfrm>
        </p:spPr>
        <p:txBody>
          <a:bodyPr/>
          <a:lstStyle/>
          <a:p>
            <a:r>
              <a:rPr lang="nl-NL" b="1">
                <a:solidFill>
                  <a:srgbClr val="FFFFFF"/>
                </a:solidFill>
              </a:rPr>
              <a:t>Self-generated electron glasses in frustrated organic crystals</a:t>
            </a: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Louk Rademaker</a:t>
            </a:r>
          </a:p>
          <a:p>
            <a:r>
              <a:rPr lang="en-GB" sz="2400">
                <a:solidFill>
                  <a:srgbClr val="FFFFFF"/>
                </a:solidFill>
              </a:rPr>
              <a:t>(Kavli Institute for Theoretical Physics, Santa Barbara)</a:t>
            </a:r>
          </a:p>
          <a:p>
            <a:r>
              <a:rPr lang="en-GB">
                <a:solidFill>
                  <a:srgbClr val="FFFFFF"/>
                </a:solidFill>
              </a:rPr>
              <a:t>Leiden University, 4 December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harge_order_ex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0596"/>
            <a:ext cx="6234594" cy="38569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Local Charge clusters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274575"/>
            <a:ext cx="8229600" cy="851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>
                <a:solidFill>
                  <a:srgbClr val="FFFFFF"/>
                </a:solidFill>
              </a:rPr>
              <a:t>Conclusion: “Charge-cluster glass”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691794" y="1417638"/>
            <a:ext cx="2452206" cy="385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X-ray studies of electronic order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‘Local’ order: not long-range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6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Let’s do theory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Starting point is spinless interacting electrons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Program: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Classical ground state (Variational Monte Carlo)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Quantum ground state (Exact Diagonalization)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Slow glassy dynamics (Metropolis Monte Carlo)</a:t>
            </a:r>
          </a:p>
          <a:p>
            <a:pPr lvl="1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51958" y="2461796"/>
            <a:ext cx="6441617" cy="92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Short-range interactions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  <a:p>
            <a:pPr>
              <a:buNone/>
            </a:pPr>
            <a:r>
              <a:rPr lang="en-GB">
                <a:solidFill>
                  <a:srgbClr val="FFFFFF"/>
                </a:solidFill>
              </a:rPr>
              <a:t>Degeneracy of ground states </a:t>
            </a:r>
          </a:p>
          <a:p>
            <a:pPr lvl="1">
              <a:buNone/>
            </a:pPr>
            <a:r>
              <a:rPr lang="en-GB">
                <a:solidFill>
                  <a:srgbClr val="FFFFFF"/>
                </a:solidFill>
              </a:rPr>
              <a:t>(residual entropy!)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8191" y="1666287"/>
            <a:ext cx="2583050" cy="5106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59598" y="2352842"/>
            <a:ext cx="1467565" cy="343473"/>
          </a:xfrm>
          <a:prstGeom prst="rect">
            <a:avLst/>
          </a:prstGeom>
        </p:spPr>
      </p:pic>
      <p:grpSp>
        <p:nvGrpSpPr>
          <p:cNvPr id="9" name="Groeperen 8"/>
          <p:cNvGrpSpPr/>
          <p:nvPr/>
        </p:nvGrpSpPr>
        <p:grpSpPr>
          <a:xfrm>
            <a:off x="492414" y="3785533"/>
            <a:ext cx="8159173" cy="1811279"/>
            <a:chOff x="954682" y="4314884"/>
            <a:chExt cx="4977185" cy="1104900"/>
          </a:xfrm>
        </p:grpSpPr>
        <p:pic>
          <p:nvPicPr>
            <p:cNvPr id="6" name="Afbeelding 5" descr="ZigZagStrip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954682" y="4314884"/>
              <a:ext cx="1587500" cy="1104900"/>
            </a:xfrm>
            <a:prstGeom prst="rect">
              <a:avLst/>
            </a:prstGeom>
          </p:spPr>
        </p:pic>
        <p:pic>
          <p:nvPicPr>
            <p:cNvPr id="7" name="Afbeelding 6" descr="LinearStrip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662225" y="4359334"/>
              <a:ext cx="1562100" cy="1016000"/>
            </a:xfrm>
            <a:prstGeom prst="rect">
              <a:avLst/>
            </a:prstGeom>
          </p:spPr>
        </p:pic>
        <p:pic>
          <p:nvPicPr>
            <p:cNvPr id="8" name="Afbeelding 7" descr="ThreeSubL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344367" y="4391084"/>
              <a:ext cx="1587500" cy="952500"/>
            </a:xfrm>
            <a:prstGeom prst="rect">
              <a:avLst/>
            </a:prstGeom>
          </p:spPr>
        </p:pic>
      </p:grpSp>
      <p:sp>
        <p:nvSpPr>
          <p:cNvPr id="10" name="Tekstvak 9"/>
          <p:cNvSpPr txBox="1"/>
          <p:nvPr/>
        </p:nvSpPr>
        <p:spPr>
          <a:xfrm>
            <a:off x="954682" y="5708408"/>
            <a:ext cx="145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Zigzag Stripes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724745" y="570840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Straight Stripes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049175" y="570840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Three sublattice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Pinball liquid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Taking quantum effects into account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7334" y="2386628"/>
            <a:ext cx="4092258" cy="954860"/>
          </a:xfrm>
          <a:prstGeom prst="rect">
            <a:avLst/>
          </a:prstGeom>
        </p:spPr>
      </p:pic>
      <p:pic>
        <p:nvPicPr>
          <p:cNvPr id="6" name="Afbeelding 5" descr="HottaFurukaw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711" y="3619010"/>
            <a:ext cx="3525585" cy="216023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48679" y="5779249"/>
            <a:ext cx="288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Hotta &amp; Furukawa, PRB 2006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898398" y="3887387"/>
            <a:ext cx="4081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Non-Fermi liquid with coexistence of localized and itinerant electrons </a:t>
            </a:r>
          </a:p>
          <a:p>
            <a:r>
              <a:rPr lang="en-GB" sz="2000">
                <a:solidFill>
                  <a:srgbClr val="FFFFFF"/>
                </a:solidFill>
              </a:rPr>
              <a:t>Ref: Merino, Ralko, Fratini, PRL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Long-range interactions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Pinball liquid is not θ-RbZn ground state</a:t>
            </a:r>
          </a:p>
          <a:p>
            <a:r>
              <a:rPr lang="en-GB">
                <a:solidFill>
                  <a:srgbClr val="FFFFFF"/>
                </a:solidFill>
              </a:rPr>
              <a:t>Battle the </a:t>
            </a:r>
            <a:r>
              <a:rPr lang="en-GB" b="1">
                <a:solidFill>
                  <a:srgbClr val="FFFFFF"/>
                </a:solidFill>
              </a:rPr>
              <a:t>frustration </a:t>
            </a:r>
            <a:r>
              <a:rPr lang="en-GB">
                <a:solidFill>
                  <a:srgbClr val="FFFFFF"/>
                </a:solidFill>
              </a:rPr>
              <a:t>by </a:t>
            </a:r>
            <a:r>
              <a:rPr lang="en-GB" b="1">
                <a:solidFill>
                  <a:srgbClr val="FFFFFF"/>
                </a:solidFill>
              </a:rPr>
              <a:t>more frustration</a:t>
            </a:r>
            <a:r>
              <a:rPr lang="en-GB">
                <a:solidFill>
                  <a:srgbClr val="FFFFFF"/>
                </a:solidFill>
              </a:rPr>
              <a:t>: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Known to cause self-generated glassiness and to stabilize stripe order</a:t>
            </a:r>
          </a:p>
          <a:p>
            <a:pPr lvl="1">
              <a:buNone/>
            </a:pPr>
            <a:r>
              <a:rPr lang="en-GB" sz="2000">
                <a:solidFill>
                  <a:srgbClr val="FFFFFF"/>
                </a:solidFill>
              </a:rPr>
              <a:t>Ref: Schmalian &amp; Wolynes, PRL 2001; Rademaker et al, PRE 2013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1930" y="2914551"/>
            <a:ext cx="3650804" cy="133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Long-range interactions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Linear stripes are lowest in energy: 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Energy differences extremely small</a:t>
            </a:r>
          </a:p>
          <a:p>
            <a:r>
              <a:rPr lang="en-GB">
                <a:solidFill>
                  <a:srgbClr val="FFFFFF"/>
                </a:solidFill>
              </a:rPr>
              <a:t>Yet: linear stripes are robust!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5132" y="2514165"/>
            <a:ext cx="7473737" cy="182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Exact diagonalization</a:t>
            </a:r>
          </a:p>
        </p:txBody>
      </p:sp>
      <p:pic>
        <p:nvPicPr>
          <p:cNvPr id="4" name="Afbeelding 3" descr="PhaseDiagFinit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75156" y="1546404"/>
            <a:ext cx="6993687" cy="45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Finite Temperature Monte Carlo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>
                <a:solidFill>
                  <a:srgbClr val="FFFFFF"/>
                </a:solidFill>
              </a:rPr>
              <a:t>Metropolis</a:t>
            </a:r>
            <a:r>
              <a:rPr lang="en-GB">
                <a:solidFill>
                  <a:srgbClr val="FFFFFF"/>
                </a:solidFill>
              </a:rPr>
              <a:t>: accept local move with probability</a:t>
            </a:r>
          </a:p>
          <a:p>
            <a:r>
              <a:rPr lang="en-GB">
                <a:solidFill>
                  <a:srgbClr val="FFFFFF"/>
                </a:solidFill>
              </a:rPr>
              <a:t>Infinite range interactions on finite lattice?</a:t>
            </a:r>
            <a:r>
              <a:rPr lang="en-GB" b="1">
                <a:solidFill>
                  <a:srgbClr val="FFFFFF"/>
                </a:solidFill>
              </a:rPr>
              <a:t>Ewald summation</a:t>
            </a:r>
            <a:r>
              <a:rPr lang="en-GB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19400" y="2209800"/>
            <a:ext cx="3154291" cy="4607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3700" y="4551363"/>
            <a:ext cx="8356600" cy="787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73495" y="4551363"/>
            <a:ext cx="2641600" cy="787400"/>
          </a:xfrm>
          <a:prstGeom prst="rect">
            <a:avLst/>
          </a:prstGeom>
        </p:spPr>
      </p:pic>
      <p:pic>
        <p:nvPicPr>
          <p:cNvPr id="7" name="Afbeelding 6" descr="EwaldMirr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" y="3805515"/>
            <a:ext cx="4885099" cy="232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Stripe charge order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>
                <a:solidFill>
                  <a:srgbClr val="FFFFFF"/>
                </a:solidFill>
              </a:rPr>
              <a:t>Spinodal temperature T</a:t>
            </a:r>
            <a:r>
              <a:rPr lang="en-GB" baseline="-25000">
                <a:solidFill>
                  <a:srgbClr val="FFFFFF"/>
                </a:solidFill>
              </a:rPr>
              <a:t>s</a:t>
            </a:r>
            <a:r>
              <a:rPr lang="en-GB">
                <a:solidFill>
                  <a:srgbClr val="FFFFFF"/>
                </a:solidFill>
              </a:rPr>
              <a:t> = 0.04V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Below T</a:t>
            </a:r>
            <a:r>
              <a:rPr lang="en-GB" baseline="-25000">
                <a:solidFill>
                  <a:srgbClr val="FFFFFF"/>
                </a:solidFill>
              </a:rPr>
              <a:t>s</a:t>
            </a:r>
            <a:r>
              <a:rPr lang="en-GB">
                <a:solidFill>
                  <a:srgbClr val="FFFFFF"/>
                </a:solidFill>
              </a:rPr>
              <a:t> local update MC becomes non-ergodic</a:t>
            </a:r>
          </a:p>
        </p:txBody>
      </p:sp>
      <p:pic>
        <p:nvPicPr>
          <p:cNvPr id="4" name="Afbeelding 3" descr="SpinodalBlac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22500" y="2356207"/>
            <a:ext cx="4699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Relaxation Time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Autocorrelation function</a:t>
            </a: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If system equilibrates</a:t>
            </a:r>
          </a:p>
          <a:p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Exponential tail of C(t) gives relaxation time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2172" y="2194106"/>
            <a:ext cx="6078774" cy="8919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98712" y="3562201"/>
            <a:ext cx="3118976" cy="37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In collaboration with: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00327" y="1600200"/>
            <a:ext cx="6686473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600">
                <a:solidFill>
                  <a:srgbClr val="FFFFFF"/>
                </a:solidFill>
              </a:rPr>
              <a:t>Vladimir Dobrosavljevic (FSU)</a:t>
            </a:r>
          </a:p>
          <a:p>
            <a:pPr>
              <a:buNone/>
            </a:pPr>
            <a:endParaRPr lang="en-GB" sz="3600">
              <a:solidFill>
                <a:srgbClr val="FFFFFF"/>
              </a:solidFill>
            </a:endParaRPr>
          </a:p>
          <a:p>
            <a:pPr>
              <a:buNone/>
            </a:pPr>
            <a:r>
              <a:rPr lang="en-GB" sz="3600">
                <a:solidFill>
                  <a:srgbClr val="FFFFFF"/>
                </a:solidFill>
              </a:rPr>
              <a:t>Samiyeh Mahmoudian (FSU)</a:t>
            </a:r>
          </a:p>
          <a:p>
            <a:pPr>
              <a:buNone/>
            </a:pPr>
            <a:endParaRPr lang="en-GB" sz="3600">
              <a:solidFill>
                <a:srgbClr val="FFFFFF"/>
              </a:solidFill>
            </a:endParaRPr>
          </a:p>
          <a:p>
            <a:pPr>
              <a:buNone/>
            </a:pPr>
            <a:r>
              <a:rPr lang="en-GB" sz="3600">
                <a:solidFill>
                  <a:srgbClr val="FFFFFF"/>
                </a:solidFill>
              </a:rPr>
              <a:t>Simone Fratini (Institut Neel, FR)</a:t>
            </a:r>
          </a:p>
          <a:p>
            <a:pPr>
              <a:buNone/>
            </a:pPr>
            <a:endParaRPr lang="en-GB" sz="3600">
              <a:solidFill>
                <a:srgbClr val="FFFFFF"/>
              </a:solidFill>
            </a:endParaRPr>
          </a:p>
          <a:p>
            <a:pPr>
              <a:buNone/>
            </a:pPr>
            <a:r>
              <a:rPr lang="en-GB" sz="3600">
                <a:solidFill>
                  <a:srgbClr val="FFFFFF"/>
                </a:solidFill>
              </a:rPr>
              <a:t>Arnaud Ralko (Institut Neel, FR)</a:t>
            </a:r>
          </a:p>
        </p:txBody>
      </p:sp>
      <p:pic>
        <p:nvPicPr>
          <p:cNvPr id="4" name="Afbeelding 3" descr="vl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5" y="1205090"/>
            <a:ext cx="1649542" cy="1293759"/>
          </a:xfrm>
          <a:prstGeom prst="rect">
            <a:avLst/>
          </a:prstGeom>
        </p:spPr>
      </p:pic>
      <p:pic>
        <p:nvPicPr>
          <p:cNvPr id="5" name="Afbeelding 4" descr="Simone Frat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97" y="3775769"/>
            <a:ext cx="970319" cy="1293759"/>
          </a:xfrm>
          <a:prstGeom prst="rect">
            <a:avLst/>
          </a:prstGeom>
        </p:spPr>
      </p:pic>
      <p:pic>
        <p:nvPicPr>
          <p:cNvPr id="7" name="Afbeelding 6" descr="Arnaud Ralk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11" y="5069528"/>
            <a:ext cx="957690" cy="1276920"/>
          </a:xfrm>
          <a:prstGeom prst="rect">
            <a:avLst/>
          </a:prstGeom>
        </p:spPr>
      </p:pic>
      <p:pic>
        <p:nvPicPr>
          <p:cNvPr id="9" name="Afbeelding 8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28" y="2498849"/>
            <a:ext cx="1079224" cy="1293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Relaxation Time</a:t>
            </a:r>
          </a:p>
        </p:txBody>
      </p:sp>
      <p:pic>
        <p:nvPicPr>
          <p:cNvPr id="4" name="Afbeelding 3" descr="RelaxationTimeFigReversedCol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68743" y="1398588"/>
            <a:ext cx="7206514" cy="48901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708374" y="334315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FFFF"/>
                </a:solidFill>
              </a:rPr>
              <a:t>Arrhenius law, Δ = 0.2V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Aging &amp; Memory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Below T</a:t>
            </a:r>
            <a:r>
              <a:rPr lang="en-GB" baseline="-25000">
                <a:solidFill>
                  <a:srgbClr val="FFFFFF"/>
                </a:solidFill>
              </a:rPr>
              <a:t>s</a:t>
            </a:r>
            <a:r>
              <a:rPr lang="en-GB">
                <a:solidFill>
                  <a:srgbClr val="FFFFFF"/>
                </a:solidFill>
              </a:rPr>
              <a:t> aging scaling</a:t>
            </a:r>
          </a:p>
        </p:txBody>
      </p:sp>
      <p:pic>
        <p:nvPicPr>
          <p:cNvPr id="4" name="Afbeelding 3" descr="FigAgingInver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4434" y="2520949"/>
            <a:ext cx="7437328" cy="36052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99263" y="1831473"/>
            <a:ext cx="3697037" cy="394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8104" cy="1143000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Density Correlations</a:t>
            </a:r>
          </a:p>
        </p:txBody>
      </p:sp>
      <p:pic>
        <p:nvPicPr>
          <p:cNvPr id="5" name="Afbeelding 4" descr="Fig3remadeInver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0887" y="1484938"/>
            <a:ext cx="7922227" cy="45297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67712" y="6115463"/>
            <a:ext cx="2647543" cy="416042"/>
          </a:xfrm>
          <a:prstGeom prst="rect">
            <a:avLst/>
          </a:prstGeom>
        </p:spPr>
      </p:pic>
      <p:pic>
        <p:nvPicPr>
          <p:cNvPr id="8" name="Afbeelding 7" descr="MetastableSta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61014" y="2482960"/>
            <a:ext cx="3204994" cy="2153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552E-6 -1.86197E-6 L 0.26496 0.241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θ-RbZn is a </a:t>
            </a:r>
            <a:r>
              <a:rPr lang="en-GB" i="1">
                <a:solidFill>
                  <a:srgbClr val="FFFFFF"/>
                </a:solidFill>
              </a:rPr>
              <a:t>self-generated glass </a:t>
            </a:r>
            <a:r>
              <a:rPr lang="en-GB">
                <a:solidFill>
                  <a:srgbClr val="FFFFFF"/>
                </a:solidFill>
              </a:rPr>
              <a:t>(no disorder)</a:t>
            </a:r>
          </a:p>
          <a:p>
            <a:r>
              <a:rPr lang="en-GB">
                <a:solidFill>
                  <a:srgbClr val="FFFFFF"/>
                </a:solidFill>
              </a:rPr>
              <a:t>Due to frustration between </a:t>
            </a:r>
            <a:r>
              <a:rPr lang="en-GB" i="1">
                <a:solidFill>
                  <a:srgbClr val="FFFFFF"/>
                </a:solidFill>
              </a:rPr>
              <a:t>long-range interaction</a:t>
            </a:r>
            <a:r>
              <a:rPr lang="en-GB">
                <a:solidFill>
                  <a:srgbClr val="FFFFFF"/>
                </a:solidFill>
              </a:rPr>
              <a:t> and </a:t>
            </a:r>
            <a:r>
              <a:rPr lang="en-GB" i="1">
                <a:solidFill>
                  <a:srgbClr val="FFFFFF"/>
                </a:solidFill>
              </a:rPr>
              <a:t>triangular lattice</a:t>
            </a:r>
            <a:endParaRPr lang="en-GB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Effective classical model explains: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Arrhenius relaxation behavior</a:t>
            </a:r>
          </a:p>
          <a:p>
            <a:pPr lvl="1"/>
            <a:r>
              <a:rPr lang="en-GB">
                <a:solidFill>
                  <a:srgbClr val="FFFFFF"/>
                </a:solidFill>
              </a:rPr>
              <a:t>Local charge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Solid States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Crystals…</a:t>
            </a:r>
          </a:p>
        </p:txBody>
      </p:sp>
      <p:pic>
        <p:nvPicPr>
          <p:cNvPr id="4" name="Afbeelding 3" descr="Quartz,_Tib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954143" cy="3964078"/>
          </a:xfrm>
          <a:prstGeom prst="rect">
            <a:avLst/>
          </a:prstGeom>
        </p:spPr>
      </p:pic>
      <p:pic>
        <p:nvPicPr>
          <p:cNvPr id="5" name="Afbeelding 4" descr="Fused Quar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143" y="1600200"/>
            <a:ext cx="5285437" cy="396407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51606" y="5710664"/>
            <a:ext cx="207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>
                <a:solidFill>
                  <a:srgbClr val="FFFFFF"/>
                </a:solidFill>
              </a:rPr>
              <a:t>Crystalline SiO</a:t>
            </a:r>
            <a:r>
              <a:rPr lang="en-GB" sz="2400" baseline="-25000">
                <a:solidFill>
                  <a:srgbClr val="FFFFFF"/>
                </a:solidFill>
              </a:rPr>
              <a:t>2</a:t>
            </a:r>
          </a:p>
          <a:p>
            <a:pPr algn="ctr"/>
            <a:r>
              <a:rPr lang="en-GB" sz="2400">
                <a:solidFill>
                  <a:srgbClr val="FFFFFF"/>
                </a:solidFill>
              </a:rPr>
              <a:t>T</a:t>
            </a:r>
            <a:r>
              <a:rPr lang="en-GB" sz="2400" baseline="-25000">
                <a:solidFill>
                  <a:srgbClr val="FFFFFF"/>
                </a:solidFill>
              </a:rPr>
              <a:t>m </a:t>
            </a:r>
            <a:r>
              <a:rPr lang="en-GB" sz="2400">
                <a:solidFill>
                  <a:srgbClr val="FFFFFF"/>
                </a:solidFill>
              </a:rPr>
              <a:t>~ 2000 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54173" y="5710664"/>
            <a:ext cx="309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>
                <a:solidFill>
                  <a:srgbClr val="FFFFFF"/>
                </a:solidFill>
              </a:rPr>
              <a:t>Supercooled liquid SiO</a:t>
            </a:r>
            <a:r>
              <a:rPr lang="en-GB" sz="2400" baseline="-25000">
                <a:solidFill>
                  <a:srgbClr val="FFFFFF"/>
                </a:solidFill>
              </a:rPr>
              <a:t>2</a:t>
            </a:r>
          </a:p>
          <a:p>
            <a:pPr algn="ctr"/>
            <a:r>
              <a:rPr lang="en-GB" sz="2400">
                <a:solidFill>
                  <a:srgbClr val="FFFFFF"/>
                </a:solidFill>
              </a:rPr>
              <a:t>T</a:t>
            </a:r>
            <a:r>
              <a:rPr lang="en-GB" sz="2400" baseline="-25000">
                <a:solidFill>
                  <a:srgbClr val="FFFFFF"/>
                </a:solidFill>
              </a:rPr>
              <a:t>g </a:t>
            </a:r>
            <a:r>
              <a:rPr lang="en-GB" sz="2400">
                <a:solidFill>
                  <a:srgbClr val="FFFFFF"/>
                </a:solidFill>
              </a:rPr>
              <a:t>~ 1400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Supercooling a liquid</a:t>
            </a:r>
          </a:p>
        </p:txBody>
      </p:sp>
      <p:pic>
        <p:nvPicPr>
          <p:cNvPr id="13" name="Afbeelding 12" descr="EntropyT_pd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36673" y="1294764"/>
            <a:ext cx="7265455" cy="5040000"/>
          </a:xfrm>
          <a:prstGeom prst="rect">
            <a:avLst/>
          </a:prstGeom>
        </p:spPr>
      </p:pic>
      <p:pic>
        <p:nvPicPr>
          <p:cNvPr id="14" name="Afbeelding 13" descr="EntropyT_pd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39272" y="1294764"/>
            <a:ext cx="7265455" cy="5040000"/>
          </a:xfrm>
          <a:prstGeom prst="rect">
            <a:avLst/>
          </a:prstGeom>
        </p:spPr>
      </p:pic>
      <p:pic>
        <p:nvPicPr>
          <p:cNvPr id="15" name="Afbeelding 14" descr="EntropyT_pd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39272" y="1294764"/>
            <a:ext cx="7265455" cy="5040000"/>
          </a:xfrm>
          <a:prstGeom prst="rect">
            <a:avLst/>
          </a:prstGeom>
        </p:spPr>
      </p:pic>
      <p:pic>
        <p:nvPicPr>
          <p:cNvPr id="16" name="Afbeelding 15" descr="EntropyT_pd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39272" y="1294764"/>
            <a:ext cx="7265455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Supercool properties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Loss of ergodicity at glass transition</a:t>
            </a:r>
          </a:p>
          <a:p>
            <a:r>
              <a:rPr lang="en-GB">
                <a:solidFill>
                  <a:srgbClr val="FFFFFF"/>
                </a:solidFill>
              </a:rPr>
              <a:t>Typical </a:t>
            </a:r>
            <a:r>
              <a:rPr lang="en-GB" i="1">
                <a:solidFill>
                  <a:srgbClr val="FFFFFF"/>
                </a:solidFill>
              </a:rPr>
              <a:t>dynamical </a:t>
            </a:r>
            <a:r>
              <a:rPr lang="en-GB">
                <a:solidFill>
                  <a:srgbClr val="FFFFFF"/>
                </a:solidFill>
              </a:rPr>
              <a:t>timescale for probing the phase-space is given by </a:t>
            </a:r>
            <a:r>
              <a:rPr lang="en-GB" i="1">
                <a:solidFill>
                  <a:srgbClr val="FFFFFF"/>
                </a:solidFill>
              </a:rPr>
              <a:t>Arrhenius Law:</a:t>
            </a:r>
          </a:p>
          <a:p>
            <a:endParaRPr lang="en-GB" i="1">
              <a:solidFill>
                <a:srgbClr val="FFFFFF"/>
              </a:solidFill>
            </a:endParaRPr>
          </a:p>
          <a:p>
            <a:endParaRPr lang="en-GB" i="1">
              <a:solidFill>
                <a:srgbClr val="FFFFFF"/>
              </a:solidFill>
            </a:endParaRPr>
          </a:p>
          <a:p>
            <a:r>
              <a:rPr lang="en-GB">
                <a:solidFill>
                  <a:srgbClr val="FFFFFF"/>
                </a:solidFill>
              </a:rPr>
              <a:t>Slow dynamics governed by </a:t>
            </a:r>
            <a:r>
              <a:rPr lang="en-GB" b="1">
                <a:solidFill>
                  <a:srgbClr val="FFFFFF"/>
                </a:solidFill>
              </a:rPr>
              <a:t>transitions </a:t>
            </a:r>
            <a:r>
              <a:rPr lang="en-GB">
                <a:solidFill>
                  <a:srgbClr val="FFFFFF"/>
                </a:solidFill>
              </a:rPr>
              <a:t>from one </a:t>
            </a:r>
            <a:r>
              <a:rPr lang="en-GB" b="1">
                <a:solidFill>
                  <a:srgbClr val="FFFFFF"/>
                </a:solidFill>
              </a:rPr>
              <a:t>metastable state </a:t>
            </a:r>
            <a:r>
              <a:rPr lang="en-GB">
                <a:solidFill>
                  <a:srgbClr val="FFFFFF"/>
                </a:solidFill>
              </a:rPr>
              <a:t>to another, barrier Δ</a:t>
            </a:r>
          </a:p>
        </p:txBody>
      </p:sp>
      <p:pic>
        <p:nvPicPr>
          <p:cNvPr id="7" name="Afbeelding 6" descr="Arrheniu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13545" y="3491338"/>
            <a:ext cx="2766047" cy="619976"/>
          </a:xfrm>
          <a:prstGeom prst="rect">
            <a:avLst/>
          </a:prstGeom>
        </p:spPr>
      </p:pic>
      <p:grpSp>
        <p:nvGrpSpPr>
          <p:cNvPr id="11" name="Groeperen 10"/>
          <p:cNvGrpSpPr/>
          <p:nvPr/>
        </p:nvGrpSpPr>
        <p:grpSpPr>
          <a:xfrm>
            <a:off x="7590467" y="2726351"/>
            <a:ext cx="1368467" cy="1838105"/>
            <a:chOff x="7590467" y="2726351"/>
            <a:chExt cx="1368467" cy="1838105"/>
          </a:xfrm>
        </p:grpSpPr>
        <p:pic>
          <p:nvPicPr>
            <p:cNvPr id="8" name="Afbeelding 7" descr="Svante-Arrheniu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0467" y="2726351"/>
              <a:ext cx="1316631" cy="1529974"/>
            </a:xfrm>
            <a:prstGeom prst="rect">
              <a:avLst/>
            </a:prstGeom>
          </p:spPr>
        </p:pic>
        <p:pic>
          <p:nvPicPr>
            <p:cNvPr id="9" name="Afbeelding 8" descr="nobelpriz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913" y="4246956"/>
              <a:ext cx="271083" cy="271083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8306291" y="4195124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rgbClr val="FFFFFF"/>
                  </a:solidFill>
                </a:rPr>
                <a:t>1903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Electronic States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Gas: free Fermi gas</a:t>
            </a:r>
          </a:p>
          <a:p>
            <a:r>
              <a:rPr lang="en-GB">
                <a:solidFill>
                  <a:srgbClr val="FFFFFF"/>
                </a:solidFill>
              </a:rPr>
              <a:t>Liquid: Landau Fermi liquid</a:t>
            </a:r>
          </a:p>
          <a:p>
            <a:r>
              <a:rPr lang="en-GB">
                <a:solidFill>
                  <a:srgbClr val="FFFFFF"/>
                </a:solidFill>
              </a:rPr>
              <a:t>Solid: Wigner crystal, or charge-density-wave</a:t>
            </a:r>
          </a:p>
          <a:p>
            <a:pPr>
              <a:buNone/>
            </a:pPr>
            <a:r>
              <a:rPr lang="en-GB">
                <a:solidFill>
                  <a:srgbClr val="FFFFFF"/>
                </a:solidFill>
              </a:rPr>
              <a:t>						Electron glass: </a:t>
            </a:r>
            <a:r>
              <a:rPr lang="en-GB" b="1">
                <a:solidFill>
                  <a:srgbClr val="FFFFFF"/>
                </a:solidFill>
              </a:rPr>
              <a:t>Disorder!</a:t>
            </a:r>
          </a:p>
          <a:p>
            <a:pPr>
              <a:buNone/>
            </a:pPr>
            <a:r>
              <a:rPr lang="en-GB">
                <a:solidFill>
                  <a:srgbClr val="FFFFFF"/>
                </a:solidFill>
              </a:rPr>
              <a:t>						 - Anderson Localization</a:t>
            </a:r>
          </a:p>
          <a:p>
            <a:pPr>
              <a:buNone/>
            </a:pPr>
            <a:r>
              <a:rPr lang="en-GB">
                <a:solidFill>
                  <a:srgbClr val="FFFFFF"/>
                </a:solidFill>
              </a:rPr>
              <a:t>						 - Many Body Localization</a:t>
            </a:r>
          </a:p>
        </p:txBody>
      </p:sp>
      <p:pic>
        <p:nvPicPr>
          <p:cNvPr id="4" name="Afbeelding 3" descr="ElectronGlass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2953"/>
            <a:ext cx="1885960" cy="270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Disorder-free electron glass?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Ref: Kagawa et al., Nat. Phys. 9, 413 (2013)</a:t>
            </a:r>
          </a:p>
          <a:p>
            <a:pPr lvl="1">
              <a:buNone/>
            </a:pPr>
            <a:r>
              <a:rPr lang="en-GB">
                <a:solidFill>
                  <a:srgbClr val="FFFFFF"/>
                </a:solidFill>
              </a:rPr>
              <a:t>(and Sato et al, JPSJ 2014; Sato et al, PRB 2014)</a:t>
            </a:r>
          </a:p>
          <a:p>
            <a:r>
              <a:rPr lang="en-GB">
                <a:solidFill>
                  <a:srgbClr val="FFFFFF"/>
                </a:solidFill>
              </a:rPr>
              <a:t>Material: </a:t>
            </a:r>
            <a:r>
              <a:rPr lang="en-GB" b="1">
                <a:solidFill>
                  <a:srgbClr val="FFFFFF"/>
                </a:solidFill>
              </a:rPr>
              <a:t>Clean</a:t>
            </a:r>
            <a:r>
              <a:rPr lang="en-GB">
                <a:solidFill>
                  <a:srgbClr val="FFFFFF"/>
                </a:solidFill>
              </a:rPr>
              <a:t> θ-(BEDT-TTF)</a:t>
            </a:r>
            <a:r>
              <a:rPr lang="en-GB" baseline="-25000">
                <a:solidFill>
                  <a:srgbClr val="FFFFFF"/>
                </a:solidFill>
              </a:rPr>
              <a:t>2</a:t>
            </a:r>
            <a:r>
              <a:rPr lang="en-GB">
                <a:solidFill>
                  <a:srgbClr val="FFFFFF"/>
                </a:solidFill>
              </a:rPr>
              <a:t>RbZn(SCN)</a:t>
            </a:r>
            <a:r>
              <a:rPr lang="en-GB" baseline="-25000">
                <a:solidFill>
                  <a:srgbClr val="FFFFFF"/>
                </a:solidFill>
              </a:rPr>
              <a:t>4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Afbeelding 4" descr="KagawaPageFru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18663" y="3593781"/>
            <a:ext cx="3484054" cy="1900393"/>
          </a:xfrm>
          <a:prstGeom prst="rect">
            <a:avLst/>
          </a:prstGeom>
        </p:spPr>
      </p:pic>
      <p:pic>
        <p:nvPicPr>
          <p:cNvPr id="7" name="Afbeelding 6" descr="latt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213" y="3250972"/>
            <a:ext cx="2980763" cy="3294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Resistivity data</a:t>
            </a:r>
          </a:p>
        </p:txBody>
      </p:sp>
      <p:pic>
        <p:nvPicPr>
          <p:cNvPr id="4" name="Afbeelding 3" descr="KagawaResistiv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6478" y="1659639"/>
            <a:ext cx="4831045" cy="421253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173720" y="1094472"/>
            <a:ext cx="151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Electron solid:</a:t>
            </a:r>
          </a:p>
          <a:p>
            <a:r>
              <a:rPr lang="en-GB">
                <a:solidFill>
                  <a:srgbClr val="FFFFFF"/>
                </a:solidFill>
              </a:rPr>
              <a:t>Stripe order</a:t>
            </a:r>
          </a:p>
        </p:txBody>
      </p:sp>
      <p:cxnSp>
        <p:nvCxnSpPr>
          <p:cNvPr id="8" name="Rechte verbindingslijn 7"/>
          <p:cNvCxnSpPr>
            <a:stCxn id="6" idx="1"/>
          </p:cNvCxnSpPr>
          <p:nvPr/>
        </p:nvCxnSpPr>
        <p:spPr>
          <a:xfrm rot="10800000" flipV="1">
            <a:off x="4919582" y="1417637"/>
            <a:ext cx="2254139" cy="1750677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1871579" y="4751135"/>
            <a:ext cx="1410522" cy="62297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457200" y="5122597"/>
            <a:ext cx="1809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FFFF"/>
                </a:solidFill>
              </a:rPr>
              <a:t>Supercool </a:t>
            </a:r>
          </a:p>
          <a:p>
            <a:r>
              <a:rPr lang="en-GB" sz="2000" b="1">
                <a:solidFill>
                  <a:srgbClr val="FFFFFF"/>
                </a:solidFill>
              </a:rPr>
              <a:t>electron liquid!</a:t>
            </a:r>
          </a:p>
        </p:txBody>
      </p:sp>
      <p:pic>
        <p:nvPicPr>
          <p:cNvPr id="15" name="Afbeelding 14" descr="ZigZagStrip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86036" y="1927960"/>
            <a:ext cx="2157438" cy="150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Dynamical timescale</a:t>
            </a:r>
          </a:p>
        </p:txBody>
      </p:sp>
      <p:pic>
        <p:nvPicPr>
          <p:cNvPr id="4" name="Afbeelding 3" descr="RelaxationTimeFigReversedColor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9670" y="1593393"/>
            <a:ext cx="6995152" cy="44778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82133" y="1828659"/>
            <a:ext cx="2861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Equilibration experiments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54026" y="3861472"/>
            <a:ext cx="2199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Noise spectroscopy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252882" y="3661417"/>
            <a:ext cx="211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Arrhenius Law!</a:t>
            </a:r>
          </a:p>
        </p:txBody>
      </p:sp>
      <p:pic>
        <p:nvPicPr>
          <p:cNvPr id="8" name="Afbeelding 7" descr="Arrheniu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60669" y="4123082"/>
            <a:ext cx="2209800" cy="4953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40016" y="4696130"/>
            <a:ext cx="1810150" cy="31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539</Words>
  <Application>Microsoft Macintosh PowerPoint</Application>
  <PresentationFormat>Diavoorstelling (4:3)</PresentationFormat>
  <Paragraphs>121</Paragraphs>
  <Slides>23</Slides>
  <Notes>1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Self-generated electron glasses in frustrated organic crystals</vt:lpstr>
      <vt:lpstr>In collaboration with:</vt:lpstr>
      <vt:lpstr>Solid States</vt:lpstr>
      <vt:lpstr>Supercooling a liquid</vt:lpstr>
      <vt:lpstr>Supercool properties</vt:lpstr>
      <vt:lpstr>Electronic States</vt:lpstr>
      <vt:lpstr>Disorder-free electron glass?</vt:lpstr>
      <vt:lpstr>Resistivity data</vt:lpstr>
      <vt:lpstr>Dynamical timescale</vt:lpstr>
      <vt:lpstr>Local Charge clusters</vt:lpstr>
      <vt:lpstr>Let’s do theory</vt:lpstr>
      <vt:lpstr>Short-range interactions</vt:lpstr>
      <vt:lpstr>Pinball liquid</vt:lpstr>
      <vt:lpstr>Long-range interactions</vt:lpstr>
      <vt:lpstr>Long-range interactions</vt:lpstr>
      <vt:lpstr>Exact diagonalization</vt:lpstr>
      <vt:lpstr>Finite Temperature Monte Carlo</vt:lpstr>
      <vt:lpstr>Stripe charge order</vt:lpstr>
      <vt:lpstr>Relaxation Time</vt:lpstr>
      <vt:lpstr>Relaxation Time</vt:lpstr>
      <vt:lpstr>Aging &amp; Memory</vt:lpstr>
      <vt:lpstr>Density Correlations</vt:lpstr>
      <vt:lpstr>Conclusion</vt:lpstr>
    </vt:vector>
  </TitlesOfParts>
  <Company>Universiteit Leiden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Self-generated electron glasses in frustrated organic crystals</dc:title>
  <dc:creator>Louk Rademaker</dc:creator>
  <cp:lastModifiedBy>Louk Rademaker</cp:lastModifiedBy>
  <cp:revision>39</cp:revision>
  <dcterms:created xsi:type="dcterms:W3CDTF">2014-12-04T09:27:46Z</dcterms:created>
  <dcterms:modified xsi:type="dcterms:W3CDTF">2014-12-04T09:36:13Z</dcterms:modified>
</cp:coreProperties>
</file>