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4" r:id="rId1"/>
  </p:sldMasterIdLst>
  <p:notesMasterIdLst>
    <p:notesMasterId r:id="rId19"/>
  </p:notesMasterIdLst>
  <p:sldIdLst>
    <p:sldId id="256" r:id="rId2"/>
    <p:sldId id="257" r:id="rId3"/>
    <p:sldId id="259" r:id="rId4"/>
    <p:sldId id="272" r:id="rId5"/>
    <p:sldId id="258" r:id="rId6"/>
    <p:sldId id="268" r:id="rId7"/>
    <p:sldId id="261" r:id="rId8"/>
    <p:sldId id="270" r:id="rId9"/>
    <p:sldId id="262" r:id="rId10"/>
    <p:sldId id="271" r:id="rId11"/>
    <p:sldId id="263" r:id="rId12"/>
    <p:sldId id="264" r:id="rId13"/>
    <p:sldId id="265" r:id="rId14"/>
    <p:sldId id="266" r:id="rId15"/>
    <p:sldId id="274" r:id="rId16"/>
    <p:sldId id="267"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1061" autoAdjust="0"/>
    <p:restoredTop sz="87013" autoAdjust="0"/>
  </p:normalViewPr>
  <p:slideViewPr>
    <p:cSldViewPr snapToGrid="0" snapToObjects="1">
      <p:cViewPr>
        <p:scale>
          <a:sx n="150" d="100"/>
          <a:sy n="150" d="100"/>
        </p:scale>
        <p:origin x="2760" y="14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544486-5CCE-E041-BF1F-DFDE00DD2FE2}" type="datetimeFigureOut">
              <a:rPr lang="en-US" smtClean="0"/>
              <a:pPr/>
              <a:t>06-05-2015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ECA59-C0AA-134B-9E17-D2DA81AC2450}" type="slidenum">
              <a:rPr lang="en-US" smtClean="0"/>
              <a:pPr/>
              <a:t>‹nr.›</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417628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a:p>
        </p:txBody>
      </p:sp>
      <p:sp>
        <p:nvSpPr>
          <p:cNvPr id="4" name="Tijdelijke aanduiding voor dianummer 3"/>
          <p:cNvSpPr>
            <a:spLocks noGrp="1"/>
          </p:cNvSpPr>
          <p:nvPr>
            <p:ph type="sldNum" sz="quarter" idx="10"/>
          </p:nvPr>
        </p:nvSpPr>
        <p:spPr/>
        <p:txBody>
          <a:bodyPr/>
          <a:lstStyle/>
          <a:p>
            <a:fld id="{FF4ECA59-C0AA-134B-9E17-D2DA81AC245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By now, particle physicists have left the room screaming in agony. Nothing is sacred when making your own particles!</a:t>
            </a:r>
          </a:p>
          <a:p>
            <a:endParaRPr lang="en-GB"/>
          </a:p>
        </p:txBody>
      </p:sp>
      <p:sp>
        <p:nvSpPr>
          <p:cNvPr id="4" name="Tijdelijke aanduiding voor dianummer 3"/>
          <p:cNvSpPr>
            <a:spLocks noGrp="1"/>
          </p:cNvSpPr>
          <p:nvPr>
            <p:ph type="sldNum" sz="quarter" idx="10"/>
          </p:nvPr>
        </p:nvSpPr>
        <p:spPr/>
        <p:txBody>
          <a:bodyPr/>
          <a:lstStyle/>
          <a:p>
            <a:fld id="{FF4ECA59-C0AA-134B-9E17-D2DA81AC2450}"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a:p>
        </p:txBody>
      </p:sp>
      <p:sp>
        <p:nvSpPr>
          <p:cNvPr id="4" name="Tijdelijke aanduiding voor dianummer 3"/>
          <p:cNvSpPr>
            <a:spLocks noGrp="1"/>
          </p:cNvSpPr>
          <p:nvPr>
            <p:ph type="sldNum" sz="quarter" idx="10"/>
          </p:nvPr>
        </p:nvSpPr>
        <p:spPr/>
        <p:txBody>
          <a:bodyPr/>
          <a:lstStyle/>
          <a:p>
            <a:fld id="{FF4ECA59-C0AA-134B-9E17-D2DA81AC2450}"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a:p>
        </p:txBody>
      </p:sp>
      <p:sp>
        <p:nvSpPr>
          <p:cNvPr id="4" name="Tijdelijke aanduiding voor dianummer 3"/>
          <p:cNvSpPr>
            <a:spLocks noGrp="1"/>
          </p:cNvSpPr>
          <p:nvPr>
            <p:ph type="sldNum" sz="quarter" idx="10"/>
          </p:nvPr>
        </p:nvSpPr>
        <p:spPr/>
        <p:txBody>
          <a:bodyPr/>
          <a:lstStyle/>
          <a:p>
            <a:fld id="{FF4ECA59-C0AA-134B-9E17-D2DA81AC2450}"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Deep in our heart, we all understand</a:t>
            </a:r>
            <a:r>
              <a:rPr lang="en-US" baseline="0" dirty="0" smtClean="0"/>
              <a:t> the world in a ‘reductionist’ manner. That means that we think all matter we know of, in the end, consists of tiny indivisible particles. The Greek philosopher Democritus called those particles ‘atoms’, which is Greek for ‘indivisible’. </a:t>
            </a:r>
          </a:p>
          <a:p>
            <a:r>
              <a:rPr lang="en-US" baseline="0" dirty="0" smtClean="0"/>
              <a:t>So for example: take a dew drop, if we look very close we can see it consists of water molecules, and those molecules consist of what we call atoms, and inside those atoms there is a nucleus and electrons around it, and inside the nucleus there are protons and neutrons, and inside them are quarks and gluons. We have finally arrived at what we call ‘fundamental particles’ – the building blocks of all matter as we know it.</a:t>
            </a:r>
          </a:p>
          <a:p>
            <a:r>
              <a:rPr lang="en-US" baseline="0" dirty="0" smtClean="0"/>
              <a:t>Particle physicists find this collection of particles: we now know six quarks, six leptons, four ‘force’ particles and the Higgs boson; so fundamental that the theory that describes them is called ‘The Standard Model’</a:t>
            </a:r>
          </a:p>
          <a:p>
            <a:endParaRPr lang="en-US" baseline="0" dirty="0" smtClean="0"/>
          </a:p>
          <a:p>
            <a:r>
              <a:rPr lang="en-US" baseline="0" dirty="0" smtClean="0"/>
              <a:t>----</a:t>
            </a:r>
          </a:p>
          <a:p>
            <a:endParaRPr lang="en-US" dirty="0" smtClean="0"/>
          </a:p>
          <a:p>
            <a:r>
              <a:rPr lang="en-US" dirty="0" smtClean="0"/>
              <a:t>Quote from Democritus:</a:t>
            </a:r>
            <a:r>
              <a:rPr lang="en-US" baseline="0" dirty="0" smtClean="0"/>
              <a:t> “Nothing exists except atoms and empty space, everything else is opinion.”</a:t>
            </a:r>
            <a:endParaRPr lang="en-US" dirty="0"/>
          </a:p>
        </p:txBody>
      </p:sp>
      <p:sp>
        <p:nvSpPr>
          <p:cNvPr id="4" name="Slide Number Placeholder 3"/>
          <p:cNvSpPr>
            <a:spLocks noGrp="1"/>
          </p:cNvSpPr>
          <p:nvPr>
            <p:ph type="sldNum" sz="quarter" idx="10"/>
          </p:nvPr>
        </p:nvSpPr>
        <p:spPr/>
        <p:txBody>
          <a:bodyPr/>
          <a:lstStyle/>
          <a:p>
            <a:fld id="{FF4ECA59-C0AA-134B-9E17-D2DA81AC2450}" type="slidenum">
              <a:rPr lang="en-US" smtClean="0"/>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174886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a:t>How</a:t>
            </a:r>
            <a:r>
              <a:rPr lang="en-GB" baseline="0"/>
              <a:t> do these fundamental particles work? About 80 years ago Paul Dirac was developing quantum theory to describe the electron, the simplest of all these fundamental particles. </a:t>
            </a:r>
            <a:endParaRPr lang="en-GB"/>
          </a:p>
        </p:txBody>
      </p:sp>
      <p:sp>
        <p:nvSpPr>
          <p:cNvPr id="4" name="Tijdelijke aanduiding voor dianummer 3"/>
          <p:cNvSpPr>
            <a:spLocks noGrp="1"/>
          </p:cNvSpPr>
          <p:nvPr>
            <p:ph type="sldNum" sz="quarter" idx="10"/>
          </p:nvPr>
        </p:nvSpPr>
        <p:spPr/>
        <p:txBody>
          <a:bodyPr/>
          <a:lstStyle/>
          <a:p>
            <a:fld id="{FF4ECA59-C0AA-134B-9E17-D2DA81AC245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a:t>How</a:t>
            </a:r>
            <a:r>
              <a:rPr lang="en-GB" baseline="0"/>
              <a:t> do these fundamental particles work? About 80 years ago Paul Dirac was developing quantum theory to describe the electron, the simplest of all these fundamental particles. </a:t>
            </a:r>
            <a:endParaRPr lang="en-GB"/>
          </a:p>
        </p:txBody>
      </p:sp>
      <p:sp>
        <p:nvSpPr>
          <p:cNvPr id="4" name="Tijdelijke aanduiding voor dianummer 3"/>
          <p:cNvSpPr>
            <a:spLocks noGrp="1"/>
          </p:cNvSpPr>
          <p:nvPr>
            <p:ph type="sldNum" sz="quarter" idx="10"/>
          </p:nvPr>
        </p:nvSpPr>
        <p:spPr/>
        <p:txBody>
          <a:bodyPr/>
          <a:lstStyle/>
          <a:p>
            <a:fld id="{FF4ECA59-C0AA-134B-9E17-D2DA81AC245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a:p>
        </p:txBody>
      </p:sp>
      <p:sp>
        <p:nvSpPr>
          <p:cNvPr id="4" name="Tijdelijke aanduiding voor dianummer 3"/>
          <p:cNvSpPr>
            <a:spLocks noGrp="1"/>
          </p:cNvSpPr>
          <p:nvPr>
            <p:ph type="sldNum" sz="quarter" idx="10"/>
          </p:nvPr>
        </p:nvSpPr>
        <p:spPr/>
        <p:txBody>
          <a:bodyPr/>
          <a:lstStyle/>
          <a:p>
            <a:fld id="{FF4ECA59-C0AA-134B-9E17-D2DA81AC245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how solids work: many atoms together in a regular array)</a:t>
            </a:r>
          </a:p>
          <a:p>
            <a:endParaRPr lang="en-US" dirty="0" smtClean="0"/>
          </a:p>
          <a:p>
            <a:r>
              <a:rPr lang="en-US" dirty="0" smtClean="0"/>
              <a:t>Playground for new particles!!</a:t>
            </a:r>
          </a:p>
          <a:p>
            <a:r>
              <a:rPr lang="en-US" dirty="0" smtClean="0"/>
              <a:t>Fermi Sea</a:t>
            </a:r>
          </a:p>
          <a:p>
            <a:endParaRPr lang="en-US" dirty="0"/>
          </a:p>
        </p:txBody>
      </p:sp>
      <p:sp>
        <p:nvSpPr>
          <p:cNvPr id="4" name="Slide Number Placeholder 3"/>
          <p:cNvSpPr>
            <a:spLocks noGrp="1"/>
          </p:cNvSpPr>
          <p:nvPr>
            <p:ph type="sldNum" sz="quarter" idx="10"/>
          </p:nvPr>
        </p:nvSpPr>
        <p:spPr/>
        <p:txBody>
          <a:bodyPr/>
          <a:lstStyle/>
          <a:p>
            <a:fld id="{FF4ECA59-C0AA-134B-9E17-D2DA81AC2450}" type="slidenum">
              <a:rPr lang="en-US" smtClean="0"/>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752201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a:p>
        </p:txBody>
      </p:sp>
      <p:sp>
        <p:nvSpPr>
          <p:cNvPr id="4" name="Tijdelijke aanduiding voor dianummer 3"/>
          <p:cNvSpPr>
            <a:spLocks noGrp="1"/>
          </p:cNvSpPr>
          <p:nvPr>
            <p:ph type="sldNum" sz="quarter" idx="10"/>
          </p:nvPr>
        </p:nvSpPr>
        <p:spPr/>
        <p:txBody>
          <a:bodyPr/>
          <a:lstStyle/>
          <a:p>
            <a:fld id="{FF4ECA59-C0AA-134B-9E17-D2DA81AC245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a:t>Can never split</a:t>
            </a:r>
            <a:r>
              <a:rPr lang="en-GB" baseline="0"/>
              <a:t> the electron with LHC?</a:t>
            </a:r>
          </a:p>
          <a:p>
            <a:r>
              <a:rPr lang="en-GB" baseline="0"/>
              <a:t>No, but you can with 25 dollar tabletop exp</a:t>
            </a:r>
            <a:endParaRPr lang="en-GB"/>
          </a:p>
        </p:txBody>
      </p:sp>
      <p:sp>
        <p:nvSpPr>
          <p:cNvPr id="4" name="Tijdelijke aanduiding voor dianummer 3"/>
          <p:cNvSpPr>
            <a:spLocks noGrp="1"/>
          </p:cNvSpPr>
          <p:nvPr>
            <p:ph type="sldNum" sz="quarter" idx="10"/>
          </p:nvPr>
        </p:nvSpPr>
        <p:spPr/>
        <p:txBody>
          <a:bodyPr/>
          <a:lstStyle/>
          <a:p>
            <a:fld id="{FF4ECA59-C0AA-134B-9E17-D2DA81AC245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GB"/>
          </a:p>
        </p:txBody>
      </p:sp>
      <p:sp>
        <p:nvSpPr>
          <p:cNvPr id="4" name="Tijdelijke aanduiding voor dianummer 3"/>
          <p:cNvSpPr>
            <a:spLocks noGrp="1"/>
          </p:cNvSpPr>
          <p:nvPr>
            <p:ph type="sldNum" sz="quarter" idx="10"/>
          </p:nvPr>
        </p:nvSpPr>
        <p:spPr/>
        <p:txBody>
          <a:bodyPr/>
          <a:lstStyle/>
          <a:p>
            <a:fld id="{FF4ECA59-C0AA-134B-9E17-D2DA81AC2450}"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06-05-2015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‹nr.›</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9454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06-05-2015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‹nr.›</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4890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06-05-2015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‹nr.›</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9821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06-05-2015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‹nr.›</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5497103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06-05-2015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‹nr.›</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0891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06-05-2015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‹nr.›</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655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06-05-2015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‹nr.›</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5531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06-05-2015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‹nr.›</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1750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06-05-2015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‹nr.›</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77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06-05-2015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‹nr.›</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4369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06-05-2015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‹nr.›</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779288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06-05-2015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‹nr.›</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030029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eg"/><Relationship Id="rId5" Type="http://schemas.openxmlformats.org/officeDocument/2006/relationships/image" Target="../media/image24.png"/><Relationship Id="rId6" Type="http://schemas.openxmlformats.org/officeDocument/2006/relationships/image" Target="../media/image25.jpeg"/><Relationship Id="rId7"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16.png"/><Relationship Id="rId5" Type="http://schemas.openxmlformats.org/officeDocument/2006/relationships/image" Target="../media/image25.jpeg"/><Relationship Id="rId6" Type="http://schemas.openxmlformats.org/officeDocument/2006/relationships/image" Target="../media/image27.jpeg"/><Relationship Id="rId7"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gif"/><Relationship Id="rId6" Type="http://schemas.openxmlformats.org/officeDocument/2006/relationships/image" Target="../media/image14.png"/><Relationship Id="rId7"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Afbeelding 14" descr="Wea00816.jp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 y="-228600"/>
            <a:ext cx="10807700" cy="70866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 name="Afbeelding 19" descr="fqhe.jpg"/>
          <p:cNvPicPr>
            <a:picLocks noChangeAspect="1"/>
          </p:cNvPicPr>
          <p:nvPr/>
        </p:nvPicPr>
        <p:blipFill>
          <a:blip r:embed="rId4"/>
          <a:stretch>
            <a:fillRect/>
          </a:stretch>
        </p:blipFill>
        <p:spPr>
          <a:xfrm rot="909258">
            <a:off x="7205808" y="1328690"/>
            <a:ext cx="2243419" cy="1802893"/>
          </a:xfrm>
          <a:prstGeom prst="rect">
            <a:avLst/>
          </a:prstGeom>
          <a:effectLst>
            <a:softEdge rad="304800"/>
          </a:effectLst>
        </p:spPr>
      </p:pic>
      <p:pic>
        <p:nvPicPr>
          <p:cNvPr id="7" name="Afbeelding 16" descr="spinice.jpg"/>
          <p:cNvPicPr>
            <a:picLocks noChangeAspect="1"/>
          </p:cNvPicPr>
          <p:nvPr/>
        </p:nvPicPr>
        <p:blipFill>
          <a:blip r:embed="rId5"/>
          <a:stretch>
            <a:fillRect/>
          </a:stretch>
        </p:blipFill>
        <p:spPr>
          <a:xfrm rot="20142731">
            <a:off x="3984919" y="3475424"/>
            <a:ext cx="3664636" cy="2750633"/>
          </a:xfrm>
          <a:prstGeom prst="rect">
            <a:avLst/>
          </a:prstGeom>
          <a:ln>
            <a:noFill/>
          </a:ln>
          <a:effectLst>
            <a:softEdge rad="635000"/>
          </a:effectLst>
        </p:spPr>
      </p:pic>
      <p:sp>
        <p:nvSpPr>
          <p:cNvPr id="11" name="Rectangle 7"/>
          <p:cNvSpPr>
            <a:spLocks/>
          </p:cNvSpPr>
          <p:nvPr/>
        </p:nvSpPr>
        <p:spPr bwMode="auto">
          <a:xfrm>
            <a:off x="3378200" y="2590800"/>
            <a:ext cx="255588" cy="381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12700">
                <a:solidFill>
                  <a:srgbClr val="000000"/>
                </a:solidFill>
                <a:miter lim="800000"/>
                <a:headEnd/>
                <a:tailEnd/>
              </a14:hiddenLine>
            </a:ext>
          </a:extLst>
        </p:spPr>
        <p:txBody>
          <a:bodyPr wrap="none" lIns="0" tIns="0" rIns="39200" bIns="0">
            <a:spAutoFit/>
          </a:bodyPr>
          <a:lstStyle/>
          <a:p>
            <a:pPr marL="38100">
              <a:lnSpc>
                <a:spcPct val="100000"/>
              </a:lnSpc>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800">
                <a:solidFill>
                  <a:srgbClr val="000000"/>
                </a:solidFill>
                <a:latin typeface="Calibri" charset="0"/>
                <a:ea typeface="ＭＳ Ｐゴシック" charset="0"/>
                <a:cs typeface="ＭＳ Ｐゴシック" charset="0"/>
                <a:sym typeface="Calibri" charset="0"/>
              </a:rPr>
              <a:t>  </a:t>
            </a:r>
          </a:p>
        </p:txBody>
      </p:sp>
      <p:sp>
        <p:nvSpPr>
          <p:cNvPr id="14" name="Rectangle 11"/>
          <p:cNvSpPr>
            <a:spLocks/>
          </p:cNvSpPr>
          <p:nvPr/>
        </p:nvSpPr>
        <p:spPr bwMode="auto">
          <a:xfrm>
            <a:off x="-152400" y="0"/>
            <a:ext cx="9664700" cy="2209800"/>
          </a:xfrm>
          <a:prstGeom prst="rect">
            <a:avLst/>
          </a:prstGeom>
          <a:solidFill>
            <a:srgbClr val="FF6600">
              <a:alpha val="0"/>
            </a:srgbClr>
          </a:solidFill>
          <a:ln>
            <a:noFill/>
          </a:ln>
          <a:extLst/>
        </p:spPr>
        <p:txBody>
          <a:bodyPr lIns="0" tIns="0" rIns="39200" bIns="0"/>
          <a:lstStyle/>
          <a:p>
            <a:pPr marL="322263">
              <a:lnSpc>
                <a:spcPct val="90000"/>
              </a:lnSpc>
              <a:tabLst>
                <a:tab pos="38100" algn="l"/>
                <a:tab pos="322263"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defRPr/>
            </a:pPr>
            <a:r>
              <a:rPr lang="en-US" sz="4000" b="1" dirty="0">
                <a:ln w="3175" cap="flat" cmpd="sng">
                  <a:solidFill>
                    <a:schemeClr val="tx2">
                      <a:alpha val="0"/>
                    </a:schemeClr>
                  </a:solidFill>
                  <a:round/>
                </a:ln>
                <a:solidFill>
                  <a:srgbClr val="800000"/>
                </a:solidFill>
                <a:effectLst>
                  <a:glow rad="25400">
                    <a:schemeClr val="tx2">
                      <a:alpha val="22000"/>
                    </a:schemeClr>
                  </a:glow>
                </a:effectLst>
                <a:latin typeface="Calibri Bold" charset="0"/>
                <a:ea typeface="ＭＳ Ｐゴシック" charset="0"/>
                <a:cs typeface="ＭＳ Ｐゴシック" charset="0"/>
                <a:sym typeface="Calibri Bold" charset="0"/>
              </a:rPr>
              <a:t>Café </a:t>
            </a:r>
            <a:r>
              <a:rPr lang="en-US" sz="4000" b="1" dirty="0" smtClean="0">
                <a:ln w="3175" cap="flat" cmpd="sng">
                  <a:solidFill>
                    <a:schemeClr val="tx2">
                      <a:alpha val="0"/>
                    </a:schemeClr>
                  </a:solidFill>
                  <a:round/>
                </a:ln>
                <a:solidFill>
                  <a:srgbClr val="800000"/>
                </a:solidFill>
                <a:effectLst>
                  <a:glow rad="25400">
                    <a:schemeClr val="tx2">
                      <a:alpha val="22000"/>
                    </a:schemeClr>
                  </a:glow>
                </a:effectLst>
                <a:latin typeface="Calibri Bold" charset="0"/>
                <a:ea typeface="ＭＳ Ｐゴシック" charset="0"/>
                <a:cs typeface="ＭＳ Ｐゴシック" charset="0"/>
                <a:sym typeface="Calibri Bold" charset="0"/>
              </a:rPr>
              <a:t>KITP</a:t>
            </a:r>
            <a:endParaRPr lang="en-US" sz="3200" b="1" dirty="0">
              <a:ln w="3175" cap="flat" cmpd="sng">
                <a:solidFill>
                  <a:schemeClr val="tx2">
                    <a:alpha val="0"/>
                  </a:schemeClr>
                </a:solidFill>
                <a:round/>
              </a:ln>
              <a:solidFill>
                <a:srgbClr val="800000"/>
              </a:solidFill>
              <a:effectLst>
                <a:glow rad="25400">
                  <a:schemeClr val="tx2">
                    <a:alpha val="22000"/>
                  </a:schemeClr>
                </a:glow>
              </a:effectLst>
              <a:latin typeface="Calibri Bold" charset="0"/>
              <a:ea typeface="ＭＳ Ｐゴシック" charset="0"/>
              <a:cs typeface="ＭＳ Ｐゴシック" charset="0"/>
              <a:sym typeface="Calibri Bold" charset="0"/>
            </a:endParaRPr>
          </a:p>
          <a:p>
            <a:pPr marL="322263">
              <a:lnSpc>
                <a:spcPct val="90000"/>
              </a:lnSpc>
              <a:tabLst>
                <a:tab pos="38100" algn="l"/>
                <a:tab pos="322263"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defRPr/>
            </a:pPr>
            <a:r>
              <a:rPr lang="en-US" sz="5400" b="1" dirty="0" err="1" smtClean="0">
                <a:ln w="3175" cap="flat" cmpd="sng">
                  <a:noFill/>
                  <a:bevel/>
                </a:ln>
                <a:solidFill>
                  <a:srgbClr val="800000"/>
                </a:solidFill>
                <a:latin typeface="Calibri Bold Italic" charset="0"/>
                <a:ea typeface="ＭＳ Ｐゴシック" charset="0"/>
                <a:cs typeface="ＭＳ Ｐゴシック" charset="0"/>
                <a:sym typeface="Calibri Bold Italic" charset="0"/>
              </a:rPr>
              <a:t>Quasiparticles</a:t>
            </a:r>
            <a:endParaRPr lang="en-US" sz="4400" b="1" dirty="0">
              <a:ln w="3175" cap="flat" cmpd="sng">
                <a:noFill/>
                <a:bevel/>
              </a:ln>
              <a:solidFill>
                <a:srgbClr val="800000"/>
              </a:solidFill>
              <a:latin typeface="Calibri Bold Italic" charset="0"/>
              <a:ea typeface="ＭＳ Ｐゴシック" charset="0"/>
              <a:cs typeface="ＭＳ Ｐゴシック" charset="0"/>
              <a:sym typeface="Calibri Bold Italic" charset="0"/>
            </a:endParaRPr>
          </a:p>
          <a:p>
            <a:pPr marL="322263">
              <a:lnSpc>
                <a:spcPct val="90000"/>
              </a:lnSpc>
              <a:tabLst>
                <a:tab pos="38100" algn="l"/>
                <a:tab pos="322263"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defRPr/>
            </a:pPr>
            <a:r>
              <a:rPr lang="en-US" sz="4000" b="1" dirty="0" smtClean="0">
                <a:ln w="3175" cap="flat" cmpd="sng">
                  <a:noFill/>
                  <a:bevel/>
                </a:ln>
                <a:solidFill>
                  <a:srgbClr val="800000"/>
                </a:solidFill>
                <a:latin typeface="Calibri Bold Italic" charset="0"/>
                <a:ea typeface="ＭＳ Ｐゴシック" charset="0"/>
                <a:cs typeface="ＭＳ Ｐゴシック" charset="0"/>
                <a:sym typeface="Calibri Bold Italic" charset="0"/>
              </a:rPr>
              <a:t>The </a:t>
            </a:r>
            <a:r>
              <a:rPr lang="en-US" sz="4000" b="1" dirty="0">
                <a:ln w="3175" cap="flat" cmpd="sng">
                  <a:noFill/>
                  <a:bevel/>
                </a:ln>
                <a:solidFill>
                  <a:srgbClr val="800000"/>
                </a:solidFill>
                <a:latin typeface="Calibri Bold Italic" charset="0"/>
                <a:ea typeface="ＭＳ Ｐゴシック" charset="0"/>
                <a:cs typeface="ＭＳ Ｐゴシック" charset="0"/>
                <a:sym typeface="Calibri Bold Italic" charset="0"/>
              </a:rPr>
              <a:t>Dreams That Stuff Is Made </a:t>
            </a:r>
            <a:r>
              <a:rPr lang="en-US" sz="4000" b="1" dirty="0" smtClean="0">
                <a:ln w="3175" cap="flat" cmpd="sng">
                  <a:noFill/>
                  <a:bevel/>
                </a:ln>
                <a:solidFill>
                  <a:srgbClr val="800000"/>
                </a:solidFill>
                <a:latin typeface="Calibri Bold Italic" charset="0"/>
                <a:ea typeface="ＭＳ Ｐゴシック" charset="0"/>
                <a:cs typeface="ＭＳ Ｐゴシック" charset="0"/>
                <a:sym typeface="Calibri Bold Italic" charset="0"/>
              </a:rPr>
              <a:t>Of</a:t>
            </a:r>
          </a:p>
          <a:p>
            <a:pPr marL="322263">
              <a:lnSpc>
                <a:spcPct val="90000"/>
              </a:lnSpc>
              <a:tabLst>
                <a:tab pos="38100" algn="l"/>
                <a:tab pos="322263"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defRPr/>
            </a:pPr>
            <a:endParaRPr lang="en-US" sz="4000" b="1" dirty="0">
              <a:ln w="3175" cap="flat" cmpd="sng">
                <a:noFill/>
                <a:bevel/>
              </a:ln>
              <a:solidFill>
                <a:srgbClr val="800000"/>
              </a:solidFill>
              <a:latin typeface="Calibri Bold Italic" charset="0"/>
              <a:ea typeface="ＭＳ Ｐゴシック" charset="0"/>
              <a:cs typeface="ＭＳ Ｐゴシック" charset="0"/>
              <a:sym typeface="Calibri Bold Italic" charset="0"/>
            </a:endParaRPr>
          </a:p>
          <a:p>
            <a:pPr marL="322263">
              <a:lnSpc>
                <a:spcPct val="90000"/>
              </a:lnSpc>
              <a:tabLst>
                <a:tab pos="38100" algn="l"/>
                <a:tab pos="322263"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defRPr/>
            </a:pPr>
            <a:endParaRPr lang="en-US" sz="4000" b="1" dirty="0">
              <a:ln w="3175" cap="flat" cmpd="sng">
                <a:noFill/>
                <a:bevel/>
              </a:ln>
              <a:solidFill>
                <a:srgbClr val="800000"/>
              </a:solidFill>
              <a:latin typeface="Calibri Bold Italic" charset="0"/>
              <a:ea typeface="ＭＳ Ｐゴシック" charset="0"/>
              <a:cs typeface="ＭＳ Ｐゴシック" charset="0"/>
              <a:sym typeface="Calibri Bold Italic" charset="0"/>
            </a:endParaRPr>
          </a:p>
          <a:p>
            <a:pPr marL="322263">
              <a:lnSpc>
                <a:spcPct val="90000"/>
              </a:lnSpc>
              <a:tabLst>
                <a:tab pos="38100" algn="l"/>
                <a:tab pos="322263"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defRPr/>
            </a:pPr>
            <a:endParaRPr lang="en-US" sz="4000" b="1" dirty="0" smtClean="0">
              <a:ln w="3175" cap="flat" cmpd="sng">
                <a:noFill/>
                <a:bevel/>
              </a:ln>
              <a:solidFill>
                <a:srgbClr val="800000"/>
              </a:solidFill>
              <a:latin typeface="Calibri Bold Italic" charset="0"/>
              <a:ea typeface="ＭＳ Ｐゴシック" charset="0"/>
              <a:cs typeface="ＭＳ Ｐゴシック" charset="0"/>
              <a:sym typeface="Calibri Bold Italic" charset="0"/>
            </a:endParaRPr>
          </a:p>
          <a:p>
            <a:pPr marL="322263">
              <a:lnSpc>
                <a:spcPct val="90000"/>
              </a:lnSpc>
              <a:tabLst>
                <a:tab pos="38100" algn="l"/>
                <a:tab pos="322263"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defRPr/>
            </a:pPr>
            <a:endParaRPr lang="en-US" sz="4000" b="1" dirty="0">
              <a:ln w="3175" cap="flat" cmpd="sng">
                <a:noFill/>
                <a:bevel/>
              </a:ln>
              <a:solidFill>
                <a:srgbClr val="800000"/>
              </a:solidFill>
              <a:latin typeface="Calibri Bold Italic" charset="0"/>
              <a:ea typeface="ＭＳ Ｐゴシック" charset="0"/>
              <a:cs typeface="ＭＳ Ｐゴシック" charset="0"/>
              <a:sym typeface="Calibri Bold Italic" charset="0"/>
            </a:endParaRPr>
          </a:p>
          <a:p>
            <a:pPr marL="322263">
              <a:lnSpc>
                <a:spcPct val="90000"/>
              </a:lnSpc>
              <a:tabLst>
                <a:tab pos="38100" algn="l"/>
                <a:tab pos="322263"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defRPr/>
            </a:pPr>
            <a:endParaRPr lang="en-US" sz="4000" b="1" dirty="0" smtClean="0">
              <a:ln w="3175" cap="flat" cmpd="sng">
                <a:noFill/>
                <a:bevel/>
              </a:ln>
              <a:solidFill>
                <a:srgbClr val="800000"/>
              </a:solidFill>
              <a:latin typeface="Calibri Bold Italic" charset="0"/>
              <a:ea typeface="ＭＳ Ｐゴシック" charset="0"/>
              <a:cs typeface="ＭＳ Ｐゴシック" charset="0"/>
              <a:sym typeface="Calibri Bold Italic" charset="0"/>
            </a:endParaRPr>
          </a:p>
          <a:p>
            <a:pPr marL="322263">
              <a:lnSpc>
                <a:spcPct val="90000"/>
              </a:lnSpc>
              <a:tabLst>
                <a:tab pos="38100" algn="l"/>
                <a:tab pos="322263"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defRPr/>
            </a:pPr>
            <a:endParaRPr lang="en-US" sz="4000" b="1" dirty="0">
              <a:ln w="3175" cap="flat" cmpd="sng">
                <a:noFill/>
                <a:bevel/>
              </a:ln>
              <a:solidFill>
                <a:srgbClr val="800000"/>
              </a:solidFill>
              <a:latin typeface="Calibri Bold Italic" charset="0"/>
              <a:ea typeface="ＭＳ Ｐゴシック" charset="0"/>
              <a:cs typeface="ＭＳ Ｐゴシック" charset="0"/>
              <a:sym typeface="Calibri Bold Italic" charset="0"/>
            </a:endParaRPr>
          </a:p>
          <a:p>
            <a:pPr marL="322263">
              <a:lnSpc>
                <a:spcPct val="90000"/>
              </a:lnSpc>
              <a:tabLst>
                <a:tab pos="38100" algn="l"/>
                <a:tab pos="322263"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defRPr/>
            </a:pPr>
            <a:endParaRPr lang="en-US" sz="4000" b="1" dirty="0" smtClean="0">
              <a:ln w="3175" cap="flat" cmpd="sng">
                <a:noFill/>
                <a:bevel/>
              </a:ln>
              <a:solidFill>
                <a:srgbClr val="800000"/>
              </a:solidFill>
              <a:latin typeface="Calibri Bold Italic" charset="0"/>
              <a:ea typeface="ＭＳ Ｐゴシック" charset="0"/>
              <a:cs typeface="ＭＳ Ｐゴシック" charset="0"/>
              <a:sym typeface="Calibri Bold Italic" charset="0"/>
            </a:endParaRPr>
          </a:p>
          <a:p>
            <a:pPr marL="322263">
              <a:lnSpc>
                <a:spcPct val="90000"/>
              </a:lnSpc>
              <a:tabLst>
                <a:tab pos="38100" algn="l"/>
                <a:tab pos="322263"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defRPr/>
            </a:pPr>
            <a:r>
              <a:rPr lang="en-US" sz="4000" b="1" dirty="0" smtClean="0">
                <a:ln w="3175" cap="flat" cmpd="sng">
                  <a:noFill/>
                  <a:bevel/>
                </a:ln>
                <a:solidFill>
                  <a:schemeClr val="bg1"/>
                </a:solidFill>
                <a:effectLst>
                  <a:outerShdw blurRad="50800" dist="38100" dir="2700000">
                    <a:srgbClr val="FF0000">
                      <a:alpha val="91000"/>
                    </a:srgbClr>
                  </a:outerShdw>
                </a:effectLst>
                <a:latin typeface="Calibri Bold Italic" charset="0"/>
                <a:ea typeface="ＭＳ Ｐゴシック" charset="0"/>
                <a:cs typeface="ＭＳ Ｐゴシック" charset="0"/>
                <a:sym typeface="Calibri Bold Italic" charset="0"/>
              </a:rPr>
              <a:t>Louk Rademaker</a:t>
            </a:r>
            <a:r>
              <a:rPr lang="en-US" sz="4000" dirty="0">
                <a:solidFill>
                  <a:schemeClr val="bg1"/>
                </a:solidFill>
                <a:latin typeface="Calibri Bold Italic" charset="0"/>
                <a:ea typeface="ＭＳ Ｐゴシック" charset="0"/>
                <a:cs typeface="ＭＳ Ｐゴシック" charset="0"/>
                <a:sym typeface="Calibri Bold Italic" charset="0"/>
              </a:rPr>
              <a:t>	</a:t>
            </a:r>
            <a:r>
              <a:rPr lang="en-US" sz="2800" dirty="0">
                <a:solidFill>
                  <a:schemeClr val="bg1"/>
                </a:solidFill>
                <a:latin typeface="Calibri Bold Italic" charset="0"/>
                <a:ea typeface="ＭＳ Ｐゴシック" charset="0"/>
                <a:cs typeface="ＭＳ Ｐゴシック" charset="0"/>
                <a:sym typeface="Calibri Bold Italic" charset="0"/>
              </a:rPr>
              <a:t>							</a:t>
            </a:r>
            <a:r>
              <a:rPr lang="en-US" sz="2800" dirty="0">
                <a:solidFill>
                  <a:schemeClr val="bg1"/>
                </a:solidFill>
                <a:latin typeface="Calibri Bold" charset="0"/>
                <a:ea typeface="ＭＳ Ｐゴシック" charset="0"/>
                <a:cs typeface="ＭＳ Ｐゴシック" charset="0"/>
                <a:sym typeface="Calibri Bold" charset="0"/>
              </a:rPr>
              <a:t>      </a:t>
            </a:r>
          </a:p>
        </p:txBody>
      </p:sp>
      <p:sp>
        <p:nvSpPr>
          <p:cNvPr id="16" name="Tekstvak 20"/>
          <p:cNvSpPr txBox="1">
            <a:spLocks noChangeArrowheads="1"/>
          </p:cNvSpPr>
          <p:nvPr/>
        </p:nvSpPr>
        <p:spPr bwMode="auto">
          <a:xfrm>
            <a:off x="10566400" y="4635500"/>
            <a:ext cx="184150" cy="4397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2400">
                <a:solidFill>
                  <a:srgbClr val="FFFFFF"/>
                </a:solidFill>
                <a:latin typeface="Arial" charset="0"/>
                <a:ea typeface="ヒラギノ角ゴ ProN W3" charset="0"/>
                <a:cs typeface="ヒラギノ角ゴ ProN W3" charset="0"/>
                <a:sym typeface="Arial" charset="0"/>
              </a:defRPr>
            </a:lvl1pPr>
            <a:lvl2pPr marL="37931725" indent="-37474525" eaLnBrk="0" hangingPunct="0">
              <a:defRPr sz="2400">
                <a:solidFill>
                  <a:srgbClr val="FFFFFF"/>
                </a:solidFill>
                <a:latin typeface="Arial" charset="0"/>
                <a:ea typeface="ヒラギノ角ゴ ProN W3" charset="0"/>
                <a:cs typeface="ヒラギノ角ゴ ProN W3" charset="0"/>
                <a:sym typeface="Arial" charset="0"/>
              </a:defRPr>
            </a:lvl2pPr>
            <a:lvl3pPr eaLnBrk="0" hangingPunct="0">
              <a:defRPr sz="2400">
                <a:solidFill>
                  <a:srgbClr val="FFFFFF"/>
                </a:solidFill>
                <a:latin typeface="Arial" charset="0"/>
                <a:ea typeface="ヒラギノ角ゴ ProN W3" charset="0"/>
                <a:cs typeface="ヒラギノ角ゴ ProN W3" charset="0"/>
                <a:sym typeface="Arial" charset="0"/>
              </a:defRPr>
            </a:lvl3pPr>
            <a:lvl4pPr eaLnBrk="0" hangingPunct="0">
              <a:defRPr sz="2400">
                <a:solidFill>
                  <a:srgbClr val="FFFFFF"/>
                </a:solidFill>
                <a:latin typeface="Arial" charset="0"/>
                <a:ea typeface="ヒラギノ角ゴ ProN W3" charset="0"/>
                <a:cs typeface="ヒラギノ角ゴ ProN W3" charset="0"/>
                <a:sym typeface="Arial" charset="0"/>
              </a:defRPr>
            </a:lvl4pPr>
            <a:lvl5pPr eaLnBrk="0" hangingPunct="0">
              <a:defRPr sz="2400">
                <a:solidFill>
                  <a:srgbClr val="FFFFFF"/>
                </a:solidFill>
                <a:latin typeface="Arial" charset="0"/>
                <a:ea typeface="ヒラギノ角ゴ ProN W3" charset="0"/>
                <a:cs typeface="ヒラギノ角ゴ ProN W3" charset="0"/>
                <a:sym typeface="Arial" charset="0"/>
              </a:defRPr>
            </a:lvl5pPr>
            <a:lvl6pPr marL="457200" eaLnBrk="0" fontAlgn="base" hangingPunct="0">
              <a:lnSpc>
                <a:spcPct val="93000"/>
              </a:lnSpc>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6pPr>
            <a:lvl7pPr marL="914400" eaLnBrk="0" fontAlgn="base" hangingPunct="0">
              <a:lnSpc>
                <a:spcPct val="93000"/>
              </a:lnSpc>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7pPr>
            <a:lvl8pPr marL="1371600" eaLnBrk="0" fontAlgn="base" hangingPunct="0">
              <a:lnSpc>
                <a:spcPct val="93000"/>
              </a:lnSpc>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8pPr>
            <a:lvl9pPr marL="1828800" eaLnBrk="0" fontAlgn="base" hangingPunct="0">
              <a:lnSpc>
                <a:spcPct val="93000"/>
              </a:lnSpc>
              <a:spcBef>
                <a:spcPct val="0"/>
              </a:spcBef>
              <a:spcAft>
                <a:spcPct val="0"/>
              </a:spcAft>
              <a:defRPr sz="2400">
                <a:solidFill>
                  <a:srgbClr val="FFFFFF"/>
                </a:solidFill>
                <a:latin typeface="Arial" charset="0"/>
                <a:ea typeface="ヒラギノ角ゴ ProN W3" charset="0"/>
                <a:cs typeface="ヒラギノ角ゴ ProN W3" charset="0"/>
                <a:sym typeface="Arial" charset="0"/>
              </a:defRPr>
            </a:lvl9pPr>
          </a:lstStyle>
          <a:p>
            <a:pPr eaLnBrk="1" hangingPunct="1"/>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75905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Different mass</a:t>
            </a:r>
            <a:endParaRPr lang="en-US" b="1" dirty="0"/>
          </a:p>
        </p:txBody>
      </p:sp>
      <p:sp>
        <p:nvSpPr>
          <p:cNvPr id="3" name="Content Placeholder 2"/>
          <p:cNvSpPr>
            <a:spLocks noGrp="1"/>
          </p:cNvSpPr>
          <p:nvPr>
            <p:ph idx="1"/>
          </p:nvPr>
        </p:nvSpPr>
        <p:spPr/>
        <p:txBody>
          <a:bodyPr/>
          <a:lstStyle/>
          <a:p>
            <a:pPr>
              <a:buNone/>
            </a:pPr>
            <a:r>
              <a:rPr lang="en-US" dirty="0" smtClean="0"/>
              <a:t>Very important in electronic technology: engineering the </a:t>
            </a:r>
            <a:r>
              <a:rPr lang="en-US" b="1" dirty="0" smtClean="0"/>
              <a:t>mass and velocity </a:t>
            </a:r>
            <a:r>
              <a:rPr lang="en-US" dirty="0" smtClean="0"/>
              <a:t>of ‘</a:t>
            </a:r>
            <a:r>
              <a:rPr lang="en-US" dirty="0" err="1" smtClean="0"/>
              <a:t>quasiparticles</a:t>
            </a:r>
            <a:r>
              <a:rPr lang="en-US" dirty="0" smtClean="0"/>
              <a:t>’ in solids</a:t>
            </a:r>
          </a:p>
          <a:p>
            <a:endParaRPr lang="en-US" dirty="0"/>
          </a:p>
        </p:txBody>
      </p:sp>
      <p:pic>
        <p:nvPicPr>
          <p:cNvPr id="4" name="Picture 3" descr="scales2.jp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15255" y="631891"/>
            <a:ext cx="652201" cy="555853"/>
          </a:xfrm>
          <a:prstGeom prst="rect">
            <a:avLst/>
          </a:prstGeom>
        </p:spPr>
      </p:pic>
      <p:pic>
        <p:nvPicPr>
          <p:cNvPr id="5" name="Afbeelding 4" descr="effectivemass.png"/>
          <p:cNvPicPr>
            <a:picLocks noChangeAspect="1"/>
          </p:cNvPicPr>
          <p:nvPr/>
        </p:nvPicPr>
        <p:blipFill>
          <a:blip r:embed="rId3"/>
          <a:stretch>
            <a:fillRect/>
          </a:stretch>
        </p:blipFill>
        <p:spPr>
          <a:xfrm>
            <a:off x="0" y="5295900"/>
            <a:ext cx="9004300" cy="1092200"/>
          </a:xfrm>
          <a:prstGeom prst="rect">
            <a:avLst/>
          </a:prstGeom>
          <a:ln>
            <a:noFill/>
          </a:ln>
          <a:effectLst>
            <a:softEdge rad="112500"/>
          </a:effectLst>
        </p:spPr>
      </p:pic>
      <p:pic>
        <p:nvPicPr>
          <p:cNvPr id="7" name="Afbeelding 6" descr="selection-of-diodes-including-germanium-diodes.jpg"/>
          <p:cNvPicPr>
            <a:picLocks noChangeAspect="1"/>
          </p:cNvPicPr>
          <p:nvPr/>
        </p:nvPicPr>
        <p:blipFill>
          <a:blip r:embed="rId4"/>
          <a:stretch>
            <a:fillRect/>
          </a:stretch>
        </p:blipFill>
        <p:spPr>
          <a:xfrm>
            <a:off x="457200" y="3640286"/>
            <a:ext cx="2501900" cy="1234271"/>
          </a:xfrm>
          <a:prstGeom prst="rect">
            <a:avLst/>
          </a:prstGeom>
        </p:spPr>
      </p:pic>
      <p:pic>
        <p:nvPicPr>
          <p:cNvPr id="8" name="Afbeelding 7" descr="Diamond-Group-500pw.png"/>
          <p:cNvPicPr>
            <a:picLocks noChangeAspect="1"/>
          </p:cNvPicPr>
          <p:nvPr/>
        </p:nvPicPr>
        <p:blipFill>
          <a:blip r:embed="rId5"/>
          <a:stretch>
            <a:fillRect/>
          </a:stretch>
        </p:blipFill>
        <p:spPr>
          <a:xfrm>
            <a:off x="6216650" y="3365246"/>
            <a:ext cx="3292159" cy="1784350"/>
          </a:xfrm>
          <a:prstGeom prst="rect">
            <a:avLst/>
          </a:prstGeom>
        </p:spPr>
      </p:pic>
      <p:pic>
        <p:nvPicPr>
          <p:cNvPr id="9" name="Afbeelding 8" descr="ic-pic1.jpg"/>
          <p:cNvPicPr>
            <a:picLocks noChangeAspect="1"/>
          </p:cNvPicPr>
          <p:nvPr/>
        </p:nvPicPr>
        <p:blipFill>
          <a:blip r:embed="rId6"/>
          <a:stretch>
            <a:fillRect/>
          </a:stretch>
        </p:blipFill>
        <p:spPr>
          <a:xfrm>
            <a:off x="3131425" y="3282442"/>
            <a:ext cx="2912900" cy="1949958"/>
          </a:xfrm>
          <a:prstGeom prst="rect">
            <a:avLst/>
          </a:prstGeom>
        </p:spPr>
      </p:pic>
      <p:pic>
        <p:nvPicPr>
          <p:cNvPr id="10" name="Afbeelding 9" descr="220px-Walter_Kohn.jpg"/>
          <p:cNvPicPr>
            <a:picLocks noChangeAspect="1"/>
          </p:cNvPicPr>
          <p:nvPr/>
        </p:nvPicPr>
        <p:blipFill>
          <a:blip r:embed="rId7"/>
          <a:stretch>
            <a:fillRect/>
          </a:stretch>
        </p:blipFill>
        <p:spPr>
          <a:xfrm>
            <a:off x="7518400" y="1600199"/>
            <a:ext cx="1168400" cy="1582651"/>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312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Particles without mass</a:t>
            </a:r>
            <a:endParaRPr lang="en-US" b="1"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a:buNone/>
            </a:pPr>
            <a:r>
              <a:rPr lang="en-US" i="1" dirty="0" smtClean="0"/>
              <a:t>Future tech</a:t>
            </a:r>
            <a:r>
              <a:rPr lang="en-US" dirty="0" smtClean="0"/>
              <a:t>: massless electrons in </a:t>
            </a:r>
            <a:r>
              <a:rPr lang="en-US" b="1" dirty="0" err="1" smtClean="0"/>
              <a:t>graphene</a:t>
            </a: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Emergence of “</a:t>
            </a:r>
            <a:r>
              <a:rPr lang="en-US" b="1" dirty="0" smtClean="0"/>
              <a:t>special relativity</a:t>
            </a:r>
            <a:r>
              <a:rPr lang="en-US" dirty="0" smtClean="0"/>
              <a:t>”</a:t>
            </a:r>
            <a:br>
              <a:rPr lang="en-US" dirty="0" smtClean="0"/>
            </a:br>
            <a:r>
              <a:rPr lang="en-US" sz="2400" dirty="0" smtClean="0"/>
              <a:t>(new maximum speed of light, etc.)</a:t>
            </a:r>
            <a:endParaRPr lang="en-US" dirty="0"/>
          </a:p>
        </p:txBody>
      </p:sp>
      <p:pic>
        <p:nvPicPr>
          <p:cNvPr id="4" name="Picture 3" descr="640_graphene-cars.jp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0624" y="2449347"/>
            <a:ext cx="4102072" cy="2736850"/>
          </a:xfrm>
          <a:prstGeom prst="rect">
            <a:avLst/>
          </a:prstGeom>
        </p:spPr>
      </p:pic>
      <p:pic>
        <p:nvPicPr>
          <p:cNvPr id="6" name="Afbeelding 5" descr="Einstein_Approximation_cooperGraphene.jpg"/>
          <p:cNvPicPr>
            <a:picLocks noChangeAspect="1"/>
          </p:cNvPicPr>
          <p:nvPr/>
        </p:nvPicPr>
        <p:blipFill>
          <a:blip r:embed="rId3"/>
          <a:stretch>
            <a:fillRect/>
          </a:stretch>
        </p:blipFill>
        <p:spPr>
          <a:xfrm>
            <a:off x="4826996" y="2449347"/>
            <a:ext cx="3642196" cy="2736850"/>
          </a:xfrm>
          <a:prstGeom prst="rect">
            <a:avLst/>
          </a:prstGeom>
        </p:spPr>
      </p:pic>
      <p:pic>
        <p:nvPicPr>
          <p:cNvPr id="7" name="Afbeelding 6" descr="grapheneDisplay.jpg"/>
          <p:cNvPicPr>
            <a:picLocks noChangeAspect="1"/>
          </p:cNvPicPr>
          <p:nvPr/>
        </p:nvPicPr>
        <p:blipFill>
          <a:blip r:embed="rId4"/>
          <a:stretch>
            <a:fillRect/>
          </a:stretch>
        </p:blipFill>
        <p:spPr>
          <a:xfrm>
            <a:off x="610624" y="2347747"/>
            <a:ext cx="4102072" cy="291316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5685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The Majorana Particle</a:t>
            </a:r>
            <a:endParaRPr lang="en-US" b="1" dirty="0"/>
          </a:p>
        </p:txBody>
      </p:sp>
      <p:sp>
        <p:nvSpPr>
          <p:cNvPr id="3" name="Content Placeholder 2"/>
          <p:cNvSpPr>
            <a:spLocks noGrp="1"/>
          </p:cNvSpPr>
          <p:nvPr>
            <p:ph idx="1"/>
          </p:nvPr>
        </p:nvSpPr>
        <p:spPr>
          <a:xfrm>
            <a:off x="457200" y="1600201"/>
            <a:ext cx="8229600" cy="1183878"/>
          </a:xfrm>
        </p:spPr>
        <p:txBody>
          <a:bodyPr/>
          <a:lstStyle/>
          <a:p>
            <a:pPr>
              <a:buNone/>
            </a:pPr>
            <a:r>
              <a:rPr lang="en-US" dirty="0" smtClean="0"/>
              <a:t>Let’s go crazy: how about a </a:t>
            </a:r>
            <a:r>
              <a:rPr lang="en-US" dirty="0" err="1" smtClean="0"/>
              <a:t>quasiparticle</a:t>
            </a:r>
            <a:r>
              <a:rPr lang="en-US" dirty="0" smtClean="0"/>
              <a:t> that is </a:t>
            </a:r>
            <a:r>
              <a:rPr lang="en-US" b="1" dirty="0" smtClean="0"/>
              <a:t>equal to its own anti-particle</a:t>
            </a:r>
            <a:r>
              <a:rPr lang="en-US" dirty="0" smtClean="0"/>
              <a:t>?</a:t>
            </a:r>
          </a:p>
          <a:p>
            <a:pPr>
              <a:buNone/>
            </a:pPr>
            <a:endParaRPr lang="en-US" dirty="0"/>
          </a:p>
        </p:txBody>
      </p:sp>
      <p:pic>
        <p:nvPicPr>
          <p:cNvPr id="4" name="Picture 3" descr="kouwenhoven.jp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2784078"/>
            <a:ext cx="4989793" cy="3172222"/>
          </a:xfrm>
          <a:prstGeom prst="rect">
            <a:avLst/>
          </a:prstGeom>
        </p:spPr>
      </p:pic>
      <p:sp>
        <p:nvSpPr>
          <p:cNvPr id="5" name="Tekstvak 4"/>
          <p:cNvSpPr txBox="1"/>
          <p:nvPr/>
        </p:nvSpPr>
        <p:spPr>
          <a:xfrm>
            <a:off x="5446993" y="2784078"/>
            <a:ext cx="3239807" cy="923330"/>
          </a:xfrm>
          <a:prstGeom prst="rect">
            <a:avLst/>
          </a:prstGeom>
          <a:noFill/>
        </p:spPr>
        <p:txBody>
          <a:bodyPr wrap="square" rtlCol="0">
            <a:spAutoFit/>
          </a:bodyPr>
          <a:lstStyle/>
          <a:p>
            <a:r>
              <a:rPr lang="en-US" b="1" dirty="0" smtClean="0"/>
              <a:t>Adding </a:t>
            </a:r>
            <a:r>
              <a:rPr lang="en-US" dirty="0" smtClean="0"/>
              <a:t>a particle to the Sea</a:t>
            </a:r>
            <a:br>
              <a:rPr lang="en-US" dirty="0" smtClean="0"/>
            </a:br>
            <a:r>
              <a:rPr lang="en-US" dirty="0" smtClean="0"/>
              <a:t>is now the same as </a:t>
            </a:r>
            <a:br>
              <a:rPr lang="en-US" dirty="0" smtClean="0"/>
            </a:br>
            <a:r>
              <a:rPr lang="en-US" b="1" dirty="0" smtClean="0"/>
              <a:t>removing </a:t>
            </a:r>
            <a:r>
              <a:rPr lang="en-US" dirty="0" smtClean="0"/>
              <a:t>a particle</a:t>
            </a:r>
            <a:endParaRPr lang="en-GB"/>
          </a:p>
        </p:txBody>
      </p:sp>
      <p:sp>
        <p:nvSpPr>
          <p:cNvPr id="11" name="Rechthoek 10"/>
          <p:cNvSpPr/>
          <p:nvPr/>
        </p:nvSpPr>
        <p:spPr>
          <a:xfrm>
            <a:off x="2946400" y="2784078"/>
            <a:ext cx="2500593" cy="31722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 name="Groeperen 5"/>
          <p:cNvGrpSpPr/>
          <p:nvPr/>
        </p:nvGrpSpPr>
        <p:grpSpPr>
          <a:xfrm>
            <a:off x="4224704" y="4029570"/>
            <a:ext cx="1551852" cy="1551835"/>
            <a:chOff x="939800" y="5053236"/>
            <a:chExt cx="990600" cy="646331"/>
          </a:xfrm>
        </p:grpSpPr>
        <p:sp>
          <p:nvSpPr>
            <p:cNvPr id="7" name="Dubbele golf 6"/>
            <p:cNvSpPr/>
            <p:nvPr/>
          </p:nvSpPr>
          <p:spPr>
            <a:xfrm>
              <a:off x="1099563" y="5053236"/>
              <a:ext cx="741937" cy="646331"/>
            </a:xfrm>
            <a:prstGeom prst="doubleWave">
              <a:avLst>
                <a:gd name="adj1" fmla="val 12500"/>
                <a:gd name="adj2" fmla="val 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hthoek 7"/>
            <p:cNvSpPr/>
            <p:nvPr/>
          </p:nvSpPr>
          <p:spPr>
            <a:xfrm>
              <a:off x="1765300" y="5053236"/>
              <a:ext cx="165100" cy="646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hthoek 8"/>
            <p:cNvSpPr/>
            <p:nvPr/>
          </p:nvSpPr>
          <p:spPr>
            <a:xfrm>
              <a:off x="939800" y="5053236"/>
              <a:ext cx="482599" cy="646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0" name="Rechthoek 9"/>
          <p:cNvSpPr/>
          <p:nvPr/>
        </p:nvSpPr>
        <p:spPr>
          <a:xfrm>
            <a:off x="3160143" y="4392058"/>
            <a:ext cx="5526657" cy="12742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2" name="Groeperen 11"/>
          <p:cNvGrpSpPr/>
          <p:nvPr/>
        </p:nvGrpSpPr>
        <p:grpSpPr>
          <a:xfrm>
            <a:off x="3805962" y="3143369"/>
            <a:ext cx="1267668" cy="849886"/>
            <a:chOff x="4980733" y="2457560"/>
            <a:chExt cx="1267668" cy="849886"/>
          </a:xfrm>
        </p:grpSpPr>
        <p:sp>
          <p:nvSpPr>
            <p:cNvPr id="13" name="Tekstvak 12"/>
            <p:cNvSpPr txBox="1"/>
            <p:nvPr/>
          </p:nvSpPr>
          <p:spPr>
            <a:xfrm>
              <a:off x="4980733" y="2457560"/>
              <a:ext cx="959893" cy="369332"/>
            </a:xfrm>
            <a:prstGeom prst="rect">
              <a:avLst/>
            </a:prstGeom>
            <a:noFill/>
          </p:spPr>
          <p:txBody>
            <a:bodyPr wrap="none" rtlCol="0">
              <a:spAutoFit/>
            </a:bodyPr>
            <a:lstStyle/>
            <a:p>
              <a:r>
                <a:rPr lang="en-GB"/>
                <a:t>Electron</a:t>
              </a:r>
            </a:p>
          </p:txBody>
        </p:sp>
        <p:cxnSp>
          <p:nvCxnSpPr>
            <p:cNvPr id="14" name="Rechte verbindingslijn met pijl 13"/>
            <p:cNvCxnSpPr/>
            <p:nvPr/>
          </p:nvCxnSpPr>
          <p:spPr>
            <a:xfrm rot="16200000" flipH="1">
              <a:off x="5795409" y="2854453"/>
              <a:ext cx="480554" cy="4254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3" name="Groeperen 22"/>
          <p:cNvGrpSpPr/>
          <p:nvPr/>
        </p:nvGrpSpPr>
        <p:grpSpPr>
          <a:xfrm>
            <a:off x="6718300" y="3707408"/>
            <a:ext cx="1863718" cy="851892"/>
            <a:chOff x="6718300" y="3707408"/>
            <a:chExt cx="1863718" cy="851892"/>
          </a:xfrm>
        </p:grpSpPr>
        <p:sp>
          <p:nvSpPr>
            <p:cNvPr id="16" name="Ovaal 15"/>
            <p:cNvSpPr/>
            <p:nvPr/>
          </p:nvSpPr>
          <p:spPr>
            <a:xfrm>
              <a:off x="6718300" y="4216400"/>
              <a:ext cx="342900" cy="3429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Koorde 16"/>
            <p:cNvSpPr/>
            <p:nvPr/>
          </p:nvSpPr>
          <p:spPr>
            <a:xfrm>
              <a:off x="6718300" y="4229100"/>
              <a:ext cx="330200" cy="330200"/>
            </a:xfrm>
            <a:prstGeom prst="chord">
              <a:avLst>
                <a:gd name="adj1" fmla="val 21468819"/>
                <a:gd name="adj2" fmla="val 10890510"/>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8" name="Groeperen 17"/>
            <p:cNvGrpSpPr/>
            <p:nvPr/>
          </p:nvGrpSpPr>
          <p:grpSpPr>
            <a:xfrm>
              <a:off x="7061205" y="3707408"/>
              <a:ext cx="1520813" cy="521694"/>
              <a:chOff x="4622806" y="2457560"/>
              <a:chExt cx="1520813" cy="521694"/>
            </a:xfrm>
          </p:grpSpPr>
          <p:sp>
            <p:nvSpPr>
              <p:cNvPr id="19" name="Tekstvak 18"/>
              <p:cNvSpPr txBox="1"/>
              <p:nvPr/>
            </p:nvSpPr>
            <p:spPr>
              <a:xfrm>
                <a:off x="4980733" y="2457560"/>
                <a:ext cx="1162886" cy="369332"/>
              </a:xfrm>
              <a:prstGeom prst="rect">
                <a:avLst/>
              </a:prstGeom>
              <a:noFill/>
            </p:spPr>
            <p:txBody>
              <a:bodyPr wrap="none" rtlCol="0">
                <a:spAutoFit/>
              </a:bodyPr>
              <a:lstStyle/>
              <a:p>
                <a:r>
                  <a:rPr lang="en-GB"/>
                  <a:t>Majorana!</a:t>
                </a:r>
              </a:p>
            </p:txBody>
          </p:sp>
          <p:cxnSp>
            <p:nvCxnSpPr>
              <p:cNvPr id="20" name="Rechte verbindingslijn met pijl 19"/>
              <p:cNvCxnSpPr/>
              <p:nvPr/>
            </p:nvCxnSpPr>
            <p:spPr>
              <a:xfrm rot="10800000" flipV="1">
                <a:off x="4622806" y="2779722"/>
                <a:ext cx="499529" cy="1995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7013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Magnetic charge?</a:t>
            </a:r>
            <a:endParaRPr lang="en-US" b="1" dirty="0"/>
          </a:p>
        </p:txBody>
      </p:sp>
      <p:sp>
        <p:nvSpPr>
          <p:cNvPr id="3" name="Content Placeholder 2"/>
          <p:cNvSpPr>
            <a:spLocks noGrp="1"/>
          </p:cNvSpPr>
          <p:nvPr>
            <p:ph idx="1"/>
          </p:nvPr>
        </p:nvSpPr>
        <p:spPr>
          <a:xfrm>
            <a:off x="457200" y="1600200"/>
            <a:ext cx="7721600" cy="4775200"/>
          </a:xfrm>
        </p:spPr>
        <p:txBody>
          <a:bodyPr>
            <a:normAutofit/>
          </a:bodyPr>
          <a:lstStyle/>
          <a:p>
            <a:pPr>
              <a:buNone/>
            </a:pPr>
            <a:r>
              <a:rPr lang="en-US" dirty="0" smtClean="0"/>
              <a:t>There is no fundamental particle with a </a:t>
            </a:r>
            <a:r>
              <a:rPr lang="en-US" b="1" dirty="0" smtClean="0"/>
              <a:t>magnetic charge </a:t>
            </a:r>
            <a:r>
              <a:rPr lang="en-US" dirty="0" smtClean="0"/>
              <a:t>(they are all dipoles)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In a solid you can make it: </a:t>
            </a:r>
            <a:r>
              <a:rPr lang="en-US" b="1" dirty="0" smtClean="0"/>
              <a:t>spin “ice”</a:t>
            </a:r>
            <a:endParaRPr lang="en-US" b="1" dirty="0"/>
          </a:p>
        </p:txBody>
      </p:sp>
      <p:pic>
        <p:nvPicPr>
          <p:cNvPr id="4" name="Picture 3" descr="singlehirezmonopole.jpg"/>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70894" y="2781234"/>
            <a:ext cx="3728894" cy="2797102"/>
          </a:xfrm>
          <a:prstGeom prst="rect">
            <a:avLst/>
          </a:prstGeom>
        </p:spPr>
      </p:pic>
      <p:pic>
        <p:nvPicPr>
          <p:cNvPr id="5" name="Picture 4" descr="BarMagnet_500x332-69k.jp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39799" y="3354896"/>
            <a:ext cx="2868081" cy="1904406"/>
          </a:xfrm>
          <a:prstGeom prst="rect">
            <a:avLst/>
          </a:prstGeom>
        </p:spPr>
      </p:pic>
      <p:pic>
        <p:nvPicPr>
          <p:cNvPr id="6" name="Picture 5" descr="G2-Bar-Magnet-broken-edited-sm.jpg"/>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16200000">
            <a:off x="4963880" y="3037099"/>
            <a:ext cx="1904405" cy="2540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7553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crazy-</a:t>
            </a:r>
            <a:r>
              <a:rPr lang="en-US" b="1" dirty="0" err="1" smtClean="0"/>
              <a:t>ons</a:t>
            </a:r>
            <a:r>
              <a:rPr lang="en-US" b="1" dirty="0" smtClean="0"/>
              <a:t> with spins</a:t>
            </a:r>
            <a:endParaRPr lang="en-US" b="1" dirty="0"/>
          </a:p>
        </p:txBody>
      </p:sp>
      <p:sp>
        <p:nvSpPr>
          <p:cNvPr id="3" name="Content Placeholder 2"/>
          <p:cNvSpPr>
            <a:spLocks noGrp="1"/>
          </p:cNvSpPr>
          <p:nvPr>
            <p:ph idx="1"/>
          </p:nvPr>
        </p:nvSpPr>
        <p:spPr/>
        <p:txBody>
          <a:bodyPr/>
          <a:lstStyle/>
          <a:p>
            <a:pPr>
              <a:buNone/>
            </a:pPr>
            <a:r>
              <a:rPr lang="en-US" b="1" dirty="0" smtClean="0"/>
              <a:t>Electrons </a:t>
            </a:r>
            <a:r>
              <a:rPr lang="en-US" dirty="0" smtClean="0"/>
              <a:t>are like little bar magnets: ‘spin’</a:t>
            </a:r>
            <a:endParaRPr lang="en-US" b="1" dirty="0" smtClean="0"/>
          </a:p>
          <a:p>
            <a:pPr>
              <a:buNone/>
            </a:pPr>
            <a:r>
              <a:rPr lang="en-US" b="1" dirty="0" smtClean="0"/>
              <a:t>Higgs boson? </a:t>
            </a:r>
            <a:br>
              <a:rPr lang="en-US" b="1" dirty="0" smtClean="0"/>
            </a:br>
            <a:r>
              <a:rPr lang="en-US" dirty="0" smtClean="0"/>
              <a:t>Already discovered in </a:t>
            </a:r>
            <a:r>
              <a:rPr lang="en-US" b="1" dirty="0" err="1" smtClean="0"/>
              <a:t>antiferromagnets</a:t>
            </a:r>
            <a:r>
              <a:rPr lang="en-US" b="1" dirty="0" smtClean="0"/>
              <a:t> </a:t>
            </a:r>
          </a:p>
          <a:p>
            <a:pPr>
              <a:buNone/>
            </a:pPr>
            <a:endParaRPr lang="en-US" b="1" dirty="0" smtClean="0"/>
          </a:p>
          <a:p>
            <a:pPr>
              <a:buNone/>
            </a:pPr>
            <a:endParaRPr lang="en-US" b="1" dirty="0" smtClean="0"/>
          </a:p>
          <a:p>
            <a:pPr>
              <a:buNone/>
            </a:pPr>
            <a:endParaRPr lang="en-US" b="1" dirty="0" smtClean="0"/>
          </a:p>
          <a:p>
            <a:pPr>
              <a:buNone/>
            </a:pPr>
            <a:r>
              <a:rPr lang="en-US" b="1" dirty="0" smtClean="0"/>
              <a:t>Photons (light particles)? </a:t>
            </a:r>
            <a:r>
              <a:rPr lang="en-US" dirty="0" smtClean="0"/>
              <a:t/>
            </a:r>
            <a:br>
              <a:rPr lang="en-US" dirty="0" smtClean="0"/>
            </a:br>
            <a:r>
              <a:rPr lang="en-US" dirty="0" smtClean="0"/>
              <a:t>Can make that in </a:t>
            </a:r>
            <a:r>
              <a:rPr lang="en-US" b="1" dirty="0" smtClean="0"/>
              <a:t>spin “liquids”</a:t>
            </a:r>
          </a:p>
          <a:p>
            <a:pPr>
              <a:buNone/>
            </a:pPr>
            <a:endParaRPr lang="en-US" dirty="0"/>
          </a:p>
        </p:txBody>
      </p:sp>
      <p:pic>
        <p:nvPicPr>
          <p:cNvPr id="5" name="Picture 4" descr="220px-Antiferromagnetic_ordering.svg.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78341" y="3220098"/>
            <a:ext cx="3412076" cy="1644001"/>
          </a:xfrm>
          <a:prstGeom prst="rect">
            <a:avLst/>
          </a:prstGeom>
        </p:spPr>
      </p:pic>
      <p:pic>
        <p:nvPicPr>
          <p:cNvPr id="6" name="Afbeelding 5" descr="spinliquids.jpg"/>
          <p:cNvPicPr>
            <a:picLocks noChangeAspect="1"/>
          </p:cNvPicPr>
          <p:nvPr/>
        </p:nvPicPr>
        <p:blipFill>
          <a:blip r:embed="rId4"/>
          <a:stretch>
            <a:fillRect/>
          </a:stretch>
        </p:blipFill>
        <p:spPr>
          <a:xfrm>
            <a:off x="457200" y="2356259"/>
            <a:ext cx="7404100" cy="250784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4742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crazy-</a:t>
            </a:r>
            <a:r>
              <a:rPr lang="en-US" b="1" dirty="0" err="1" smtClean="0"/>
              <a:t>ons</a:t>
            </a:r>
            <a:r>
              <a:rPr lang="en-US" b="1" dirty="0" smtClean="0"/>
              <a:t>: Anyons </a:t>
            </a:r>
            <a:endParaRPr lang="en-US" b="1" dirty="0"/>
          </a:p>
        </p:txBody>
      </p:sp>
      <p:sp>
        <p:nvSpPr>
          <p:cNvPr id="3" name="Content Placeholder 2"/>
          <p:cNvSpPr>
            <a:spLocks noGrp="1"/>
          </p:cNvSpPr>
          <p:nvPr>
            <p:ph idx="1"/>
          </p:nvPr>
        </p:nvSpPr>
        <p:spPr>
          <a:xfrm>
            <a:off x="457200" y="1892300"/>
            <a:ext cx="8229600" cy="4525963"/>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Particles that leave an </a:t>
            </a:r>
            <a:r>
              <a:rPr lang="en-US" b="1" dirty="0" smtClean="0"/>
              <a:t>invisible trail</a:t>
            </a:r>
            <a:r>
              <a:rPr lang="en-US" dirty="0" smtClean="0"/>
              <a:t>, </a:t>
            </a:r>
            <a:br>
              <a:rPr lang="en-US" dirty="0" smtClean="0"/>
            </a:br>
            <a:r>
              <a:rPr lang="en-US" dirty="0" smtClean="0"/>
              <a:t>that can be braided to build future computers</a:t>
            </a:r>
          </a:p>
          <a:p>
            <a:endParaRPr lang="en-US" dirty="0"/>
          </a:p>
        </p:txBody>
      </p:sp>
      <p:pic>
        <p:nvPicPr>
          <p:cNvPr id="4" name="Picture 3" descr="quantum_braids.jp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6144" y="1587500"/>
            <a:ext cx="6809456" cy="298643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47427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Afbeelding 3" descr="duck-06.jpg"/>
          <p:cNvPicPr>
            <a:picLocks noChangeAspect="1"/>
          </p:cNvPicPr>
          <p:nvPr/>
        </p:nvPicPr>
        <p:blipFill>
          <a:blip r:embed="rId2"/>
          <a:stretch>
            <a:fillRect/>
          </a:stretch>
        </p:blipFill>
        <p:spPr>
          <a:xfrm>
            <a:off x="2648426" y="2159000"/>
            <a:ext cx="3398139" cy="2743200"/>
          </a:xfrm>
          <a:prstGeom prst="rect">
            <a:avLst/>
          </a:prstGeom>
        </p:spPr>
      </p:pic>
      <p:sp>
        <p:nvSpPr>
          <p:cNvPr id="2" name="Title 1"/>
          <p:cNvSpPr>
            <a:spLocks noGrp="1"/>
          </p:cNvSpPr>
          <p:nvPr>
            <p:ph type="title"/>
          </p:nvPr>
        </p:nvSpPr>
        <p:spPr/>
        <p:txBody>
          <a:bodyPr/>
          <a:lstStyle/>
          <a:p>
            <a:r>
              <a:rPr lang="en-US" b="1" dirty="0" smtClean="0"/>
              <a:t>Reductionism vs. Emergence</a:t>
            </a:r>
            <a:endParaRPr lang="en-US" b="1" dirty="0"/>
          </a:p>
        </p:txBody>
      </p:sp>
      <p:sp>
        <p:nvSpPr>
          <p:cNvPr id="3" name="Content Placeholder 2"/>
          <p:cNvSpPr>
            <a:spLocks noGrp="1"/>
          </p:cNvSpPr>
          <p:nvPr>
            <p:ph idx="1"/>
          </p:nvPr>
        </p:nvSpPr>
        <p:spPr/>
        <p:txBody>
          <a:bodyPr/>
          <a:lstStyle/>
          <a:p>
            <a:pPr>
              <a:buNone/>
            </a:pPr>
            <a:r>
              <a:rPr lang="en-US" dirty="0" smtClean="0"/>
              <a:t>What are ‘</a:t>
            </a:r>
            <a:r>
              <a:rPr lang="en-US" b="1" dirty="0" smtClean="0"/>
              <a:t>fundamental</a:t>
            </a:r>
            <a:r>
              <a:rPr lang="en-US" dirty="0" smtClean="0"/>
              <a:t>’ and ‘</a:t>
            </a:r>
            <a:r>
              <a:rPr lang="en-US" b="1" dirty="0" smtClean="0"/>
              <a:t>quasi’-particles</a:t>
            </a:r>
            <a:r>
              <a:rPr lang="en-US" dirty="0" smtClean="0"/>
              <a:t>?</a:t>
            </a:r>
          </a:p>
          <a:p>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What makes more sense: </a:t>
            </a:r>
            <a:br>
              <a:rPr lang="en-US" dirty="0" smtClean="0"/>
            </a:br>
            <a:r>
              <a:rPr lang="en-US" b="1" dirty="0" smtClean="0"/>
              <a:t>break up </a:t>
            </a:r>
            <a:r>
              <a:rPr lang="en-US" dirty="0" smtClean="0"/>
              <a:t>stuff to understand the whole</a:t>
            </a:r>
            <a:br>
              <a:rPr lang="en-US" dirty="0" smtClean="0"/>
            </a:br>
            <a:r>
              <a:rPr lang="en-US" dirty="0" smtClean="0"/>
              <a:t>or </a:t>
            </a:r>
            <a:r>
              <a:rPr lang="en-US" b="1" dirty="0" smtClean="0"/>
              <a:t>combine </a:t>
            </a:r>
            <a:r>
              <a:rPr lang="en-US" dirty="0" smtClean="0"/>
              <a:t>stuff to create new physics?</a:t>
            </a:r>
            <a:endParaRPr lang="en-US" dirty="0"/>
          </a:p>
        </p:txBody>
      </p:sp>
      <p:sp>
        <p:nvSpPr>
          <p:cNvPr id="5" name="Rechthoek 4"/>
          <p:cNvSpPr/>
          <p:nvPr/>
        </p:nvSpPr>
        <p:spPr>
          <a:xfrm>
            <a:off x="5257800" y="4635500"/>
            <a:ext cx="788765" cy="266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kstvak 5"/>
          <p:cNvSpPr txBox="1"/>
          <p:nvPr/>
        </p:nvSpPr>
        <p:spPr>
          <a:xfrm>
            <a:off x="5830665" y="3296334"/>
            <a:ext cx="2480379" cy="646331"/>
          </a:xfrm>
          <a:prstGeom prst="rect">
            <a:avLst/>
          </a:prstGeom>
          <a:noFill/>
        </p:spPr>
        <p:txBody>
          <a:bodyPr wrap="none" rtlCol="0">
            <a:spAutoFit/>
          </a:bodyPr>
          <a:lstStyle/>
          <a:p>
            <a:r>
              <a:rPr lang="en-GB" i="1"/>
              <a:t>If it walks like a duck, </a:t>
            </a:r>
            <a:br>
              <a:rPr lang="en-GB" i="1"/>
            </a:br>
            <a:r>
              <a:rPr lang="en-GB" i="1"/>
              <a:t>and quacks like a duck…</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0366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Dreams that Stuff is Made Of</a:t>
            </a:r>
            <a:endParaRPr lang="en-US" b="1" dirty="0"/>
          </a:p>
        </p:txBody>
      </p:sp>
      <p:sp>
        <p:nvSpPr>
          <p:cNvPr id="3" name="Content Placeholder 2"/>
          <p:cNvSpPr>
            <a:spLocks noGrp="1"/>
          </p:cNvSpPr>
          <p:nvPr>
            <p:ph idx="1"/>
          </p:nvPr>
        </p:nvSpPr>
        <p:spPr>
          <a:xfrm>
            <a:off x="2527300" y="1600200"/>
            <a:ext cx="6159500" cy="4927600"/>
          </a:xfrm>
        </p:spPr>
        <p:txBody>
          <a:bodyPr>
            <a:normAutofit fontScale="92500" lnSpcReduction="20000"/>
          </a:bodyPr>
          <a:lstStyle/>
          <a:p>
            <a:pPr>
              <a:buNone/>
            </a:pPr>
            <a:r>
              <a:rPr lang="en-US" dirty="0" smtClean="0"/>
              <a:t>Engineering </a:t>
            </a:r>
            <a:r>
              <a:rPr lang="en-US" dirty="0" err="1" smtClean="0"/>
              <a:t>quasiparticles</a:t>
            </a:r>
            <a:r>
              <a:rPr lang="en-US" dirty="0" smtClean="0"/>
              <a:t> is the </a:t>
            </a:r>
            <a:br>
              <a:rPr lang="en-US" dirty="0" smtClean="0"/>
            </a:br>
            <a:r>
              <a:rPr lang="en-US" b="1" dirty="0" smtClean="0"/>
              <a:t>essence </a:t>
            </a:r>
            <a:r>
              <a:rPr lang="en-US" dirty="0" smtClean="0"/>
              <a:t>of electronic technology</a:t>
            </a:r>
          </a:p>
          <a:p>
            <a:pPr>
              <a:buNone/>
            </a:pPr>
            <a:endParaRPr lang="en-US" dirty="0" smtClean="0"/>
          </a:p>
          <a:p>
            <a:pPr>
              <a:buNone/>
            </a:pPr>
            <a:r>
              <a:rPr lang="en-US" dirty="0" smtClean="0"/>
              <a:t>Massless electrons, anyons, </a:t>
            </a:r>
            <a:r>
              <a:rPr lang="en-US" dirty="0" err="1" smtClean="0"/>
              <a:t>Majoranas</a:t>
            </a:r>
            <a:r>
              <a:rPr lang="en-US" dirty="0" smtClean="0"/>
              <a:t>, magnetic monopoles and so on </a:t>
            </a:r>
            <a:r>
              <a:rPr lang="en-US" dirty="0" err="1" smtClean="0"/>
              <a:t>will likely give us technology of the </a:t>
            </a:r>
            <a:r>
              <a:rPr lang="en-US" b="1" dirty="0" err="1" smtClean="0"/>
              <a:t>future</a:t>
            </a:r>
            <a:r>
              <a:rPr lang="en-US" dirty="0" err="1" smtClean="0"/>
              <a:t> </a:t>
            </a:r>
            <a:endParaRPr lang="en-US" dirty="0" smtClean="0"/>
          </a:p>
          <a:p>
            <a:pPr>
              <a:buNone/>
            </a:pPr>
            <a:endParaRPr lang="en-US" dirty="0" smtClean="0"/>
          </a:p>
          <a:p>
            <a:pPr>
              <a:buNone/>
            </a:pPr>
            <a:r>
              <a:rPr lang="en-US" dirty="0" smtClean="0"/>
              <a:t>It’s not just weird dreams…</a:t>
            </a:r>
          </a:p>
          <a:p>
            <a:pPr algn="ctr">
              <a:buNone/>
            </a:pPr>
            <a:r>
              <a:rPr lang="en-US" b="1" i="1" dirty="0" smtClean="0"/>
              <a:t>Quasiparticles are Dreams </a:t>
            </a:r>
            <a:br>
              <a:rPr lang="en-US" b="1" i="1" dirty="0" smtClean="0"/>
            </a:br>
            <a:r>
              <a:rPr lang="en-US" b="1" i="1" dirty="0" smtClean="0"/>
              <a:t>that Stuff is Made Of</a:t>
            </a:r>
            <a:endParaRPr lang="en-US" b="1" i="1" dirty="0"/>
          </a:p>
        </p:txBody>
      </p:sp>
      <p:pic>
        <p:nvPicPr>
          <p:cNvPr id="4" name="Afbeelding 3" descr="maltesefalcon.jpg"/>
          <p:cNvPicPr>
            <a:picLocks noChangeAspect="1"/>
          </p:cNvPicPr>
          <p:nvPr/>
        </p:nvPicPr>
        <p:blipFill>
          <a:blip r:embed="rId3"/>
          <a:stretch>
            <a:fillRect/>
          </a:stretch>
        </p:blipFill>
        <p:spPr>
          <a:xfrm>
            <a:off x="318684" y="4572000"/>
            <a:ext cx="1801202" cy="2133600"/>
          </a:xfrm>
          <a:prstGeom prst="rect">
            <a:avLst/>
          </a:prstGeom>
        </p:spPr>
      </p:pic>
      <p:pic>
        <p:nvPicPr>
          <p:cNvPr id="5" name="Picture 4" descr="Orange_LED_emitting.pn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1417638"/>
            <a:ext cx="1675235" cy="1116337"/>
          </a:xfrm>
          <a:prstGeom prst="rect">
            <a:avLst/>
          </a:prstGeom>
        </p:spPr>
      </p:pic>
      <p:pic>
        <p:nvPicPr>
          <p:cNvPr id="6" name="Afbeelding 5" descr="ic-pic1.jpg"/>
          <p:cNvPicPr>
            <a:picLocks noChangeAspect="1"/>
          </p:cNvPicPr>
          <p:nvPr/>
        </p:nvPicPr>
        <p:blipFill>
          <a:blip r:embed="rId5"/>
          <a:stretch>
            <a:fillRect/>
          </a:stretch>
        </p:blipFill>
        <p:spPr>
          <a:xfrm>
            <a:off x="1120757" y="2063190"/>
            <a:ext cx="1406543" cy="941570"/>
          </a:xfrm>
          <a:prstGeom prst="rect">
            <a:avLst/>
          </a:prstGeom>
        </p:spPr>
      </p:pic>
      <p:pic>
        <p:nvPicPr>
          <p:cNvPr id="8" name="Picture 3" descr="640_graphene-cars.jpg"/>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3184" y="3381588"/>
            <a:ext cx="1564116" cy="1043558"/>
          </a:xfrm>
          <a:prstGeom prst="rect">
            <a:avLst/>
          </a:prstGeom>
        </p:spPr>
      </p:pic>
      <p:pic>
        <p:nvPicPr>
          <p:cNvPr id="7" name="Picture 3" descr="quantum_braids.jpg"/>
          <p:cNvPicPr>
            <a:picLocks noChangeAspect="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3004760"/>
            <a:ext cx="1447883" cy="635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6819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Reductionism</a:t>
            </a:r>
            <a:endParaRPr lang="en-US" b="1" dirty="0"/>
          </a:p>
        </p:txBody>
      </p:sp>
      <p:pic>
        <p:nvPicPr>
          <p:cNvPr id="4" name="Picture 3" descr="Standard_Model_of_Elementary_Particles.svg.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17746" y="3232070"/>
            <a:ext cx="4433843" cy="3329816"/>
          </a:xfrm>
          <a:prstGeom prst="rect">
            <a:avLst/>
          </a:prstGeom>
        </p:spPr>
      </p:pic>
      <p:sp>
        <p:nvSpPr>
          <p:cNvPr id="5" name="Content Placeholder 4"/>
          <p:cNvSpPr>
            <a:spLocks noGrp="1"/>
          </p:cNvSpPr>
          <p:nvPr>
            <p:ph idx="1"/>
          </p:nvPr>
        </p:nvSpPr>
        <p:spPr>
          <a:xfrm>
            <a:off x="2781300" y="1600200"/>
            <a:ext cx="5905500" cy="4525963"/>
          </a:xfrm>
        </p:spPr>
        <p:txBody>
          <a:bodyPr/>
          <a:lstStyle/>
          <a:p>
            <a:pPr marL="0" indent="0" algn="ctr">
              <a:lnSpc>
                <a:spcPct val="90000"/>
              </a:lnSpc>
              <a:buNone/>
            </a:pPr>
            <a:r>
              <a:rPr lang="en-US" dirty="0" smtClean="0"/>
              <a:t>All matter consists of tiny indivisible ‘atoms’:</a:t>
            </a:r>
          </a:p>
          <a:p>
            <a:pPr marL="0" indent="0" algn="ctr">
              <a:lnSpc>
                <a:spcPct val="90000"/>
              </a:lnSpc>
              <a:buNone/>
            </a:pPr>
            <a:r>
              <a:rPr lang="en-US" b="1" dirty="0" smtClean="0"/>
              <a:t>‘fundamental’ particles</a:t>
            </a:r>
            <a:endParaRPr lang="en-US" b="1" dirty="0"/>
          </a:p>
        </p:txBody>
      </p:sp>
      <p:pic>
        <p:nvPicPr>
          <p:cNvPr id="6" name="Picture 5" descr="reductionism.jp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49821" y="1600200"/>
            <a:ext cx="2531479" cy="4863236"/>
          </a:xfrm>
          <a:prstGeom prst="rect">
            <a:avLst/>
          </a:prstGeom>
        </p:spPr>
      </p:pic>
      <p:sp>
        <p:nvSpPr>
          <p:cNvPr id="7" name="Tekstvak 6"/>
          <p:cNvSpPr txBox="1"/>
          <p:nvPr/>
        </p:nvSpPr>
        <p:spPr>
          <a:xfrm>
            <a:off x="7676075" y="4484426"/>
            <a:ext cx="1285416" cy="646331"/>
          </a:xfrm>
          <a:prstGeom prst="rect">
            <a:avLst/>
          </a:prstGeom>
          <a:noFill/>
        </p:spPr>
        <p:txBody>
          <a:bodyPr wrap="none" rtlCol="0">
            <a:spAutoFit/>
          </a:bodyPr>
          <a:lstStyle/>
          <a:p>
            <a:r>
              <a:rPr lang="en-GB" i="1"/>
              <a:t>“Standard”</a:t>
            </a:r>
          </a:p>
          <a:p>
            <a:r>
              <a:rPr lang="en-GB" i="1"/>
              <a:t> Model</a:t>
            </a:r>
          </a:p>
        </p:txBody>
      </p:sp>
      <p:sp>
        <p:nvSpPr>
          <p:cNvPr id="8" name="Tekstvak 7"/>
          <p:cNvSpPr txBox="1"/>
          <p:nvPr/>
        </p:nvSpPr>
        <p:spPr>
          <a:xfrm>
            <a:off x="6159971" y="465139"/>
            <a:ext cx="446131" cy="769441"/>
          </a:xfrm>
          <a:prstGeom prst="rect">
            <a:avLst/>
          </a:prstGeom>
          <a:noFill/>
        </p:spPr>
        <p:txBody>
          <a:bodyPr wrap="square" rtlCol="0">
            <a:spAutoFit/>
          </a:bodyPr>
          <a:lstStyle/>
          <a:p>
            <a:r>
              <a:rPr lang="en-GB" sz="4400" b="1" i="1">
                <a:solidFill>
                  <a:schemeClr val="accent2"/>
                </a:solidFill>
              </a:rPr>
              <a:t>?</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2724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Dirac &amp; The Electron</a:t>
            </a:r>
            <a:endParaRPr lang="en-US" b="1" dirty="0"/>
          </a:p>
        </p:txBody>
      </p:sp>
      <p:pic>
        <p:nvPicPr>
          <p:cNvPr id="4" name="Picture 3" descr="diracplaque.jp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5331" y="1562528"/>
            <a:ext cx="2240943" cy="1988837"/>
          </a:xfrm>
          <a:prstGeom prst="rect">
            <a:avLst/>
          </a:prstGeom>
        </p:spPr>
      </p:pic>
      <p:sp>
        <p:nvSpPr>
          <p:cNvPr id="6" name="Tekstvak 5"/>
          <p:cNvSpPr txBox="1"/>
          <p:nvPr/>
        </p:nvSpPr>
        <p:spPr>
          <a:xfrm>
            <a:off x="720335" y="5496367"/>
            <a:ext cx="7915665" cy="1477327"/>
          </a:xfrm>
          <a:prstGeom prst="rect">
            <a:avLst/>
          </a:prstGeom>
          <a:noFill/>
        </p:spPr>
        <p:txBody>
          <a:bodyPr wrap="square" rtlCol="0">
            <a:spAutoFit/>
          </a:bodyPr>
          <a:lstStyle/>
          <a:p>
            <a:r>
              <a:rPr lang="en-US" sz="2400" b="1" dirty="0" smtClean="0"/>
              <a:t>Solution:</a:t>
            </a:r>
            <a:r>
              <a:rPr lang="en-US" sz="2400" dirty="0" smtClean="0"/>
              <a:t> </a:t>
            </a:r>
          </a:p>
          <a:p>
            <a:r>
              <a:rPr lang="en-US" sz="2400" b="1" dirty="0" smtClean="0"/>
              <a:t>Vacuum </a:t>
            </a:r>
            <a:r>
              <a:rPr lang="en-US" sz="2400" dirty="0" smtClean="0"/>
              <a:t>is an infinitely deep ‘</a:t>
            </a:r>
            <a:r>
              <a:rPr lang="en-US" sz="2400" b="1" dirty="0" smtClean="0"/>
              <a:t>Dirac Sea</a:t>
            </a:r>
            <a:r>
              <a:rPr lang="en-US" sz="2400" dirty="0" smtClean="0"/>
              <a:t>’ of </a:t>
            </a:r>
            <a:br>
              <a:rPr lang="en-US" sz="2400" dirty="0" smtClean="0"/>
            </a:br>
            <a:r>
              <a:rPr lang="en-US" sz="2400" dirty="0" smtClean="0"/>
              <a:t>‘bare’ electrons with negative energy!</a:t>
            </a:r>
          </a:p>
          <a:p>
            <a:endParaRPr lang="en-GB"/>
          </a:p>
        </p:txBody>
      </p:sp>
      <p:cxnSp>
        <p:nvCxnSpPr>
          <p:cNvPr id="8" name="Rechte verbindingslijn 7"/>
          <p:cNvCxnSpPr/>
          <p:nvPr/>
        </p:nvCxnSpPr>
        <p:spPr>
          <a:xfrm rot="5400000">
            <a:off x="4044177" y="3218707"/>
            <a:ext cx="3312355" cy="1"/>
          </a:xfrm>
          <a:prstGeom prst="line">
            <a:avLst/>
          </a:prstGeom>
          <a:ln w="25400" cap="flat" cmpd="sng" algn="ctr">
            <a:solidFill>
              <a:schemeClr val="tx2"/>
            </a:solidFill>
            <a:prstDash val="sysDash"/>
            <a:round/>
            <a:headEnd type="triangle" w="lg" len="lg"/>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Rechte verbindingslijn 9"/>
          <p:cNvCxnSpPr/>
          <p:nvPr/>
        </p:nvCxnSpPr>
        <p:spPr>
          <a:xfrm>
            <a:off x="3160143" y="3418197"/>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1" name="Rechte verbindingslijn 10"/>
          <p:cNvCxnSpPr/>
          <p:nvPr/>
        </p:nvCxnSpPr>
        <p:spPr>
          <a:xfrm>
            <a:off x="3160143" y="4009287"/>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2" name="Rechte verbindingslijn 11"/>
          <p:cNvCxnSpPr/>
          <p:nvPr/>
        </p:nvCxnSpPr>
        <p:spPr>
          <a:xfrm>
            <a:off x="3161732" y="4304832"/>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3" name="Rechte verbindingslijn 12"/>
          <p:cNvCxnSpPr/>
          <p:nvPr/>
        </p:nvCxnSpPr>
        <p:spPr>
          <a:xfrm>
            <a:off x="3161732" y="4600376"/>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5" name="Rechte verbindingslijn 14"/>
          <p:cNvCxnSpPr/>
          <p:nvPr/>
        </p:nvCxnSpPr>
        <p:spPr>
          <a:xfrm>
            <a:off x="3161732" y="2531562"/>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6" name="Rechte verbindingslijn 15"/>
          <p:cNvCxnSpPr/>
          <p:nvPr/>
        </p:nvCxnSpPr>
        <p:spPr>
          <a:xfrm>
            <a:off x="3161732" y="2827107"/>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7" name="Rechte verbindingslijn 16"/>
          <p:cNvCxnSpPr/>
          <p:nvPr/>
        </p:nvCxnSpPr>
        <p:spPr>
          <a:xfrm>
            <a:off x="3163321" y="3122652"/>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8" name="Rechte verbindingslijn 17"/>
          <p:cNvCxnSpPr/>
          <p:nvPr/>
        </p:nvCxnSpPr>
        <p:spPr>
          <a:xfrm>
            <a:off x="3163321" y="3713742"/>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23" name="Tekstvak 22"/>
          <p:cNvSpPr txBox="1"/>
          <p:nvPr/>
        </p:nvSpPr>
        <p:spPr>
          <a:xfrm>
            <a:off x="5700355" y="1429736"/>
            <a:ext cx="825867" cy="369332"/>
          </a:xfrm>
          <a:prstGeom prst="rect">
            <a:avLst/>
          </a:prstGeom>
          <a:noFill/>
        </p:spPr>
        <p:txBody>
          <a:bodyPr wrap="none" rtlCol="0">
            <a:spAutoFit/>
          </a:bodyPr>
          <a:lstStyle/>
          <a:p>
            <a:r>
              <a:rPr lang="en-GB"/>
              <a:t>Energy</a:t>
            </a:r>
          </a:p>
        </p:txBody>
      </p:sp>
      <p:sp>
        <p:nvSpPr>
          <p:cNvPr id="24" name="Tekstvak 23"/>
          <p:cNvSpPr txBox="1"/>
          <p:nvPr/>
        </p:nvSpPr>
        <p:spPr>
          <a:xfrm>
            <a:off x="1339243" y="3824621"/>
            <a:ext cx="1447031" cy="369332"/>
          </a:xfrm>
          <a:prstGeom prst="rect">
            <a:avLst/>
          </a:prstGeom>
          <a:noFill/>
        </p:spPr>
        <p:txBody>
          <a:bodyPr wrap="none" rtlCol="0">
            <a:spAutoFit/>
          </a:bodyPr>
          <a:lstStyle/>
          <a:p>
            <a:r>
              <a:rPr lang="en-GB"/>
              <a:t>Energy Levels</a:t>
            </a:r>
          </a:p>
        </p:txBody>
      </p:sp>
      <p:sp>
        <p:nvSpPr>
          <p:cNvPr id="25" name="Linkeraccolade 24"/>
          <p:cNvSpPr/>
          <p:nvPr/>
        </p:nvSpPr>
        <p:spPr>
          <a:xfrm>
            <a:off x="2725794" y="2457560"/>
            <a:ext cx="373869" cy="2248814"/>
          </a:xfrm>
          <a:prstGeom prst="leftBrace">
            <a:avLst>
              <a:gd name="adj1" fmla="val 8333"/>
              <a:gd name="adj2" fmla="val 7132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6" name="Ovaal 25"/>
          <p:cNvSpPr/>
          <p:nvPr/>
        </p:nvSpPr>
        <p:spPr>
          <a:xfrm>
            <a:off x="5912036"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grpSp>
        <p:nvGrpSpPr>
          <p:cNvPr id="31" name="Groeperen 30"/>
          <p:cNvGrpSpPr/>
          <p:nvPr/>
        </p:nvGrpSpPr>
        <p:grpSpPr>
          <a:xfrm>
            <a:off x="6248401" y="2088228"/>
            <a:ext cx="2438399" cy="1219218"/>
            <a:chOff x="6248401" y="2088228"/>
            <a:chExt cx="2438399" cy="1219218"/>
          </a:xfrm>
        </p:grpSpPr>
        <p:sp>
          <p:nvSpPr>
            <p:cNvPr id="27" name="Tekstvak 26"/>
            <p:cNvSpPr txBox="1"/>
            <p:nvPr/>
          </p:nvSpPr>
          <p:spPr>
            <a:xfrm>
              <a:off x="7651729" y="2088228"/>
              <a:ext cx="1035071" cy="369332"/>
            </a:xfrm>
            <a:prstGeom prst="rect">
              <a:avLst/>
            </a:prstGeom>
            <a:noFill/>
          </p:spPr>
          <p:txBody>
            <a:bodyPr wrap="none" rtlCol="0">
              <a:spAutoFit/>
            </a:bodyPr>
            <a:lstStyle/>
            <a:p>
              <a:r>
                <a:rPr lang="en-GB"/>
                <a:t>Electron!</a:t>
              </a:r>
            </a:p>
          </p:txBody>
        </p:sp>
        <p:cxnSp>
          <p:nvCxnSpPr>
            <p:cNvPr id="29" name="Rechte verbindingslijn met pijl 28"/>
            <p:cNvCxnSpPr/>
            <p:nvPr/>
          </p:nvCxnSpPr>
          <p:spPr>
            <a:xfrm rot="10800000" flipV="1">
              <a:off x="6248401" y="2336616"/>
              <a:ext cx="1433569" cy="9708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2" name="Tekstvak 31"/>
          <p:cNvSpPr txBox="1"/>
          <p:nvPr/>
        </p:nvSpPr>
        <p:spPr>
          <a:xfrm>
            <a:off x="3163321" y="4922043"/>
            <a:ext cx="4968127" cy="646331"/>
          </a:xfrm>
          <a:prstGeom prst="rect">
            <a:avLst/>
          </a:prstGeom>
          <a:noFill/>
        </p:spPr>
        <p:txBody>
          <a:bodyPr wrap="none" rtlCol="0">
            <a:spAutoFit/>
          </a:bodyPr>
          <a:lstStyle/>
          <a:p>
            <a:r>
              <a:rPr lang="en-GB"/>
              <a:t>There is no lowest energy: electron can always gain </a:t>
            </a:r>
          </a:p>
          <a:p>
            <a:r>
              <a:rPr lang="en-GB"/>
              <a:t>energy by moving downward!</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7369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4.16667E-6 3.7037E-7 L -4.16667E-6 0.04444 " pathEditMode="relative" rAng="0" ptsTypes="AA">
                                      <p:cBhvr>
                                        <p:cTn id="18" dur="500" fill="hold"/>
                                        <p:tgtEl>
                                          <p:spTgt spid="26"/>
                                        </p:tgtEl>
                                        <p:attrNameLst>
                                          <p:attrName>ppt_x</p:attrName>
                                          <p:attrName>ppt_y</p:attrName>
                                        </p:attrNameLst>
                                      </p:cBhvr>
                                      <p:rCtr x="0" y="22"/>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2" nodeType="clickEffect">
                                  <p:stCondLst>
                                    <p:cond delay="0"/>
                                  </p:stCondLst>
                                  <p:childTnLst>
                                    <p:animMotion origin="layout" path="M -4.16667E-6 0.04444 L -4.16667E-6 0.08773 " pathEditMode="relative" rAng="0" ptsTypes="AA">
                                      <p:cBhvr>
                                        <p:cTn id="22" dur="500" fill="hold"/>
                                        <p:tgtEl>
                                          <p:spTgt spid="26"/>
                                        </p:tgtEl>
                                        <p:attrNameLst>
                                          <p:attrName>ppt_x</p:attrName>
                                          <p:attrName>ppt_y</p:attrName>
                                        </p:attrNameLst>
                                      </p:cBhvr>
                                      <p:rCtr x="0" y="22"/>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3" nodeType="clickEffect">
                                  <p:stCondLst>
                                    <p:cond delay="0"/>
                                  </p:stCondLst>
                                  <p:childTnLst>
                                    <p:animMotion origin="layout" path="M -4.16667E-6 0.08773 L -4.16667E-6 0.13032 " pathEditMode="relative" rAng="0" ptsTypes="AA">
                                      <p:cBhvr>
                                        <p:cTn id="26" dur="500" fill="hold"/>
                                        <p:tgtEl>
                                          <p:spTgt spid="26"/>
                                        </p:tgtEl>
                                        <p:attrNameLst>
                                          <p:attrName>ppt_x</p:attrName>
                                          <p:attrName>ppt_y</p:attrName>
                                        </p:attrNameLst>
                                      </p:cBhvr>
                                      <p:rCtr x="0" y="21"/>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4" nodeType="clickEffect">
                                  <p:stCondLst>
                                    <p:cond delay="0"/>
                                  </p:stCondLst>
                                  <p:childTnLst>
                                    <p:animMotion origin="layout" path="M -4.16667E-6 0.13032 L -4.16667E-6 0.17361 " pathEditMode="relative" rAng="0" ptsTypes="AA">
                                      <p:cBhvr>
                                        <p:cTn id="30" dur="500" fill="hold"/>
                                        <p:tgtEl>
                                          <p:spTgt spid="26"/>
                                        </p:tgtEl>
                                        <p:attrNameLst>
                                          <p:attrName>ppt_x</p:attrName>
                                          <p:attrName>ppt_y</p:attrName>
                                        </p:attrNameLst>
                                      </p:cBhvr>
                                      <p:rCtr x="0" y="22"/>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animBg="1"/>
      <p:bldP spid="26" grpId="1" animBg="1"/>
      <p:bldP spid="26" grpId="2" animBg="1"/>
      <p:bldP spid="26" grpId="3" animBg="1"/>
      <p:bldP spid="26" grpId="4" animBg="1"/>
      <p:bldP spid="32"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25" name="Groeperen 124"/>
          <p:cNvGrpSpPr/>
          <p:nvPr/>
        </p:nvGrpSpPr>
        <p:grpSpPr>
          <a:xfrm>
            <a:off x="4186603" y="3218039"/>
            <a:ext cx="1551852" cy="1551835"/>
            <a:chOff x="939800" y="5053236"/>
            <a:chExt cx="990600" cy="646331"/>
          </a:xfrm>
        </p:grpSpPr>
        <p:sp>
          <p:nvSpPr>
            <p:cNvPr id="122" name="Dubbele golf 121"/>
            <p:cNvSpPr/>
            <p:nvPr/>
          </p:nvSpPr>
          <p:spPr>
            <a:xfrm>
              <a:off x="1099563" y="5053236"/>
              <a:ext cx="741937" cy="646331"/>
            </a:xfrm>
            <a:prstGeom prst="doubleWave">
              <a:avLst>
                <a:gd name="adj1" fmla="val 12500"/>
                <a:gd name="adj2" fmla="val 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3" name="Rechthoek 122"/>
            <p:cNvSpPr/>
            <p:nvPr/>
          </p:nvSpPr>
          <p:spPr>
            <a:xfrm>
              <a:off x="1765300" y="5053236"/>
              <a:ext cx="165100" cy="646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4" name="Rechthoek 123"/>
            <p:cNvSpPr/>
            <p:nvPr/>
          </p:nvSpPr>
          <p:spPr>
            <a:xfrm>
              <a:off x="939800" y="5053236"/>
              <a:ext cx="482599" cy="646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20" name="Rechthoek 119"/>
          <p:cNvSpPr/>
          <p:nvPr/>
        </p:nvSpPr>
        <p:spPr>
          <a:xfrm>
            <a:off x="2937025" y="3600601"/>
            <a:ext cx="5526657" cy="12742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9" name="Rechte verbindingslijn 108"/>
          <p:cNvCxnSpPr/>
          <p:nvPr/>
        </p:nvCxnSpPr>
        <p:spPr>
          <a:xfrm>
            <a:off x="2937025" y="3603253"/>
            <a:ext cx="5526657" cy="1588"/>
          </a:xfrm>
          <a:prstGeom prst="line">
            <a:avLst/>
          </a:prstGeom>
          <a:ln w="28575"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b="1" dirty="0" smtClean="0"/>
              <a:t>Dirac &amp; The Electron</a:t>
            </a:r>
            <a:endParaRPr lang="en-US" b="1" dirty="0"/>
          </a:p>
        </p:txBody>
      </p:sp>
      <p:pic>
        <p:nvPicPr>
          <p:cNvPr id="4" name="Picture 3" descr="diracplaque.jp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5331" y="1562528"/>
            <a:ext cx="2240943" cy="1988837"/>
          </a:xfrm>
          <a:prstGeom prst="rect">
            <a:avLst/>
          </a:prstGeom>
        </p:spPr>
      </p:pic>
      <p:cxnSp>
        <p:nvCxnSpPr>
          <p:cNvPr id="8" name="Rechte verbindingslijn 7"/>
          <p:cNvCxnSpPr/>
          <p:nvPr/>
        </p:nvCxnSpPr>
        <p:spPr>
          <a:xfrm rot="5400000">
            <a:off x="4044177" y="3218707"/>
            <a:ext cx="3312355" cy="1"/>
          </a:xfrm>
          <a:prstGeom prst="line">
            <a:avLst/>
          </a:prstGeom>
          <a:ln w="25400" cap="flat" cmpd="sng" algn="ctr">
            <a:solidFill>
              <a:schemeClr val="tx2"/>
            </a:solidFill>
            <a:prstDash val="sysDash"/>
            <a:round/>
            <a:headEnd type="triangle" w="lg" len="lg"/>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28" name="Groeperen 127"/>
          <p:cNvGrpSpPr/>
          <p:nvPr/>
        </p:nvGrpSpPr>
        <p:grpSpPr>
          <a:xfrm>
            <a:off x="3160143" y="2531562"/>
            <a:ext cx="5083598" cy="2070402"/>
            <a:chOff x="3160143" y="2531562"/>
            <a:chExt cx="5083598" cy="2070402"/>
          </a:xfrm>
        </p:grpSpPr>
        <p:cxnSp>
          <p:nvCxnSpPr>
            <p:cNvPr id="10" name="Rechte verbindingslijn 9"/>
            <p:cNvCxnSpPr/>
            <p:nvPr/>
          </p:nvCxnSpPr>
          <p:spPr>
            <a:xfrm>
              <a:off x="3160143" y="3418197"/>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1" name="Rechte verbindingslijn 10"/>
            <p:cNvCxnSpPr/>
            <p:nvPr/>
          </p:nvCxnSpPr>
          <p:spPr>
            <a:xfrm>
              <a:off x="3160143" y="4009287"/>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2" name="Rechte verbindingslijn 11"/>
            <p:cNvCxnSpPr/>
            <p:nvPr/>
          </p:nvCxnSpPr>
          <p:spPr>
            <a:xfrm>
              <a:off x="3161732" y="4304832"/>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3" name="Rechte verbindingslijn 12"/>
            <p:cNvCxnSpPr/>
            <p:nvPr/>
          </p:nvCxnSpPr>
          <p:spPr>
            <a:xfrm>
              <a:off x="3161732" y="4600376"/>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5" name="Rechte verbindingslijn 14"/>
            <p:cNvCxnSpPr/>
            <p:nvPr/>
          </p:nvCxnSpPr>
          <p:spPr>
            <a:xfrm>
              <a:off x="3161732" y="2531562"/>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6" name="Rechte verbindingslijn 15"/>
            <p:cNvCxnSpPr/>
            <p:nvPr/>
          </p:nvCxnSpPr>
          <p:spPr>
            <a:xfrm>
              <a:off x="3161732" y="2827107"/>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7" name="Rechte verbindingslijn 16"/>
            <p:cNvCxnSpPr/>
            <p:nvPr/>
          </p:nvCxnSpPr>
          <p:spPr>
            <a:xfrm>
              <a:off x="3163321" y="3122652"/>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8" name="Rechte verbindingslijn 17"/>
            <p:cNvCxnSpPr/>
            <p:nvPr/>
          </p:nvCxnSpPr>
          <p:spPr>
            <a:xfrm>
              <a:off x="3163321" y="3713742"/>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sp>
        <p:nvSpPr>
          <p:cNvPr id="23" name="Tekstvak 22"/>
          <p:cNvSpPr txBox="1"/>
          <p:nvPr/>
        </p:nvSpPr>
        <p:spPr>
          <a:xfrm>
            <a:off x="5700355" y="1429736"/>
            <a:ext cx="825867" cy="369332"/>
          </a:xfrm>
          <a:prstGeom prst="rect">
            <a:avLst/>
          </a:prstGeom>
          <a:noFill/>
        </p:spPr>
        <p:txBody>
          <a:bodyPr wrap="none" rtlCol="0">
            <a:spAutoFit/>
          </a:bodyPr>
          <a:lstStyle/>
          <a:p>
            <a:r>
              <a:rPr lang="en-GB"/>
              <a:t>Energy</a:t>
            </a:r>
          </a:p>
        </p:txBody>
      </p:sp>
      <p:grpSp>
        <p:nvGrpSpPr>
          <p:cNvPr id="127" name="Groeperen 126"/>
          <p:cNvGrpSpPr/>
          <p:nvPr/>
        </p:nvGrpSpPr>
        <p:grpSpPr>
          <a:xfrm>
            <a:off x="3229108" y="3600601"/>
            <a:ext cx="4942493" cy="229457"/>
            <a:chOff x="3229108" y="3600601"/>
            <a:chExt cx="4942493" cy="229457"/>
          </a:xfrm>
        </p:grpSpPr>
        <p:sp>
          <p:nvSpPr>
            <p:cNvPr id="49" name="Ovaal 48"/>
            <p:cNvSpPr/>
            <p:nvPr/>
          </p:nvSpPr>
          <p:spPr>
            <a:xfrm>
              <a:off x="5768323" y="3600601"/>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50" name="Ovaal 49"/>
            <p:cNvSpPr/>
            <p:nvPr/>
          </p:nvSpPr>
          <p:spPr>
            <a:xfrm>
              <a:off x="6131068" y="3600601"/>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51" name="Ovaal 50"/>
            <p:cNvSpPr/>
            <p:nvPr/>
          </p:nvSpPr>
          <p:spPr>
            <a:xfrm>
              <a:off x="6493813" y="3600601"/>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52" name="Ovaal 51"/>
            <p:cNvSpPr/>
            <p:nvPr/>
          </p:nvSpPr>
          <p:spPr>
            <a:xfrm>
              <a:off x="6856558" y="3600601"/>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53" name="Ovaal 52"/>
            <p:cNvSpPr/>
            <p:nvPr/>
          </p:nvSpPr>
          <p:spPr>
            <a:xfrm>
              <a:off x="7219303" y="3600601"/>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54" name="Ovaal 53"/>
            <p:cNvSpPr/>
            <p:nvPr/>
          </p:nvSpPr>
          <p:spPr>
            <a:xfrm>
              <a:off x="7582048" y="3600601"/>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55" name="Ovaal 54"/>
            <p:cNvSpPr/>
            <p:nvPr/>
          </p:nvSpPr>
          <p:spPr>
            <a:xfrm>
              <a:off x="7944796" y="3600601"/>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56" name="Ovaal 55"/>
            <p:cNvSpPr/>
            <p:nvPr/>
          </p:nvSpPr>
          <p:spPr>
            <a:xfrm>
              <a:off x="5042833" y="3603253"/>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57" name="Ovaal 56"/>
            <p:cNvSpPr/>
            <p:nvPr/>
          </p:nvSpPr>
          <p:spPr>
            <a:xfrm>
              <a:off x="5405578" y="3603253"/>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58" name="Ovaal 57"/>
            <p:cNvSpPr/>
            <p:nvPr/>
          </p:nvSpPr>
          <p:spPr>
            <a:xfrm>
              <a:off x="4317343" y="3600601"/>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59" name="Ovaal 58"/>
            <p:cNvSpPr/>
            <p:nvPr/>
          </p:nvSpPr>
          <p:spPr>
            <a:xfrm>
              <a:off x="4680088" y="3600601"/>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60" name="Ovaal 59"/>
            <p:cNvSpPr/>
            <p:nvPr/>
          </p:nvSpPr>
          <p:spPr>
            <a:xfrm>
              <a:off x="3591853" y="3603253"/>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61" name="Ovaal 60"/>
            <p:cNvSpPr/>
            <p:nvPr/>
          </p:nvSpPr>
          <p:spPr>
            <a:xfrm>
              <a:off x="3954598" y="3603253"/>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62" name="Ovaal 61"/>
            <p:cNvSpPr/>
            <p:nvPr/>
          </p:nvSpPr>
          <p:spPr>
            <a:xfrm>
              <a:off x="3229108" y="3603253"/>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grpSp>
      <p:grpSp>
        <p:nvGrpSpPr>
          <p:cNvPr id="63" name="Groeperen 62"/>
          <p:cNvGrpSpPr/>
          <p:nvPr/>
        </p:nvGrpSpPr>
        <p:grpSpPr>
          <a:xfrm>
            <a:off x="3229108" y="3896146"/>
            <a:ext cx="4942493" cy="229457"/>
            <a:chOff x="3226663" y="3304794"/>
            <a:chExt cx="4942493" cy="229457"/>
          </a:xfrm>
        </p:grpSpPr>
        <p:sp>
          <p:nvSpPr>
            <p:cNvPr id="64" name="Ovaal 63"/>
            <p:cNvSpPr/>
            <p:nvPr/>
          </p:nvSpPr>
          <p:spPr>
            <a:xfrm>
              <a:off x="576587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65" name="Ovaal 64"/>
            <p:cNvSpPr/>
            <p:nvPr/>
          </p:nvSpPr>
          <p:spPr>
            <a:xfrm>
              <a:off x="612862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66" name="Ovaal 65"/>
            <p:cNvSpPr/>
            <p:nvPr/>
          </p:nvSpPr>
          <p:spPr>
            <a:xfrm>
              <a:off x="649136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67" name="Ovaal 66"/>
            <p:cNvSpPr/>
            <p:nvPr/>
          </p:nvSpPr>
          <p:spPr>
            <a:xfrm>
              <a:off x="685411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68" name="Ovaal 67"/>
            <p:cNvSpPr/>
            <p:nvPr/>
          </p:nvSpPr>
          <p:spPr>
            <a:xfrm>
              <a:off x="721685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69" name="Ovaal 68"/>
            <p:cNvSpPr/>
            <p:nvPr/>
          </p:nvSpPr>
          <p:spPr>
            <a:xfrm>
              <a:off x="757960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70" name="Ovaal 69"/>
            <p:cNvSpPr/>
            <p:nvPr/>
          </p:nvSpPr>
          <p:spPr>
            <a:xfrm>
              <a:off x="7942351"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71" name="Ovaal 70"/>
            <p:cNvSpPr/>
            <p:nvPr/>
          </p:nvSpPr>
          <p:spPr>
            <a:xfrm>
              <a:off x="5040388"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72" name="Ovaal 71"/>
            <p:cNvSpPr/>
            <p:nvPr/>
          </p:nvSpPr>
          <p:spPr>
            <a:xfrm>
              <a:off x="5403133"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73" name="Ovaal 72"/>
            <p:cNvSpPr/>
            <p:nvPr/>
          </p:nvSpPr>
          <p:spPr>
            <a:xfrm>
              <a:off x="431489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74" name="Ovaal 73"/>
            <p:cNvSpPr/>
            <p:nvPr/>
          </p:nvSpPr>
          <p:spPr>
            <a:xfrm>
              <a:off x="467764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75" name="Ovaal 74"/>
            <p:cNvSpPr/>
            <p:nvPr/>
          </p:nvSpPr>
          <p:spPr>
            <a:xfrm>
              <a:off x="3589408"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76" name="Ovaal 75"/>
            <p:cNvSpPr/>
            <p:nvPr/>
          </p:nvSpPr>
          <p:spPr>
            <a:xfrm>
              <a:off x="3952153"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77" name="Ovaal 76"/>
            <p:cNvSpPr/>
            <p:nvPr/>
          </p:nvSpPr>
          <p:spPr>
            <a:xfrm>
              <a:off x="3226663"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grpSp>
      <p:grpSp>
        <p:nvGrpSpPr>
          <p:cNvPr id="78" name="Groeperen 77"/>
          <p:cNvGrpSpPr/>
          <p:nvPr/>
        </p:nvGrpSpPr>
        <p:grpSpPr>
          <a:xfrm>
            <a:off x="3229108" y="4190103"/>
            <a:ext cx="4942493" cy="229457"/>
            <a:chOff x="3226663" y="3304794"/>
            <a:chExt cx="4942493" cy="229457"/>
          </a:xfrm>
        </p:grpSpPr>
        <p:sp>
          <p:nvSpPr>
            <p:cNvPr id="79" name="Ovaal 78"/>
            <p:cNvSpPr/>
            <p:nvPr/>
          </p:nvSpPr>
          <p:spPr>
            <a:xfrm>
              <a:off x="576587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80" name="Ovaal 79"/>
            <p:cNvSpPr/>
            <p:nvPr/>
          </p:nvSpPr>
          <p:spPr>
            <a:xfrm>
              <a:off x="612862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81" name="Ovaal 80"/>
            <p:cNvSpPr/>
            <p:nvPr/>
          </p:nvSpPr>
          <p:spPr>
            <a:xfrm>
              <a:off x="649136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82" name="Ovaal 81"/>
            <p:cNvSpPr/>
            <p:nvPr/>
          </p:nvSpPr>
          <p:spPr>
            <a:xfrm>
              <a:off x="685411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83" name="Ovaal 82"/>
            <p:cNvSpPr/>
            <p:nvPr/>
          </p:nvSpPr>
          <p:spPr>
            <a:xfrm>
              <a:off x="721685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84" name="Ovaal 83"/>
            <p:cNvSpPr/>
            <p:nvPr/>
          </p:nvSpPr>
          <p:spPr>
            <a:xfrm>
              <a:off x="757960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85" name="Ovaal 84"/>
            <p:cNvSpPr/>
            <p:nvPr/>
          </p:nvSpPr>
          <p:spPr>
            <a:xfrm>
              <a:off x="7942351"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86" name="Ovaal 85"/>
            <p:cNvSpPr/>
            <p:nvPr/>
          </p:nvSpPr>
          <p:spPr>
            <a:xfrm>
              <a:off x="5040388"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87" name="Ovaal 86"/>
            <p:cNvSpPr/>
            <p:nvPr/>
          </p:nvSpPr>
          <p:spPr>
            <a:xfrm>
              <a:off x="5403133"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88" name="Ovaal 87"/>
            <p:cNvSpPr/>
            <p:nvPr/>
          </p:nvSpPr>
          <p:spPr>
            <a:xfrm>
              <a:off x="431489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89" name="Ovaal 88"/>
            <p:cNvSpPr/>
            <p:nvPr/>
          </p:nvSpPr>
          <p:spPr>
            <a:xfrm>
              <a:off x="467764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90" name="Ovaal 89"/>
            <p:cNvSpPr/>
            <p:nvPr/>
          </p:nvSpPr>
          <p:spPr>
            <a:xfrm>
              <a:off x="3589408"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91" name="Ovaal 90"/>
            <p:cNvSpPr/>
            <p:nvPr/>
          </p:nvSpPr>
          <p:spPr>
            <a:xfrm>
              <a:off x="3952153"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92" name="Ovaal 91"/>
            <p:cNvSpPr/>
            <p:nvPr/>
          </p:nvSpPr>
          <p:spPr>
            <a:xfrm>
              <a:off x="3226663"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grpSp>
      <p:grpSp>
        <p:nvGrpSpPr>
          <p:cNvPr id="93" name="Groeperen 92"/>
          <p:cNvGrpSpPr/>
          <p:nvPr/>
        </p:nvGrpSpPr>
        <p:grpSpPr>
          <a:xfrm>
            <a:off x="3229108" y="4476917"/>
            <a:ext cx="4942493" cy="229457"/>
            <a:chOff x="3226663" y="3304794"/>
            <a:chExt cx="4942493" cy="229457"/>
          </a:xfrm>
        </p:grpSpPr>
        <p:sp>
          <p:nvSpPr>
            <p:cNvPr id="94" name="Ovaal 93"/>
            <p:cNvSpPr/>
            <p:nvPr/>
          </p:nvSpPr>
          <p:spPr>
            <a:xfrm>
              <a:off x="576587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95" name="Ovaal 94"/>
            <p:cNvSpPr/>
            <p:nvPr/>
          </p:nvSpPr>
          <p:spPr>
            <a:xfrm>
              <a:off x="612862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96" name="Ovaal 95"/>
            <p:cNvSpPr/>
            <p:nvPr/>
          </p:nvSpPr>
          <p:spPr>
            <a:xfrm>
              <a:off x="649136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97" name="Ovaal 96"/>
            <p:cNvSpPr/>
            <p:nvPr/>
          </p:nvSpPr>
          <p:spPr>
            <a:xfrm>
              <a:off x="685411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98" name="Ovaal 97"/>
            <p:cNvSpPr/>
            <p:nvPr/>
          </p:nvSpPr>
          <p:spPr>
            <a:xfrm>
              <a:off x="721685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99" name="Ovaal 98"/>
            <p:cNvSpPr/>
            <p:nvPr/>
          </p:nvSpPr>
          <p:spPr>
            <a:xfrm>
              <a:off x="757960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00" name="Ovaal 99"/>
            <p:cNvSpPr/>
            <p:nvPr/>
          </p:nvSpPr>
          <p:spPr>
            <a:xfrm>
              <a:off x="7942351"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01" name="Ovaal 100"/>
            <p:cNvSpPr/>
            <p:nvPr/>
          </p:nvSpPr>
          <p:spPr>
            <a:xfrm>
              <a:off x="5040388"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02" name="Ovaal 101"/>
            <p:cNvSpPr/>
            <p:nvPr/>
          </p:nvSpPr>
          <p:spPr>
            <a:xfrm>
              <a:off x="5403133"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03" name="Ovaal 102"/>
            <p:cNvSpPr/>
            <p:nvPr/>
          </p:nvSpPr>
          <p:spPr>
            <a:xfrm>
              <a:off x="431489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04" name="Ovaal 103"/>
            <p:cNvSpPr/>
            <p:nvPr/>
          </p:nvSpPr>
          <p:spPr>
            <a:xfrm>
              <a:off x="467764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05" name="Ovaal 104"/>
            <p:cNvSpPr/>
            <p:nvPr/>
          </p:nvSpPr>
          <p:spPr>
            <a:xfrm>
              <a:off x="3589408"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06" name="Ovaal 105"/>
            <p:cNvSpPr/>
            <p:nvPr/>
          </p:nvSpPr>
          <p:spPr>
            <a:xfrm>
              <a:off x="3952153"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07" name="Ovaal 106"/>
            <p:cNvSpPr/>
            <p:nvPr/>
          </p:nvSpPr>
          <p:spPr>
            <a:xfrm>
              <a:off x="3226663"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grpSp>
      <p:sp>
        <p:nvSpPr>
          <p:cNvPr id="110" name="Tekstvak 109"/>
          <p:cNvSpPr txBox="1"/>
          <p:nvPr/>
        </p:nvSpPr>
        <p:spPr>
          <a:xfrm>
            <a:off x="1099563" y="3604841"/>
            <a:ext cx="1535960" cy="369332"/>
          </a:xfrm>
          <a:prstGeom prst="rect">
            <a:avLst/>
          </a:prstGeom>
          <a:noFill/>
        </p:spPr>
        <p:txBody>
          <a:bodyPr wrap="none" rtlCol="0">
            <a:spAutoFit/>
          </a:bodyPr>
          <a:lstStyle/>
          <a:p>
            <a:r>
              <a:rPr lang="en-GB"/>
              <a:t>Dirac Sea level</a:t>
            </a:r>
          </a:p>
        </p:txBody>
      </p:sp>
      <p:cxnSp>
        <p:nvCxnSpPr>
          <p:cNvPr id="112" name="Rechte verbindingslijn met pijl 111"/>
          <p:cNvCxnSpPr>
            <a:stCxn id="110" idx="3"/>
          </p:cNvCxnSpPr>
          <p:nvPr/>
        </p:nvCxnSpPr>
        <p:spPr>
          <a:xfrm flipV="1">
            <a:off x="2635523" y="3604841"/>
            <a:ext cx="301502" cy="184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4" name="Ovaal 113"/>
          <p:cNvSpPr/>
          <p:nvPr/>
        </p:nvSpPr>
        <p:spPr>
          <a:xfrm>
            <a:off x="504283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grpSp>
        <p:nvGrpSpPr>
          <p:cNvPr id="115" name="Groeperen 114"/>
          <p:cNvGrpSpPr/>
          <p:nvPr/>
        </p:nvGrpSpPr>
        <p:grpSpPr>
          <a:xfrm>
            <a:off x="5269638" y="1923541"/>
            <a:ext cx="2894542" cy="1381252"/>
            <a:chOff x="6248401" y="2088228"/>
            <a:chExt cx="2894542" cy="1381252"/>
          </a:xfrm>
        </p:grpSpPr>
        <p:sp>
          <p:nvSpPr>
            <p:cNvPr id="116" name="Tekstvak 115"/>
            <p:cNvSpPr txBox="1"/>
            <p:nvPr/>
          </p:nvSpPr>
          <p:spPr>
            <a:xfrm>
              <a:off x="7651729" y="2088228"/>
              <a:ext cx="1491214" cy="369332"/>
            </a:xfrm>
            <a:prstGeom prst="rect">
              <a:avLst/>
            </a:prstGeom>
            <a:noFill/>
          </p:spPr>
          <p:txBody>
            <a:bodyPr wrap="none" rtlCol="0">
              <a:spAutoFit/>
            </a:bodyPr>
            <a:lstStyle/>
            <a:p>
              <a:r>
                <a:rPr lang="en-GB"/>
                <a:t>Extra electron</a:t>
              </a:r>
            </a:p>
          </p:txBody>
        </p:sp>
        <p:cxnSp>
          <p:nvCxnSpPr>
            <p:cNvPr id="117" name="Rechte verbindingslijn met pijl 116"/>
            <p:cNvCxnSpPr/>
            <p:nvPr/>
          </p:nvCxnSpPr>
          <p:spPr>
            <a:xfrm rot="10800000" flipV="1">
              <a:off x="6248401" y="2336615"/>
              <a:ext cx="1433570" cy="1132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18" name="Tekstvak 117"/>
          <p:cNvSpPr txBox="1"/>
          <p:nvPr/>
        </p:nvSpPr>
        <p:spPr>
          <a:xfrm>
            <a:off x="3268307" y="5053236"/>
            <a:ext cx="4925071" cy="646331"/>
          </a:xfrm>
          <a:prstGeom prst="rect">
            <a:avLst/>
          </a:prstGeom>
          <a:noFill/>
        </p:spPr>
        <p:txBody>
          <a:bodyPr wrap="none" rtlCol="0">
            <a:spAutoFit/>
          </a:bodyPr>
          <a:lstStyle/>
          <a:p>
            <a:r>
              <a:rPr lang="en-GB" b="1"/>
              <a:t>Pauli Exclusion Principle </a:t>
            </a:r>
            <a:r>
              <a:rPr lang="en-GB"/>
              <a:t>makes that extra electron</a:t>
            </a:r>
          </a:p>
          <a:p>
            <a:r>
              <a:rPr lang="en-GB"/>
              <a:t>has bounded energy</a:t>
            </a:r>
          </a:p>
        </p:txBody>
      </p:sp>
      <p:sp>
        <p:nvSpPr>
          <p:cNvPr id="126" name="Tekstvak 125"/>
          <p:cNvSpPr txBox="1"/>
          <p:nvPr/>
        </p:nvSpPr>
        <p:spPr>
          <a:xfrm>
            <a:off x="1099563" y="5699567"/>
            <a:ext cx="7036718" cy="461665"/>
          </a:xfrm>
          <a:prstGeom prst="rect">
            <a:avLst/>
          </a:prstGeom>
          <a:noFill/>
        </p:spPr>
        <p:txBody>
          <a:bodyPr wrap="square" rtlCol="0">
            <a:spAutoFit/>
          </a:bodyPr>
          <a:lstStyle/>
          <a:p>
            <a:r>
              <a:rPr lang="en-GB" sz="2400"/>
              <a:t>A</a:t>
            </a:r>
            <a:r>
              <a:rPr lang="en-GB" sz="2400" b="1"/>
              <a:t> ‘particle’ </a:t>
            </a:r>
            <a:r>
              <a:rPr lang="en-GB" sz="2400"/>
              <a:t>is a ripple on the </a:t>
            </a:r>
            <a:r>
              <a:rPr lang="en-GB" sz="2400" b="1"/>
              <a:t>surface </a:t>
            </a:r>
            <a:r>
              <a:rPr lang="en-GB" sz="2400"/>
              <a:t>of the </a:t>
            </a:r>
            <a:r>
              <a:rPr lang="en-GB" sz="2400" b="1"/>
              <a:t>Dirac Sea</a:t>
            </a:r>
          </a:p>
        </p:txBody>
      </p:sp>
      <p:sp>
        <p:nvSpPr>
          <p:cNvPr id="111" name="Tekstvak 110"/>
          <p:cNvSpPr txBox="1"/>
          <p:nvPr/>
        </p:nvSpPr>
        <p:spPr>
          <a:xfrm>
            <a:off x="720335" y="5496367"/>
            <a:ext cx="7915665" cy="1477327"/>
          </a:xfrm>
          <a:prstGeom prst="rect">
            <a:avLst/>
          </a:prstGeom>
          <a:noFill/>
        </p:spPr>
        <p:txBody>
          <a:bodyPr wrap="square" rtlCol="0">
            <a:spAutoFit/>
          </a:bodyPr>
          <a:lstStyle/>
          <a:p>
            <a:r>
              <a:rPr lang="en-US" sz="2400" b="1" dirty="0" smtClean="0"/>
              <a:t>Solution:</a:t>
            </a:r>
            <a:r>
              <a:rPr lang="en-US" sz="2400" dirty="0" smtClean="0"/>
              <a:t> </a:t>
            </a:r>
          </a:p>
          <a:p>
            <a:r>
              <a:rPr lang="en-US" sz="2400" b="1" dirty="0" smtClean="0"/>
              <a:t>Vacuum </a:t>
            </a:r>
            <a:r>
              <a:rPr lang="en-US" sz="2400" dirty="0" smtClean="0"/>
              <a:t>is an infinitely deep ‘</a:t>
            </a:r>
            <a:r>
              <a:rPr lang="en-US" sz="2400" b="1" dirty="0" smtClean="0"/>
              <a:t>Dirac Sea</a:t>
            </a:r>
            <a:r>
              <a:rPr lang="en-US" sz="2400" dirty="0" smtClean="0"/>
              <a:t>’ of </a:t>
            </a:r>
            <a:br>
              <a:rPr lang="en-US" sz="2400" dirty="0" smtClean="0"/>
            </a:br>
            <a:r>
              <a:rPr lang="en-US" sz="2400" dirty="0" smtClean="0"/>
              <a:t>‘bare’ electrons with negative energy!</a:t>
            </a:r>
          </a:p>
          <a:p>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7369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1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7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2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6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1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9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14" grpId="0" animBg="1"/>
      <p:bldP spid="114" grpId="1" animBg="1"/>
      <p:bldP spid="118" grpId="0"/>
      <p:bldP spid="118" grpId="1"/>
      <p:bldP spid="126" grpId="0"/>
      <p:bldP spid="111"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 name="Group 6"/>
          <p:cNvGrpSpPr/>
          <p:nvPr/>
        </p:nvGrpSpPr>
        <p:grpSpPr>
          <a:xfrm>
            <a:off x="222132" y="2872017"/>
            <a:ext cx="3688446" cy="2766335"/>
            <a:chOff x="222132" y="2872017"/>
            <a:chExt cx="3688446" cy="2766335"/>
          </a:xfrm>
        </p:grpSpPr>
        <p:pic>
          <p:nvPicPr>
            <p:cNvPr id="4" name="Picture 3" descr="slidingpuzzle.jp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2132" y="2872017"/>
              <a:ext cx="3688446" cy="2766335"/>
            </a:xfrm>
            <a:prstGeom prst="rect">
              <a:avLst/>
            </a:prstGeom>
          </p:spPr>
        </p:pic>
        <p:sp>
          <p:nvSpPr>
            <p:cNvPr id="6" name="Rectangle 5"/>
            <p:cNvSpPr/>
            <p:nvPr/>
          </p:nvSpPr>
          <p:spPr>
            <a:xfrm>
              <a:off x="3376401" y="5039868"/>
              <a:ext cx="534177" cy="5984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Sam_Loyd_-_The_14-15_Puzzle_in_Puzzleland.jp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22678" y="3816261"/>
            <a:ext cx="4473757" cy="2775886"/>
          </a:xfrm>
          <a:prstGeom prst="rect">
            <a:avLst/>
          </a:prstGeom>
        </p:spPr>
      </p:pic>
      <p:sp>
        <p:nvSpPr>
          <p:cNvPr id="93" name="Rechthoek 92"/>
          <p:cNvSpPr/>
          <p:nvPr/>
        </p:nvSpPr>
        <p:spPr>
          <a:xfrm>
            <a:off x="3367739" y="4856415"/>
            <a:ext cx="5526657" cy="12742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1" name="Traan 170"/>
          <p:cNvSpPr/>
          <p:nvPr/>
        </p:nvSpPr>
        <p:spPr>
          <a:xfrm rot="20155728">
            <a:off x="6072906" y="4543363"/>
            <a:ext cx="419100" cy="591089"/>
          </a:xfrm>
          <a:prstGeom prst="teardrop">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US" b="1" dirty="0" smtClean="0"/>
              <a:t>Not-so-fundamental particle</a:t>
            </a:r>
            <a:endParaRPr lang="en-US" b="1" dirty="0"/>
          </a:p>
        </p:txBody>
      </p:sp>
      <p:sp>
        <p:nvSpPr>
          <p:cNvPr id="3" name="Content Placeholder 2"/>
          <p:cNvSpPr>
            <a:spLocks noGrp="1"/>
          </p:cNvSpPr>
          <p:nvPr>
            <p:ph idx="1"/>
          </p:nvPr>
        </p:nvSpPr>
        <p:spPr/>
        <p:txBody>
          <a:bodyPr/>
          <a:lstStyle/>
          <a:p>
            <a:pPr marL="0" indent="0">
              <a:buNone/>
            </a:pPr>
            <a:r>
              <a:rPr lang="en-US" dirty="0" smtClean="0"/>
              <a:t>Remove one electron from the Dirac Sea, and you have created a 15-puzzle: the </a:t>
            </a:r>
            <a:r>
              <a:rPr lang="en-US" b="1" dirty="0" smtClean="0"/>
              <a:t>positron</a:t>
            </a:r>
            <a:endParaRPr lang="en-US" dirty="0" smtClean="0"/>
          </a:p>
          <a:p>
            <a:pPr marL="0" indent="0">
              <a:buNone/>
            </a:pPr>
            <a:r>
              <a:rPr lang="en-US" dirty="0" smtClean="0"/>
              <a:t>								So Dirac predicted 								the existence of </a:t>
            </a:r>
            <a:r>
              <a:rPr lang="en-US" b="1" dirty="0" smtClean="0"/>
              <a:t>antimatter</a:t>
            </a:r>
            <a:endParaRPr lang="en-US" dirty="0" smtClean="0"/>
          </a:p>
          <a:p>
            <a:pPr marL="0" indent="0">
              <a:buNone/>
            </a:pPr>
            <a:r>
              <a:rPr lang="en-US" dirty="0"/>
              <a:t>	</a:t>
            </a:r>
            <a:r>
              <a:rPr lang="en-US" dirty="0" smtClean="0"/>
              <a:t>							</a:t>
            </a:r>
            <a:endParaRPr lang="en-US" dirty="0"/>
          </a:p>
        </p:txBody>
      </p:sp>
      <p:cxnSp>
        <p:nvCxnSpPr>
          <p:cNvPr id="94" name="Rechte verbindingslijn 93"/>
          <p:cNvCxnSpPr/>
          <p:nvPr/>
        </p:nvCxnSpPr>
        <p:spPr>
          <a:xfrm>
            <a:off x="3367739" y="4859067"/>
            <a:ext cx="5526657" cy="1588"/>
          </a:xfrm>
          <a:prstGeom prst="line">
            <a:avLst/>
          </a:prstGeom>
          <a:ln w="28575"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5" name="Rechte verbindingslijn 94"/>
          <p:cNvCxnSpPr/>
          <p:nvPr/>
        </p:nvCxnSpPr>
        <p:spPr>
          <a:xfrm rot="5400000">
            <a:off x="4474891" y="4474521"/>
            <a:ext cx="3312355" cy="1"/>
          </a:xfrm>
          <a:prstGeom prst="line">
            <a:avLst/>
          </a:prstGeom>
          <a:ln w="25400" cap="flat" cmpd="sng" algn="ctr">
            <a:solidFill>
              <a:schemeClr val="tx2"/>
            </a:solidFill>
            <a:prstDash val="sysDash"/>
            <a:round/>
            <a:headEnd type="triangle" w="lg" len="lg"/>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96" name="Groeperen 95"/>
          <p:cNvGrpSpPr/>
          <p:nvPr/>
        </p:nvGrpSpPr>
        <p:grpSpPr>
          <a:xfrm>
            <a:off x="3590857" y="3787376"/>
            <a:ext cx="5083598" cy="2070402"/>
            <a:chOff x="3160143" y="2531562"/>
            <a:chExt cx="5083598" cy="2070402"/>
          </a:xfrm>
        </p:grpSpPr>
        <p:cxnSp>
          <p:nvCxnSpPr>
            <p:cNvPr id="97" name="Rechte verbindingslijn 96"/>
            <p:cNvCxnSpPr/>
            <p:nvPr/>
          </p:nvCxnSpPr>
          <p:spPr>
            <a:xfrm>
              <a:off x="3160143" y="3418197"/>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98" name="Rechte verbindingslijn 97"/>
            <p:cNvCxnSpPr/>
            <p:nvPr/>
          </p:nvCxnSpPr>
          <p:spPr>
            <a:xfrm>
              <a:off x="3160143" y="4009287"/>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99" name="Rechte verbindingslijn 98"/>
            <p:cNvCxnSpPr/>
            <p:nvPr/>
          </p:nvCxnSpPr>
          <p:spPr>
            <a:xfrm>
              <a:off x="3161732" y="4304832"/>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00" name="Rechte verbindingslijn 99"/>
            <p:cNvCxnSpPr/>
            <p:nvPr/>
          </p:nvCxnSpPr>
          <p:spPr>
            <a:xfrm>
              <a:off x="3161732" y="4600376"/>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01" name="Rechte verbindingslijn 100"/>
            <p:cNvCxnSpPr/>
            <p:nvPr/>
          </p:nvCxnSpPr>
          <p:spPr>
            <a:xfrm>
              <a:off x="3161732" y="2531562"/>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02" name="Rechte verbindingslijn 101"/>
            <p:cNvCxnSpPr/>
            <p:nvPr/>
          </p:nvCxnSpPr>
          <p:spPr>
            <a:xfrm>
              <a:off x="3161732" y="2827107"/>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03" name="Rechte verbindingslijn 102"/>
            <p:cNvCxnSpPr/>
            <p:nvPr/>
          </p:nvCxnSpPr>
          <p:spPr>
            <a:xfrm>
              <a:off x="3163321" y="3122652"/>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04" name="Rechte verbindingslijn 103"/>
            <p:cNvCxnSpPr/>
            <p:nvPr/>
          </p:nvCxnSpPr>
          <p:spPr>
            <a:xfrm>
              <a:off x="3163321" y="3713742"/>
              <a:ext cx="5080420" cy="1588"/>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grpSp>
      <p:sp>
        <p:nvSpPr>
          <p:cNvPr id="107" name="Ovaal 106"/>
          <p:cNvSpPr/>
          <p:nvPr/>
        </p:nvSpPr>
        <p:spPr>
          <a:xfrm>
            <a:off x="6199037" y="4856415"/>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08" name="Ovaal 107"/>
          <p:cNvSpPr/>
          <p:nvPr/>
        </p:nvSpPr>
        <p:spPr>
          <a:xfrm>
            <a:off x="6561782" y="4856415"/>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09" name="Ovaal 108"/>
          <p:cNvSpPr/>
          <p:nvPr/>
        </p:nvSpPr>
        <p:spPr>
          <a:xfrm>
            <a:off x="6924527" y="4856415"/>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10" name="Ovaal 109"/>
          <p:cNvSpPr/>
          <p:nvPr/>
        </p:nvSpPr>
        <p:spPr>
          <a:xfrm>
            <a:off x="7287272" y="4856415"/>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11" name="Ovaal 110"/>
          <p:cNvSpPr/>
          <p:nvPr/>
        </p:nvSpPr>
        <p:spPr>
          <a:xfrm>
            <a:off x="7650017" y="4856415"/>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12" name="Ovaal 111"/>
          <p:cNvSpPr/>
          <p:nvPr/>
        </p:nvSpPr>
        <p:spPr>
          <a:xfrm>
            <a:off x="8012762" y="4856415"/>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13" name="Ovaal 112"/>
          <p:cNvSpPr/>
          <p:nvPr/>
        </p:nvSpPr>
        <p:spPr>
          <a:xfrm>
            <a:off x="8375510" y="4856415"/>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14" name="Ovaal 113"/>
          <p:cNvSpPr/>
          <p:nvPr/>
        </p:nvSpPr>
        <p:spPr>
          <a:xfrm>
            <a:off x="5473547" y="4859067"/>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15" name="Ovaal 114"/>
          <p:cNvSpPr/>
          <p:nvPr/>
        </p:nvSpPr>
        <p:spPr>
          <a:xfrm>
            <a:off x="5836292" y="4859067"/>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16" name="Ovaal 115"/>
          <p:cNvSpPr/>
          <p:nvPr/>
        </p:nvSpPr>
        <p:spPr>
          <a:xfrm>
            <a:off x="4748057" y="4856415"/>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17" name="Ovaal 116"/>
          <p:cNvSpPr/>
          <p:nvPr/>
        </p:nvSpPr>
        <p:spPr>
          <a:xfrm>
            <a:off x="5110802" y="4856415"/>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18" name="Ovaal 117"/>
          <p:cNvSpPr/>
          <p:nvPr/>
        </p:nvSpPr>
        <p:spPr>
          <a:xfrm>
            <a:off x="4022567" y="4859067"/>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19" name="Ovaal 118"/>
          <p:cNvSpPr/>
          <p:nvPr/>
        </p:nvSpPr>
        <p:spPr>
          <a:xfrm>
            <a:off x="4385312" y="4859067"/>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20" name="Ovaal 119"/>
          <p:cNvSpPr/>
          <p:nvPr/>
        </p:nvSpPr>
        <p:spPr>
          <a:xfrm>
            <a:off x="3659822" y="4859067"/>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grpSp>
        <p:nvGrpSpPr>
          <p:cNvPr id="121" name="Groeperen 120"/>
          <p:cNvGrpSpPr/>
          <p:nvPr/>
        </p:nvGrpSpPr>
        <p:grpSpPr>
          <a:xfrm>
            <a:off x="3659822" y="5151960"/>
            <a:ext cx="4942493" cy="229457"/>
            <a:chOff x="3226663" y="3304794"/>
            <a:chExt cx="4942493" cy="229457"/>
          </a:xfrm>
        </p:grpSpPr>
        <p:sp>
          <p:nvSpPr>
            <p:cNvPr id="122" name="Ovaal 121"/>
            <p:cNvSpPr/>
            <p:nvPr/>
          </p:nvSpPr>
          <p:spPr>
            <a:xfrm>
              <a:off x="576587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23" name="Ovaal 122"/>
            <p:cNvSpPr/>
            <p:nvPr/>
          </p:nvSpPr>
          <p:spPr>
            <a:xfrm>
              <a:off x="612862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24" name="Ovaal 123"/>
            <p:cNvSpPr/>
            <p:nvPr/>
          </p:nvSpPr>
          <p:spPr>
            <a:xfrm>
              <a:off x="649136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25" name="Ovaal 124"/>
            <p:cNvSpPr/>
            <p:nvPr/>
          </p:nvSpPr>
          <p:spPr>
            <a:xfrm>
              <a:off x="685411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26" name="Ovaal 125"/>
            <p:cNvSpPr/>
            <p:nvPr/>
          </p:nvSpPr>
          <p:spPr>
            <a:xfrm>
              <a:off x="721685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27" name="Ovaal 126"/>
            <p:cNvSpPr/>
            <p:nvPr/>
          </p:nvSpPr>
          <p:spPr>
            <a:xfrm>
              <a:off x="757960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28" name="Ovaal 127"/>
            <p:cNvSpPr/>
            <p:nvPr/>
          </p:nvSpPr>
          <p:spPr>
            <a:xfrm>
              <a:off x="7942351"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29" name="Ovaal 128"/>
            <p:cNvSpPr/>
            <p:nvPr/>
          </p:nvSpPr>
          <p:spPr>
            <a:xfrm>
              <a:off x="5040388"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30" name="Ovaal 129"/>
            <p:cNvSpPr/>
            <p:nvPr/>
          </p:nvSpPr>
          <p:spPr>
            <a:xfrm>
              <a:off x="5403133"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31" name="Ovaal 130"/>
            <p:cNvSpPr/>
            <p:nvPr/>
          </p:nvSpPr>
          <p:spPr>
            <a:xfrm>
              <a:off x="431489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32" name="Ovaal 131"/>
            <p:cNvSpPr/>
            <p:nvPr/>
          </p:nvSpPr>
          <p:spPr>
            <a:xfrm>
              <a:off x="467764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33" name="Ovaal 132"/>
            <p:cNvSpPr/>
            <p:nvPr/>
          </p:nvSpPr>
          <p:spPr>
            <a:xfrm>
              <a:off x="3589408"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34" name="Ovaal 133"/>
            <p:cNvSpPr/>
            <p:nvPr/>
          </p:nvSpPr>
          <p:spPr>
            <a:xfrm>
              <a:off x="3952153"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35" name="Ovaal 134"/>
            <p:cNvSpPr/>
            <p:nvPr/>
          </p:nvSpPr>
          <p:spPr>
            <a:xfrm>
              <a:off x="3226663"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grpSp>
      <p:grpSp>
        <p:nvGrpSpPr>
          <p:cNvPr id="136" name="Groeperen 135"/>
          <p:cNvGrpSpPr/>
          <p:nvPr/>
        </p:nvGrpSpPr>
        <p:grpSpPr>
          <a:xfrm>
            <a:off x="3659822" y="5445917"/>
            <a:ext cx="4942493" cy="229457"/>
            <a:chOff x="3226663" y="3304794"/>
            <a:chExt cx="4942493" cy="229457"/>
          </a:xfrm>
        </p:grpSpPr>
        <p:sp>
          <p:nvSpPr>
            <p:cNvPr id="137" name="Ovaal 136"/>
            <p:cNvSpPr/>
            <p:nvPr/>
          </p:nvSpPr>
          <p:spPr>
            <a:xfrm>
              <a:off x="576587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38" name="Ovaal 137"/>
            <p:cNvSpPr/>
            <p:nvPr/>
          </p:nvSpPr>
          <p:spPr>
            <a:xfrm>
              <a:off x="612862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39" name="Ovaal 138"/>
            <p:cNvSpPr/>
            <p:nvPr/>
          </p:nvSpPr>
          <p:spPr>
            <a:xfrm>
              <a:off x="649136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40" name="Ovaal 139"/>
            <p:cNvSpPr/>
            <p:nvPr/>
          </p:nvSpPr>
          <p:spPr>
            <a:xfrm>
              <a:off x="685411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41" name="Ovaal 140"/>
            <p:cNvSpPr/>
            <p:nvPr/>
          </p:nvSpPr>
          <p:spPr>
            <a:xfrm>
              <a:off x="721685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42" name="Ovaal 141"/>
            <p:cNvSpPr/>
            <p:nvPr/>
          </p:nvSpPr>
          <p:spPr>
            <a:xfrm>
              <a:off x="757960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43" name="Ovaal 142"/>
            <p:cNvSpPr/>
            <p:nvPr/>
          </p:nvSpPr>
          <p:spPr>
            <a:xfrm>
              <a:off x="7942351"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44" name="Ovaal 143"/>
            <p:cNvSpPr/>
            <p:nvPr/>
          </p:nvSpPr>
          <p:spPr>
            <a:xfrm>
              <a:off x="5040388"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45" name="Ovaal 144"/>
            <p:cNvSpPr/>
            <p:nvPr/>
          </p:nvSpPr>
          <p:spPr>
            <a:xfrm>
              <a:off x="5403133"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46" name="Ovaal 145"/>
            <p:cNvSpPr/>
            <p:nvPr/>
          </p:nvSpPr>
          <p:spPr>
            <a:xfrm>
              <a:off x="431489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47" name="Ovaal 146"/>
            <p:cNvSpPr/>
            <p:nvPr/>
          </p:nvSpPr>
          <p:spPr>
            <a:xfrm>
              <a:off x="467764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48" name="Ovaal 147"/>
            <p:cNvSpPr/>
            <p:nvPr/>
          </p:nvSpPr>
          <p:spPr>
            <a:xfrm>
              <a:off x="3589408"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49" name="Ovaal 148"/>
            <p:cNvSpPr/>
            <p:nvPr/>
          </p:nvSpPr>
          <p:spPr>
            <a:xfrm>
              <a:off x="3952153"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50" name="Ovaal 149"/>
            <p:cNvSpPr/>
            <p:nvPr/>
          </p:nvSpPr>
          <p:spPr>
            <a:xfrm>
              <a:off x="3226663"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grpSp>
      <p:grpSp>
        <p:nvGrpSpPr>
          <p:cNvPr id="151" name="Groeperen 150"/>
          <p:cNvGrpSpPr/>
          <p:nvPr/>
        </p:nvGrpSpPr>
        <p:grpSpPr>
          <a:xfrm>
            <a:off x="3659822" y="5732731"/>
            <a:ext cx="4942493" cy="229457"/>
            <a:chOff x="3226663" y="3304794"/>
            <a:chExt cx="4942493" cy="229457"/>
          </a:xfrm>
        </p:grpSpPr>
        <p:sp>
          <p:nvSpPr>
            <p:cNvPr id="152" name="Ovaal 151"/>
            <p:cNvSpPr/>
            <p:nvPr/>
          </p:nvSpPr>
          <p:spPr>
            <a:xfrm>
              <a:off x="576587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53" name="Ovaal 152"/>
            <p:cNvSpPr/>
            <p:nvPr/>
          </p:nvSpPr>
          <p:spPr>
            <a:xfrm>
              <a:off x="612862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54" name="Ovaal 153"/>
            <p:cNvSpPr/>
            <p:nvPr/>
          </p:nvSpPr>
          <p:spPr>
            <a:xfrm>
              <a:off x="649136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55" name="Ovaal 154"/>
            <p:cNvSpPr/>
            <p:nvPr/>
          </p:nvSpPr>
          <p:spPr>
            <a:xfrm>
              <a:off x="685411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56" name="Ovaal 155"/>
            <p:cNvSpPr/>
            <p:nvPr/>
          </p:nvSpPr>
          <p:spPr>
            <a:xfrm>
              <a:off x="721685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57" name="Ovaal 156"/>
            <p:cNvSpPr/>
            <p:nvPr/>
          </p:nvSpPr>
          <p:spPr>
            <a:xfrm>
              <a:off x="757960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58" name="Ovaal 157"/>
            <p:cNvSpPr/>
            <p:nvPr/>
          </p:nvSpPr>
          <p:spPr>
            <a:xfrm>
              <a:off x="7942351"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59" name="Ovaal 158"/>
            <p:cNvSpPr/>
            <p:nvPr/>
          </p:nvSpPr>
          <p:spPr>
            <a:xfrm>
              <a:off x="5040388"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60" name="Ovaal 159"/>
            <p:cNvSpPr/>
            <p:nvPr/>
          </p:nvSpPr>
          <p:spPr>
            <a:xfrm>
              <a:off x="5403133"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61" name="Ovaal 160"/>
            <p:cNvSpPr/>
            <p:nvPr/>
          </p:nvSpPr>
          <p:spPr>
            <a:xfrm>
              <a:off x="4314898"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62" name="Ovaal 161"/>
            <p:cNvSpPr/>
            <p:nvPr/>
          </p:nvSpPr>
          <p:spPr>
            <a:xfrm>
              <a:off x="4677643" y="3304794"/>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63" name="Ovaal 162"/>
            <p:cNvSpPr/>
            <p:nvPr/>
          </p:nvSpPr>
          <p:spPr>
            <a:xfrm>
              <a:off x="3589408"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64" name="Ovaal 163"/>
            <p:cNvSpPr/>
            <p:nvPr/>
          </p:nvSpPr>
          <p:spPr>
            <a:xfrm>
              <a:off x="3952153"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sp>
          <p:nvSpPr>
            <p:cNvPr id="165" name="Ovaal 164"/>
            <p:cNvSpPr/>
            <p:nvPr/>
          </p:nvSpPr>
          <p:spPr>
            <a:xfrm>
              <a:off x="3226663" y="3307446"/>
              <a:ext cx="226805" cy="226805"/>
            </a:xfrm>
            <a:prstGeom prst="ellipse">
              <a:avLst/>
            </a:prstGeom>
            <a:solidFill>
              <a:srgbClr val="C0504D"/>
            </a:soli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aseline="-25000"/>
            </a:p>
          </p:txBody>
        </p:sp>
      </p:grpSp>
      <p:grpSp>
        <p:nvGrpSpPr>
          <p:cNvPr id="172" name="Groeperen 171"/>
          <p:cNvGrpSpPr/>
          <p:nvPr/>
        </p:nvGrpSpPr>
        <p:grpSpPr>
          <a:xfrm>
            <a:off x="6324600" y="3212068"/>
            <a:ext cx="2171835" cy="1588532"/>
            <a:chOff x="6323543" y="2174661"/>
            <a:chExt cx="2171835" cy="1588532"/>
          </a:xfrm>
        </p:grpSpPr>
        <p:sp>
          <p:nvSpPr>
            <p:cNvPr id="173" name="Tekstvak 172"/>
            <p:cNvSpPr txBox="1"/>
            <p:nvPr/>
          </p:nvSpPr>
          <p:spPr>
            <a:xfrm>
              <a:off x="6723063" y="2174661"/>
              <a:ext cx="1772315" cy="369332"/>
            </a:xfrm>
            <a:prstGeom prst="rect">
              <a:avLst/>
            </a:prstGeom>
            <a:noFill/>
          </p:spPr>
          <p:txBody>
            <a:bodyPr wrap="none" rtlCol="0">
              <a:spAutoFit/>
            </a:bodyPr>
            <a:lstStyle/>
            <a:p>
              <a:r>
                <a:rPr lang="en-GB"/>
                <a:t>Remove electron</a:t>
              </a:r>
            </a:p>
          </p:txBody>
        </p:sp>
        <p:cxnSp>
          <p:nvCxnSpPr>
            <p:cNvPr id="174" name="Rechte verbindingslijn met pijl 173"/>
            <p:cNvCxnSpPr/>
            <p:nvPr/>
          </p:nvCxnSpPr>
          <p:spPr>
            <a:xfrm rot="5400000">
              <a:off x="5942543" y="2924993"/>
              <a:ext cx="12192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8449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7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09"/>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20"/>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17"/>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94"/>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9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72"/>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14"/>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1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3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93"/>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108"/>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5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9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21"/>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119"/>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116"/>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07"/>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113"/>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71" grpId="0" animBg="1"/>
      <p:bldP spid="171" grpId="1" animBg="1"/>
      <p:bldP spid="3" grpId="0" uiExpand="1" build="p"/>
      <p:bldP spid="107" grpId="0" animBg="1"/>
      <p:bldP spid="107" grpId="1"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l_fullxfull.180498125.jp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7200" y="2054859"/>
            <a:ext cx="4000232" cy="2581928"/>
          </a:xfrm>
          <a:prstGeom prst="rect">
            <a:avLst/>
          </a:prstGeom>
        </p:spPr>
      </p:pic>
      <p:sp>
        <p:nvSpPr>
          <p:cNvPr id="2" name="Title 1"/>
          <p:cNvSpPr>
            <a:spLocks noGrp="1"/>
          </p:cNvSpPr>
          <p:nvPr>
            <p:ph type="title"/>
          </p:nvPr>
        </p:nvSpPr>
        <p:spPr/>
        <p:txBody>
          <a:bodyPr/>
          <a:lstStyle/>
          <a:p>
            <a:r>
              <a:rPr lang="en-US" b="1" dirty="0" smtClean="0"/>
              <a:t>Solid State</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Idea of a Dirac Sea is crazy, but it applies quite literally to a solid!</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i="1" dirty="0" smtClean="0"/>
              <a:t>Number of electrons in an ounce of iron:</a:t>
            </a:r>
          </a:p>
          <a:p>
            <a:pPr marL="0" indent="0">
              <a:buNone/>
            </a:pPr>
            <a:r>
              <a:rPr lang="en-US" i="1" dirty="0" smtClean="0"/>
              <a:t>10,000,000,000,000,000,000,000,000</a:t>
            </a:r>
          </a:p>
          <a:p>
            <a:pPr marL="0" indent="0">
              <a:buNone/>
            </a:pPr>
            <a:r>
              <a:rPr lang="en-US" dirty="0" smtClean="0"/>
              <a:t>All electronics happens at the </a:t>
            </a:r>
            <a:r>
              <a:rPr lang="en-US" b="1" dirty="0" smtClean="0"/>
              <a:t>Fermi Sea level</a:t>
            </a:r>
          </a:p>
          <a:p>
            <a:endParaRPr lang="en-US" dirty="0"/>
          </a:p>
        </p:txBody>
      </p:sp>
      <p:pic>
        <p:nvPicPr>
          <p:cNvPr id="5" name="Picture 4" descr="fcc3D_13.jp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74727" y="2109456"/>
            <a:ext cx="2257218" cy="224367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1314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Quasiparticles</a:t>
            </a:r>
            <a:endParaRPr lang="en-US" b="1" dirty="0"/>
          </a:p>
        </p:txBody>
      </p:sp>
      <p:sp>
        <p:nvSpPr>
          <p:cNvPr id="3" name="Content Placeholder 2"/>
          <p:cNvSpPr>
            <a:spLocks noGrp="1"/>
          </p:cNvSpPr>
          <p:nvPr>
            <p:ph idx="1"/>
          </p:nvPr>
        </p:nvSpPr>
        <p:spPr>
          <a:xfrm>
            <a:off x="457200" y="1600200"/>
            <a:ext cx="8229600" cy="4975998"/>
          </a:xfrm>
        </p:spPr>
        <p:txBody>
          <a:bodyPr>
            <a:normAutofit fontScale="92500" lnSpcReduction="20000"/>
          </a:bodyPr>
          <a:lstStyle/>
          <a:p>
            <a:pPr marL="0" indent="0">
              <a:buNone/>
            </a:pPr>
            <a:r>
              <a:rPr lang="en-US" dirty="0" smtClean="0"/>
              <a:t>Different ‘Sea’ gives different ‘waves’ (particles)</a:t>
            </a:r>
          </a:p>
          <a:p>
            <a:pPr marL="0" indent="0">
              <a:buNone/>
            </a:pPr>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Let’s engineer ‘vacua’ and ‘particles’ with special properties!</a:t>
            </a:r>
          </a:p>
          <a:p>
            <a:pPr marL="0" indent="0" algn="ctr">
              <a:buNone/>
            </a:pPr>
            <a:r>
              <a:rPr lang="en-US" b="1" dirty="0" smtClean="0"/>
              <a:t>Different mass          &amp; different charge</a:t>
            </a:r>
          </a:p>
        </p:txBody>
      </p:sp>
      <p:pic>
        <p:nvPicPr>
          <p:cNvPr id="4" name="Picture 3" descr="IMG_1215-lo-res.jp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18395" y="2404023"/>
            <a:ext cx="2757082" cy="2067368"/>
          </a:xfrm>
          <a:prstGeom prst="rect">
            <a:avLst/>
          </a:prstGeom>
        </p:spPr>
      </p:pic>
      <p:pic>
        <p:nvPicPr>
          <p:cNvPr id="5" name="Picture 4" descr="2010_mavericks_competition.jp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68808" y="2402084"/>
            <a:ext cx="3130866" cy="2069307"/>
          </a:xfrm>
          <a:prstGeom prst="rect">
            <a:avLst/>
          </a:prstGeom>
        </p:spPr>
      </p:pic>
      <p:sp>
        <p:nvSpPr>
          <p:cNvPr id="6" name="TextBox 5"/>
          <p:cNvSpPr txBox="1"/>
          <p:nvPr/>
        </p:nvSpPr>
        <p:spPr>
          <a:xfrm>
            <a:off x="2170315" y="4471391"/>
            <a:ext cx="1137977" cy="369332"/>
          </a:xfrm>
          <a:prstGeom prst="rect">
            <a:avLst/>
          </a:prstGeom>
          <a:noFill/>
        </p:spPr>
        <p:txBody>
          <a:bodyPr wrap="none" rtlCol="0">
            <a:spAutoFit/>
          </a:bodyPr>
          <a:lstStyle/>
          <a:p>
            <a:r>
              <a:rPr lang="en-US" dirty="0" smtClean="0"/>
              <a:t>Mavericks</a:t>
            </a:r>
            <a:endParaRPr lang="en-US" dirty="0"/>
          </a:p>
        </p:txBody>
      </p:sp>
      <p:sp>
        <p:nvSpPr>
          <p:cNvPr id="7" name="TextBox 6"/>
          <p:cNvSpPr txBox="1"/>
          <p:nvPr/>
        </p:nvSpPr>
        <p:spPr>
          <a:xfrm>
            <a:off x="5980520" y="4471391"/>
            <a:ext cx="841096" cy="369332"/>
          </a:xfrm>
          <a:prstGeom prst="rect">
            <a:avLst/>
          </a:prstGeom>
          <a:noFill/>
        </p:spPr>
        <p:txBody>
          <a:bodyPr wrap="none" rtlCol="0">
            <a:spAutoFit/>
          </a:bodyPr>
          <a:lstStyle/>
          <a:p>
            <a:r>
              <a:rPr lang="en-US" dirty="0" smtClean="0"/>
              <a:t>Malibu</a:t>
            </a:r>
            <a:endParaRPr lang="en-US" dirty="0"/>
          </a:p>
        </p:txBody>
      </p:sp>
      <p:sp>
        <p:nvSpPr>
          <p:cNvPr id="9" name="TextBox 8"/>
          <p:cNvSpPr txBox="1"/>
          <p:nvPr/>
        </p:nvSpPr>
        <p:spPr>
          <a:xfrm>
            <a:off x="2083721" y="4832435"/>
            <a:ext cx="1313180" cy="369332"/>
          </a:xfrm>
          <a:prstGeom prst="rect">
            <a:avLst/>
          </a:prstGeom>
          <a:noFill/>
        </p:spPr>
        <p:txBody>
          <a:bodyPr wrap="none" rtlCol="0">
            <a:spAutoFit/>
          </a:bodyPr>
          <a:lstStyle/>
          <a:p>
            <a:r>
              <a:rPr lang="en-US" dirty="0" smtClean="0"/>
              <a:t>Huge waves</a:t>
            </a:r>
            <a:endParaRPr lang="en-US" dirty="0"/>
          </a:p>
        </p:txBody>
      </p:sp>
      <p:sp>
        <p:nvSpPr>
          <p:cNvPr id="10" name="TextBox 9"/>
          <p:cNvSpPr txBox="1"/>
          <p:nvPr/>
        </p:nvSpPr>
        <p:spPr>
          <a:xfrm>
            <a:off x="5763919" y="4831168"/>
            <a:ext cx="1328797" cy="369332"/>
          </a:xfrm>
          <a:prstGeom prst="rect">
            <a:avLst/>
          </a:prstGeom>
          <a:noFill/>
        </p:spPr>
        <p:txBody>
          <a:bodyPr wrap="none" rtlCol="0">
            <a:spAutoFit/>
          </a:bodyPr>
          <a:lstStyle/>
          <a:p>
            <a:r>
              <a:rPr lang="en-US" dirty="0" smtClean="0"/>
              <a:t>Small waves</a:t>
            </a:r>
            <a:endParaRPr lang="en-US" dirty="0"/>
          </a:p>
        </p:txBody>
      </p:sp>
      <p:pic>
        <p:nvPicPr>
          <p:cNvPr id="12" name="Picture 11" descr="mavericks wave theory.gif"/>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18395" y="2108684"/>
            <a:ext cx="2943803" cy="3194027"/>
          </a:xfrm>
          <a:prstGeom prst="rect">
            <a:avLst/>
          </a:prstGeom>
        </p:spPr>
      </p:pic>
      <p:pic>
        <p:nvPicPr>
          <p:cNvPr id="13" name="Picture 12" descr="battery-charge-icon.png"/>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660597" y="5963152"/>
            <a:ext cx="598684" cy="598684"/>
          </a:xfrm>
          <a:prstGeom prst="rect">
            <a:avLst/>
          </a:prstGeom>
        </p:spPr>
      </p:pic>
      <p:pic>
        <p:nvPicPr>
          <p:cNvPr id="17" name="Picture 16" descr="scales2.jpg"/>
          <p:cNvPicPr>
            <a:picLocks noChangeAspect="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73573" y="6022219"/>
            <a:ext cx="652201" cy="555853"/>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3252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Different charge</a:t>
            </a:r>
            <a:endParaRPr lang="en-US" b="1" dirty="0"/>
          </a:p>
        </p:txBody>
      </p:sp>
      <p:sp>
        <p:nvSpPr>
          <p:cNvPr id="3" name="Content Placeholder 2"/>
          <p:cNvSpPr>
            <a:spLocks noGrp="1"/>
          </p:cNvSpPr>
          <p:nvPr>
            <p:ph idx="1"/>
          </p:nvPr>
        </p:nvSpPr>
        <p:spPr>
          <a:xfrm>
            <a:off x="2540000" y="1600200"/>
            <a:ext cx="6146800" cy="4525963"/>
          </a:xfrm>
        </p:spPr>
        <p:txBody>
          <a:bodyPr>
            <a:normAutofit/>
          </a:bodyPr>
          <a:lstStyle/>
          <a:p>
            <a:pPr marL="0" indent="0">
              <a:buNone/>
            </a:pPr>
            <a:r>
              <a:rPr lang="en-US" sz="2800" dirty="0" smtClean="0"/>
              <a:t>Remember the positron? </a:t>
            </a:r>
          </a:p>
          <a:p>
            <a:pPr marL="0" indent="0">
              <a:buNone/>
            </a:pPr>
            <a:r>
              <a:rPr lang="en-US" sz="2800" dirty="0" smtClean="0"/>
              <a:t>Electronic engineers call it ‘a </a:t>
            </a:r>
            <a:r>
              <a:rPr lang="en-US" sz="2800" b="1" dirty="0" smtClean="0"/>
              <a:t>hole</a:t>
            </a:r>
            <a:r>
              <a:rPr lang="en-US" sz="2800" dirty="0" smtClean="0"/>
              <a:t>’: opposite charge to electron</a:t>
            </a:r>
          </a:p>
          <a:p>
            <a:pPr marL="0" indent="0">
              <a:buNone/>
            </a:pPr>
            <a:r>
              <a:rPr lang="en-US" sz="2800" dirty="0" smtClean="0"/>
              <a:t>Application: </a:t>
            </a:r>
            <a:r>
              <a:rPr lang="en-US" sz="2800" b="1" dirty="0" smtClean="0"/>
              <a:t>Light Emitting Diode</a:t>
            </a:r>
          </a:p>
          <a:p>
            <a:pPr marL="0" indent="0">
              <a:buNone/>
            </a:pPr>
            <a:r>
              <a:rPr lang="en-US" sz="2800" b="1" dirty="0" smtClean="0"/>
              <a:t>Diode = </a:t>
            </a:r>
            <a:r>
              <a:rPr lang="en-US" sz="2800" dirty="0" smtClean="0"/>
              <a:t>combination of a material with electrons and a material with holes</a:t>
            </a:r>
            <a:endParaRPr lang="en-US" sz="2800" dirty="0"/>
          </a:p>
        </p:txBody>
      </p:sp>
      <p:pic>
        <p:nvPicPr>
          <p:cNvPr id="4" name="Picture 3" descr="battery-charge-icon.pn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73616" y="586675"/>
            <a:ext cx="598684" cy="598684"/>
          </a:xfrm>
          <a:prstGeom prst="rect">
            <a:avLst/>
          </a:prstGeom>
        </p:spPr>
      </p:pic>
      <p:pic>
        <p:nvPicPr>
          <p:cNvPr id="5" name="Picture 4" descr="Orange_LED_emitting.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735525" y="4522463"/>
            <a:ext cx="3254550" cy="2168755"/>
          </a:xfrm>
          <a:prstGeom prst="rect">
            <a:avLst/>
          </a:prstGeom>
        </p:spPr>
      </p:pic>
      <p:pic>
        <p:nvPicPr>
          <p:cNvPr id="7" name="Picture 6" descr="395px-PnJunction-LED-E.svg.pn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8300" y="5606841"/>
            <a:ext cx="3195525" cy="705030"/>
          </a:xfrm>
          <a:prstGeom prst="rect">
            <a:avLst/>
          </a:prstGeom>
        </p:spPr>
      </p:pic>
      <p:pic>
        <p:nvPicPr>
          <p:cNvPr id="9" name="Picture 8" descr="ucsb_nakamura.jpg"/>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47403" y="5116362"/>
            <a:ext cx="2046102" cy="1401848"/>
          </a:xfrm>
          <a:prstGeom prst="rect">
            <a:avLst/>
          </a:prstGeom>
        </p:spPr>
      </p:pic>
      <p:pic>
        <p:nvPicPr>
          <p:cNvPr id="10" name="Afbeelding 9" descr="positronicman_large.jpg"/>
          <p:cNvPicPr>
            <a:picLocks noChangeAspect="1"/>
          </p:cNvPicPr>
          <p:nvPr/>
        </p:nvPicPr>
        <p:blipFill>
          <a:blip r:embed="rId6"/>
          <a:stretch>
            <a:fillRect/>
          </a:stretch>
        </p:blipFill>
        <p:spPr>
          <a:xfrm>
            <a:off x="374003" y="1417638"/>
            <a:ext cx="2165997" cy="3458526"/>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1444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Split electrons</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Can get much weirder: take a thin electronic slice in a magnetic field</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err="1" smtClean="0"/>
              <a:t>Quasiparticle</a:t>
            </a:r>
            <a:r>
              <a:rPr lang="en-US" dirty="0" smtClean="0"/>
              <a:t> charge is </a:t>
            </a:r>
            <a:r>
              <a:rPr lang="en-US" b="1" dirty="0" smtClean="0"/>
              <a:t>1/3</a:t>
            </a:r>
            <a:r>
              <a:rPr lang="en-US" dirty="0" smtClean="0"/>
              <a:t> of electron charge!</a:t>
            </a:r>
          </a:p>
          <a:p>
            <a:pPr marL="0" indent="0">
              <a:buNone/>
            </a:pPr>
            <a:r>
              <a:rPr lang="en-US" b="1" dirty="0" smtClean="0"/>
              <a:t>Blow to reductionism?</a:t>
            </a:r>
          </a:p>
        </p:txBody>
      </p:sp>
      <p:pic>
        <p:nvPicPr>
          <p:cNvPr id="4" name="Picture 3" descr="onethirdbattery.jp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13500" y="740994"/>
            <a:ext cx="960756" cy="381292"/>
          </a:xfrm>
          <a:prstGeom prst="rect">
            <a:avLst/>
          </a:prstGeom>
        </p:spPr>
      </p:pic>
      <p:pic>
        <p:nvPicPr>
          <p:cNvPr id="6" name="Afbeelding 19" descr="fqhe.jpg"/>
          <p:cNvPicPr>
            <a:picLocks noChangeAspect="1"/>
          </p:cNvPicPr>
          <p:nvPr/>
        </p:nvPicPr>
        <p:blipFill>
          <a:blip r:embed="rId4"/>
          <a:stretch>
            <a:fillRect/>
          </a:stretch>
        </p:blipFill>
        <p:spPr>
          <a:xfrm>
            <a:off x="5615540" y="2736469"/>
            <a:ext cx="2243419" cy="1802893"/>
          </a:xfrm>
          <a:prstGeom prst="rect">
            <a:avLst/>
          </a:prstGeom>
          <a:effectLst/>
        </p:spPr>
      </p:pic>
      <p:pic>
        <p:nvPicPr>
          <p:cNvPr id="5" name="Picture 4" descr="Hall.jpg"/>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98357" y="2546431"/>
            <a:ext cx="3451443" cy="217752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5900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1897</TotalTime>
  <Words>966</Words>
  <Application>Microsoft Macintosh PowerPoint</Application>
  <PresentationFormat>Diavoorstelling (4:3)</PresentationFormat>
  <Paragraphs>158</Paragraphs>
  <Slides>17</Slides>
  <Notes>12</Notes>
  <HiddenSlides>0</HiddenSlides>
  <MMClips>0</MMClips>
  <ScaleCrop>false</ScaleCrop>
  <HeadingPairs>
    <vt:vector size="4" baseType="variant">
      <vt:variant>
        <vt:lpstr>Ontwerpsjabloon</vt:lpstr>
      </vt:variant>
      <vt:variant>
        <vt:i4>1</vt:i4>
      </vt:variant>
      <vt:variant>
        <vt:lpstr>Diatitels</vt:lpstr>
      </vt:variant>
      <vt:variant>
        <vt:i4>17</vt:i4>
      </vt:variant>
    </vt:vector>
  </HeadingPairs>
  <TitlesOfParts>
    <vt:vector size="18" baseType="lpstr">
      <vt:lpstr>Office Theme</vt:lpstr>
      <vt:lpstr>Dia 1</vt:lpstr>
      <vt:lpstr>Reductionism</vt:lpstr>
      <vt:lpstr>Dirac &amp; The Electron</vt:lpstr>
      <vt:lpstr>Dirac &amp; The Electron</vt:lpstr>
      <vt:lpstr>Not-so-fundamental particle</vt:lpstr>
      <vt:lpstr>Solid State</vt:lpstr>
      <vt:lpstr>Quasiparticles</vt:lpstr>
      <vt:lpstr>Different charge</vt:lpstr>
      <vt:lpstr>Split electrons</vt:lpstr>
      <vt:lpstr>Different mass</vt:lpstr>
      <vt:lpstr>Particles without mass</vt:lpstr>
      <vt:lpstr>The Majorana Particle</vt:lpstr>
      <vt:lpstr>Magnetic charge?</vt:lpstr>
      <vt:lpstr>More crazy-ons with spins</vt:lpstr>
      <vt:lpstr>More crazy-ons: Anyons </vt:lpstr>
      <vt:lpstr>Reductionism vs. Emergence</vt:lpstr>
      <vt:lpstr>The Dreams that Stuff is Made Of</vt:lpstr>
    </vt:vector>
  </TitlesOfParts>
  <Company>KITP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Louk Rademaker</dc:creator>
  <cp:lastModifiedBy>Louk Rademaker</cp:lastModifiedBy>
  <cp:revision>42</cp:revision>
  <dcterms:created xsi:type="dcterms:W3CDTF">2015-05-06T20:45:59Z</dcterms:created>
  <dcterms:modified xsi:type="dcterms:W3CDTF">2015-05-06T23:17:50Z</dcterms:modified>
</cp:coreProperties>
</file>