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89" r:id="rId3"/>
    <p:sldId id="290" r:id="rId4"/>
    <p:sldId id="312" r:id="rId5"/>
    <p:sldId id="291" r:id="rId6"/>
    <p:sldId id="309" r:id="rId7"/>
    <p:sldId id="303" r:id="rId8"/>
    <p:sldId id="304" r:id="rId9"/>
    <p:sldId id="305" r:id="rId10"/>
    <p:sldId id="306" r:id="rId11"/>
    <p:sldId id="307" r:id="rId12"/>
    <p:sldId id="308" r:id="rId13"/>
    <p:sldId id="314" r:id="rId14"/>
    <p:sldId id="310" r:id="rId15"/>
    <p:sldId id="298" r:id="rId16"/>
    <p:sldId id="300" r:id="rId17"/>
    <p:sldId id="313" r:id="rId18"/>
    <p:sldId id="301" r:id="rId19"/>
    <p:sldId id="311" r:id="rId20"/>
    <p:sldId id="287" r:id="rId21"/>
    <p:sldId id="288"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164" autoAdjust="0"/>
  </p:normalViewPr>
  <p:slideViewPr>
    <p:cSldViewPr snapToGrid="0" snapToObjects="1">
      <p:cViewPr>
        <p:scale>
          <a:sx n="100" d="100"/>
          <a:sy n="100" d="100"/>
        </p:scale>
        <p:origin x="-162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444A84-E585-E546-9C4B-41B0F289CD57}" type="datetimeFigureOut">
              <a:rPr lang="en-US" smtClean="0"/>
              <a:t>8/21/16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95AE81-3C9C-844E-9F18-016EEAECC94E}" type="slidenum">
              <a:rPr lang="en-US" smtClean="0"/>
              <a:t>‹#›</a:t>
            </a:fld>
            <a:endParaRPr lang="en-US"/>
          </a:p>
        </p:txBody>
      </p:sp>
    </p:spTree>
    <p:extLst>
      <p:ext uri="{BB962C8B-B14F-4D97-AF65-F5344CB8AC3E}">
        <p14:creationId xmlns:p14="http://schemas.microsoft.com/office/powerpoint/2010/main" val="6061220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Why are we interested in the phenomenon known as </a:t>
            </a:r>
            <a:r>
              <a:rPr lang="en-US" sz="1200" b="1" kern="1200" dirty="0" smtClean="0">
                <a:solidFill>
                  <a:schemeClr val="tx1"/>
                </a:solidFill>
                <a:effectLst/>
                <a:latin typeface="+mn-lt"/>
                <a:ea typeface="+mn-ea"/>
                <a:cs typeface="+mn-cs"/>
              </a:rPr>
              <a:t>many-body localization</a:t>
            </a:r>
            <a:r>
              <a:rPr lang="en-US" sz="1200" kern="1200" dirty="0" smtClean="0">
                <a:solidFill>
                  <a:schemeClr val="tx1"/>
                </a:solidFill>
                <a:effectLst/>
                <a:latin typeface="+mn-lt"/>
                <a:ea typeface="+mn-ea"/>
                <a:cs typeface="+mn-cs"/>
              </a:rPr>
              <a:t>? </a:t>
            </a:r>
            <a:endParaRPr lang="en-US" dirty="0" smtClean="0"/>
          </a:p>
          <a:p>
            <a:r>
              <a:rPr lang="en-US" sz="1200" kern="1200" dirty="0" smtClean="0">
                <a:solidFill>
                  <a:schemeClr val="tx1"/>
                </a:solidFill>
                <a:effectLst/>
                <a:latin typeface="+mn-lt"/>
                <a:ea typeface="+mn-ea"/>
                <a:cs typeface="+mn-cs"/>
              </a:rPr>
              <a:t>There is the simple answer that any </a:t>
            </a:r>
            <a:r>
              <a:rPr lang="en-US" sz="1200" b="1" kern="1200" dirty="0" smtClean="0">
                <a:solidFill>
                  <a:schemeClr val="tx1"/>
                </a:solidFill>
                <a:effectLst/>
                <a:latin typeface="+mn-lt"/>
                <a:ea typeface="+mn-ea"/>
                <a:cs typeface="+mn-cs"/>
              </a:rPr>
              <a:t>realistic</a:t>
            </a:r>
            <a:r>
              <a:rPr lang="en-US" sz="1200" kern="1200" dirty="0" smtClean="0">
                <a:solidFill>
                  <a:schemeClr val="tx1"/>
                </a:solidFill>
                <a:effectLst/>
                <a:latin typeface="+mn-lt"/>
                <a:ea typeface="+mn-ea"/>
                <a:cs typeface="+mn-cs"/>
              </a:rPr>
              <a:t>, actually existing material has both a certain degree of disorder as well as nonzero interactions between the electrons. The realist in ourselves requires us to study electron transport in the presence of disorder ́and interactions, instead of the more pathological examples of the free Fermi gas, the disorder-free Landau Fermi liquid or the </a:t>
            </a:r>
            <a:r>
              <a:rPr lang="en-US" sz="1200" kern="1200" dirty="0" err="1" smtClean="0">
                <a:solidFill>
                  <a:schemeClr val="tx1"/>
                </a:solidFill>
                <a:effectLst/>
                <a:latin typeface="+mn-lt"/>
                <a:ea typeface="+mn-ea"/>
                <a:cs typeface="+mn-cs"/>
              </a:rPr>
              <a:t>noninteracting</a:t>
            </a:r>
            <a:r>
              <a:rPr lang="en-US" sz="1200" kern="1200" dirty="0" smtClean="0">
                <a:solidFill>
                  <a:schemeClr val="tx1"/>
                </a:solidFill>
                <a:effectLst/>
                <a:latin typeface="+mn-lt"/>
                <a:ea typeface="+mn-ea"/>
                <a:cs typeface="+mn-cs"/>
              </a:rPr>
              <a:t> Anderson insulator. </a:t>
            </a:r>
            <a:endParaRPr lang="en-US" dirty="0" smtClean="0"/>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Such level of realism usually just means hard work. However, I find it only worth doing this hard work when conceptually new ideas arise. In the context of disorder plus interactions this new idea is the question of whether and when </a:t>
            </a:r>
            <a:r>
              <a:rPr lang="en-US" sz="1200" b="1" kern="1200" dirty="0" smtClean="0">
                <a:solidFill>
                  <a:schemeClr val="tx1"/>
                </a:solidFill>
                <a:effectLst/>
                <a:latin typeface="+mn-lt"/>
                <a:ea typeface="+mn-ea"/>
                <a:cs typeface="+mn-cs"/>
              </a:rPr>
              <a:t>statistical mechanics </a:t>
            </a:r>
            <a:r>
              <a:rPr lang="en-US" sz="1200" kern="1200" dirty="0" smtClean="0">
                <a:solidFill>
                  <a:schemeClr val="tx1"/>
                </a:solidFill>
                <a:effectLst/>
                <a:latin typeface="+mn-lt"/>
                <a:ea typeface="+mn-ea"/>
                <a:cs typeface="+mn-cs"/>
              </a:rPr>
              <a:t>itself is valid.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a:t>
            </a:r>
            <a:r>
              <a:rPr lang="en-US" sz="1200" kern="1200" baseline="0" dirty="0" smtClean="0">
                <a:solidFill>
                  <a:schemeClr val="tx1"/>
                </a:solidFill>
                <a:effectLst/>
                <a:latin typeface="+mn-lt"/>
                <a:ea typeface="+mn-ea"/>
                <a:cs typeface="+mn-cs"/>
              </a:rPr>
              <a:t> this presentation I will first introduce the concept of </a:t>
            </a:r>
            <a:r>
              <a:rPr lang="en-US" sz="1200" kern="1200" baseline="0" dirty="0" err="1" smtClean="0">
                <a:solidFill>
                  <a:schemeClr val="tx1"/>
                </a:solidFill>
                <a:effectLst/>
                <a:latin typeface="+mn-lt"/>
                <a:ea typeface="+mn-ea"/>
                <a:cs typeface="+mn-cs"/>
              </a:rPr>
              <a:t>ergodicity</a:t>
            </a:r>
            <a:r>
              <a:rPr lang="en-US" sz="1200" kern="1200" baseline="0" dirty="0" smtClean="0">
                <a:solidFill>
                  <a:schemeClr val="tx1"/>
                </a:solidFill>
                <a:effectLst/>
                <a:latin typeface="+mn-lt"/>
                <a:ea typeface="+mn-ea"/>
                <a:cs typeface="+mn-cs"/>
              </a:rPr>
              <a:t> for quantum systems, and show how it is related to the integrals of motion.</a:t>
            </a:r>
          </a:p>
          <a:p>
            <a:r>
              <a:rPr lang="en-US" sz="1200" kern="1200" baseline="0" dirty="0" smtClean="0">
                <a:solidFill>
                  <a:schemeClr val="tx1"/>
                </a:solidFill>
                <a:effectLst/>
                <a:latin typeface="+mn-lt"/>
                <a:ea typeface="+mn-ea"/>
                <a:cs typeface="+mn-cs"/>
              </a:rPr>
              <a:t>The Anderson Insulator and the interacting Many-Body Localized phase are a special case of non-</a:t>
            </a:r>
            <a:r>
              <a:rPr lang="en-US" sz="1200" kern="1200" baseline="0" dirty="0" err="1" smtClean="0">
                <a:solidFill>
                  <a:schemeClr val="tx1"/>
                </a:solidFill>
                <a:effectLst/>
                <a:latin typeface="+mn-lt"/>
                <a:ea typeface="+mn-ea"/>
                <a:cs typeface="+mn-cs"/>
              </a:rPr>
              <a:t>ergodic</a:t>
            </a:r>
            <a:r>
              <a:rPr lang="en-US" sz="1200" kern="1200" baseline="0" dirty="0" smtClean="0">
                <a:solidFill>
                  <a:schemeClr val="tx1"/>
                </a:solidFill>
                <a:effectLst/>
                <a:latin typeface="+mn-lt"/>
                <a:ea typeface="+mn-ea"/>
                <a:cs typeface="+mn-cs"/>
              </a:rPr>
              <a:t> systems, because of </a:t>
            </a:r>
            <a:r>
              <a:rPr lang="en-US" sz="1200" b="1" kern="1200" baseline="0" dirty="0" smtClean="0">
                <a:solidFill>
                  <a:schemeClr val="tx1"/>
                </a:solidFill>
                <a:effectLst/>
                <a:latin typeface="+mn-lt"/>
                <a:ea typeface="+mn-ea"/>
                <a:cs typeface="+mn-cs"/>
              </a:rPr>
              <a:t>local</a:t>
            </a:r>
            <a:r>
              <a:rPr lang="en-US" sz="1200" b="0" kern="1200" baseline="0" dirty="0" smtClean="0">
                <a:solidFill>
                  <a:schemeClr val="tx1"/>
                </a:solidFill>
                <a:effectLst/>
                <a:latin typeface="+mn-lt"/>
                <a:ea typeface="+mn-ea"/>
                <a:cs typeface="+mn-cs"/>
              </a:rPr>
              <a:t> integrals of motion. I will show our method of how to compute it, and show you results.</a:t>
            </a:r>
          </a:p>
        </p:txBody>
      </p:sp>
      <p:sp>
        <p:nvSpPr>
          <p:cNvPr id="4" name="Slide Number Placeholder 3"/>
          <p:cNvSpPr>
            <a:spLocks noGrp="1"/>
          </p:cNvSpPr>
          <p:nvPr>
            <p:ph type="sldNum" sz="quarter" idx="10"/>
          </p:nvPr>
        </p:nvSpPr>
        <p:spPr/>
        <p:txBody>
          <a:bodyPr/>
          <a:lstStyle/>
          <a:p>
            <a:fld id="{5C95AE81-3C9C-844E-9F18-016EEAECC94E}" type="slidenum">
              <a:rPr lang="en-US" smtClean="0"/>
              <a:t>2</a:t>
            </a:fld>
            <a:endParaRPr lang="en-US"/>
          </a:p>
        </p:txBody>
      </p:sp>
    </p:spTree>
    <p:extLst>
      <p:ext uri="{BB962C8B-B14F-4D97-AF65-F5344CB8AC3E}">
        <p14:creationId xmlns:p14="http://schemas.microsoft.com/office/powerpoint/2010/main" val="1109558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1200" kern="1200" dirty="0" smtClean="0">
                <a:solidFill>
                  <a:schemeClr val="tx1"/>
                </a:solidFill>
                <a:latin typeface="+mn-lt"/>
                <a:ea typeface="+mn-ea"/>
                <a:cs typeface="+mn-cs"/>
              </a:rPr>
              <a:t>\tan 2 \lambda = - \</a:t>
            </a:r>
            <a:r>
              <a:rPr lang="en-US" sz="1200" kern="1200" dirty="0" err="1" smtClean="0">
                <a:solidFill>
                  <a:schemeClr val="tx1"/>
                </a:solidFill>
                <a:latin typeface="+mn-lt"/>
                <a:ea typeface="+mn-ea"/>
                <a:cs typeface="+mn-cs"/>
              </a:rPr>
              <a:t>frac</a:t>
            </a:r>
            <a:r>
              <a:rPr lang="en-US" sz="1200" kern="1200" dirty="0" smtClean="0">
                <a:solidFill>
                  <a:schemeClr val="tx1"/>
                </a:solidFill>
                <a:latin typeface="+mn-lt"/>
                <a:ea typeface="+mn-ea"/>
                <a:cs typeface="+mn-cs"/>
              </a:rPr>
              <a:t>{V_{\alpha \beta \gamma \delta}}{ \xi_\alpha + \xi_\beta - \xi_\gamma - \xi_\delta}</a:t>
            </a:r>
            <a:endParaRPr lang="en-US" dirty="0"/>
          </a:p>
        </p:txBody>
      </p:sp>
      <p:sp>
        <p:nvSpPr>
          <p:cNvPr id="4" name="Slide Number Placeholder 3"/>
          <p:cNvSpPr>
            <a:spLocks noGrp="1"/>
          </p:cNvSpPr>
          <p:nvPr>
            <p:ph type="sldNum" sz="quarter" idx="10"/>
          </p:nvPr>
        </p:nvSpPr>
        <p:spPr/>
        <p:txBody>
          <a:bodyPr/>
          <a:lstStyle/>
          <a:p>
            <a:fld id="{5C95AE81-3C9C-844E-9F18-016EEAECC94E}" type="slidenum">
              <a:rPr lang="en-US" smtClean="0"/>
              <a:t>11</a:t>
            </a:fld>
            <a:endParaRPr lang="en-US"/>
          </a:p>
        </p:txBody>
      </p:sp>
    </p:spTree>
    <p:extLst>
      <p:ext uri="{BB962C8B-B14F-4D97-AF65-F5344CB8AC3E}">
        <p14:creationId xmlns:p14="http://schemas.microsoft.com/office/powerpoint/2010/main" val="383818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1200" kern="1200" dirty="0" smtClean="0">
                <a:solidFill>
                  <a:schemeClr val="tx1"/>
                </a:solidFill>
                <a:latin typeface="+mn-lt"/>
                <a:ea typeface="+mn-ea"/>
                <a:cs typeface="+mn-cs"/>
              </a:rPr>
              <a:t>H = \xi_\alpha n_\alpha + \</a:t>
            </a:r>
            <a:r>
              <a:rPr lang="en-US" sz="1200" kern="1200" dirty="0" err="1" smtClean="0">
                <a:solidFill>
                  <a:schemeClr val="tx1"/>
                </a:solidFill>
                <a:latin typeface="+mn-lt"/>
                <a:ea typeface="+mn-ea"/>
                <a:cs typeface="+mn-cs"/>
              </a:rPr>
              <a:t>frac</a:t>
            </a:r>
            <a:r>
              <a:rPr lang="en-US" sz="1200" kern="1200" dirty="0" smtClean="0">
                <a:solidFill>
                  <a:schemeClr val="tx1"/>
                </a:solidFill>
                <a:latin typeface="+mn-lt"/>
                <a:ea typeface="+mn-ea"/>
                <a:cs typeface="+mn-cs"/>
              </a:rPr>
              <a:t>{1}{2} V_{\alpha \beta \gamma \delta} c^\dagger_\alpha c^\dagger_\beta c_\gamma c_\delta</a:t>
            </a:r>
            <a:endParaRPr lang="en-US" dirty="0"/>
          </a:p>
        </p:txBody>
      </p:sp>
      <p:sp>
        <p:nvSpPr>
          <p:cNvPr id="4" name="Slide Number Placeholder 3"/>
          <p:cNvSpPr>
            <a:spLocks noGrp="1"/>
          </p:cNvSpPr>
          <p:nvPr>
            <p:ph type="sldNum" sz="quarter" idx="10"/>
          </p:nvPr>
        </p:nvSpPr>
        <p:spPr/>
        <p:txBody>
          <a:bodyPr/>
          <a:lstStyle/>
          <a:p>
            <a:fld id="{5C95AE81-3C9C-844E-9F18-016EEAECC94E}" type="slidenum">
              <a:rPr lang="en-US" smtClean="0"/>
              <a:t>12</a:t>
            </a:fld>
            <a:endParaRPr lang="en-US"/>
          </a:p>
        </p:txBody>
      </p:sp>
    </p:spTree>
    <p:extLst>
      <p:ext uri="{BB962C8B-B14F-4D97-AF65-F5344CB8AC3E}">
        <p14:creationId xmlns:p14="http://schemas.microsoft.com/office/powerpoint/2010/main" val="3450695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kern="1200" dirty="0" err="1" smtClean="0">
                <a:solidFill>
                  <a:schemeClr val="tx1"/>
                </a:solidFill>
                <a:latin typeface="+mn-lt"/>
                <a:ea typeface="+mn-ea"/>
                <a:cs typeface="+mn-cs"/>
              </a:rPr>
              <a:t>It’s</a:t>
            </a:r>
            <a:r>
              <a:rPr lang="da-DK" sz="1200" kern="1200" dirty="0" smtClean="0">
                <a:solidFill>
                  <a:schemeClr val="tx1"/>
                </a:solidFill>
                <a:latin typeface="+mn-lt"/>
                <a:ea typeface="+mn-ea"/>
                <a:cs typeface="+mn-cs"/>
              </a:rPr>
              <a:t> </a:t>
            </a:r>
            <a:r>
              <a:rPr lang="da-DK" sz="1200" kern="1200" dirty="0" err="1" smtClean="0">
                <a:solidFill>
                  <a:schemeClr val="tx1"/>
                </a:solidFill>
                <a:latin typeface="+mn-lt"/>
                <a:ea typeface="+mn-ea"/>
                <a:cs typeface="+mn-cs"/>
              </a:rPr>
              <a:t>now</a:t>
            </a:r>
            <a:r>
              <a:rPr lang="da-DK" sz="1200" kern="1200" dirty="0" smtClean="0">
                <a:solidFill>
                  <a:schemeClr val="tx1"/>
                </a:solidFill>
                <a:latin typeface="+mn-lt"/>
                <a:ea typeface="+mn-ea"/>
                <a:cs typeface="+mn-cs"/>
              </a:rPr>
              <a:t> time to</a:t>
            </a:r>
            <a:r>
              <a:rPr lang="da-DK" sz="1200" kern="1200" baseline="0" dirty="0" smtClean="0">
                <a:solidFill>
                  <a:schemeClr val="tx1"/>
                </a:solidFill>
                <a:latin typeface="+mn-lt"/>
                <a:ea typeface="+mn-ea"/>
                <a:cs typeface="+mn-cs"/>
              </a:rPr>
              <a:t> show </a:t>
            </a:r>
            <a:r>
              <a:rPr lang="da-DK" sz="1200" kern="1200" baseline="0" dirty="0" err="1" smtClean="0">
                <a:solidFill>
                  <a:schemeClr val="tx1"/>
                </a:solidFill>
                <a:latin typeface="+mn-lt"/>
                <a:ea typeface="+mn-ea"/>
                <a:cs typeface="+mn-cs"/>
              </a:rPr>
              <a:t>you</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some</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results</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Our</a:t>
            </a:r>
            <a:r>
              <a:rPr lang="da-DK" sz="1200" kern="1200" baseline="0" dirty="0" smtClean="0">
                <a:solidFill>
                  <a:schemeClr val="tx1"/>
                </a:solidFill>
                <a:latin typeface="+mn-lt"/>
                <a:ea typeface="+mn-ea"/>
                <a:cs typeface="+mn-cs"/>
              </a:rPr>
              <a:t> model is the </a:t>
            </a:r>
            <a:r>
              <a:rPr lang="da-DK" sz="1200" kern="1200" baseline="0" dirty="0" err="1" smtClean="0">
                <a:solidFill>
                  <a:schemeClr val="tx1"/>
                </a:solidFill>
                <a:latin typeface="+mn-lt"/>
                <a:ea typeface="+mn-ea"/>
                <a:cs typeface="+mn-cs"/>
              </a:rPr>
              <a:t>spinless</a:t>
            </a:r>
            <a:r>
              <a:rPr lang="da-DK" sz="1200" kern="1200" baseline="0" dirty="0" smtClean="0">
                <a:solidFill>
                  <a:schemeClr val="tx1"/>
                </a:solidFill>
                <a:latin typeface="+mn-lt"/>
                <a:ea typeface="+mn-ea"/>
                <a:cs typeface="+mn-cs"/>
              </a:rPr>
              <a:t> Anderson model in </a:t>
            </a:r>
            <a:r>
              <a:rPr lang="da-DK" sz="1200" kern="1200" baseline="0" dirty="0" err="1" smtClean="0">
                <a:solidFill>
                  <a:schemeClr val="tx1"/>
                </a:solidFill>
                <a:latin typeface="+mn-lt"/>
                <a:ea typeface="+mn-ea"/>
                <a:cs typeface="+mn-cs"/>
              </a:rPr>
              <a:t>one</a:t>
            </a:r>
            <a:r>
              <a:rPr lang="da-DK" sz="1200" kern="1200" baseline="0" dirty="0" smtClean="0">
                <a:solidFill>
                  <a:schemeClr val="tx1"/>
                </a:solidFill>
                <a:latin typeface="+mn-lt"/>
                <a:ea typeface="+mn-ea"/>
                <a:cs typeface="+mn-cs"/>
              </a:rPr>
              <a:t> dimension plus nearest </a:t>
            </a:r>
            <a:r>
              <a:rPr lang="da-DK" sz="1200" kern="1200" baseline="0" dirty="0" err="1" smtClean="0">
                <a:solidFill>
                  <a:schemeClr val="tx1"/>
                </a:solidFill>
                <a:latin typeface="+mn-lt"/>
                <a:ea typeface="+mn-ea"/>
                <a:cs typeface="+mn-cs"/>
              </a:rPr>
              <a:t>neighbor</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repulsion</a:t>
            </a:r>
            <a:r>
              <a:rPr lang="da-DK" sz="1200" kern="1200" baseline="0" dirty="0" smtClean="0">
                <a:solidFill>
                  <a:schemeClr val="tx1"/>
                </a:solidFill>
                <a:latin typeface="+mn-lt"/>
                <a:ea typeface="+mn-ea"/>
                <a:cs typeface="+mn-cs"/>
              </a:rPr>
              <a:t>. This is the same as the XXZ model with </a:t>
            </a:r>
            <a:r>
              <a:rPr lang="da-DK" sz="1200" kern="1200" baseline="0" dirty="0" err="1" smtClean="0">
                <a:solidFill>
                  <a:schemeClr val="tx1"/>
                </a:solidFill>
                <a:latin typeface="+mn-lt"/>
                <a:ea typeface="+mn-ea"/>
                <a:cs typeface="+mn-cs"/>
              </a:rPr>
              <a:t>random</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fields</a:t>
            </a:r>
            <a:r>
              <a:rPr lang="da-DK" sz="1200" kern="1200" baseline="0" dirty="0" smtClean="0">
                <a:solidFill>
                  <a:schemeClr val="tx1"/>
                </a:solidFill>
                <a:latin typeface="+mn-lt"/>
                <a:ea typeface="+mn-ea"/>
                <a:cs typeface="+mn-cs"/>
              </a:rPr>
              <a:t>. For small </a:t>
            </a:r>
            <a:r>
              <a:rPr lang="da-DK" sz="1200" kern="1200" baseline="0" dirty="0" err="1" smtClean="0">
                <a:solidFill>
                  <a:schemeClr val="tx1"/>
                </a:solidFill>
                <a:latin typeface="+mn-lt"/>
                <a:ea typeface="+mn-ea"/>
                <a:cs typeface="+mn-cs"/>
              </a:rPr>
              <a:t>disorder</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there</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should</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be</a:t>
            </a:r>
            <a:r>
              <a:rPr lang="da-DK" sz="1200" kern="1200" baseline="0" dirty="0" smtClean="0">
                <a:solidFill>
                  <a:schemeClr val="tx1"/>
                </a:solidFill>
                <a:latin typeface="+mn-lt"/>
                <a:ea typeface="+mn-ea"/>
                <a:cs typeface="+mn-cs"/>
              </a:rPr>
              <a:t> a </a:t>
            </a:r>
            <a:r>
              <a:rPr lang="da-DK" sz="1200" kern="1200" baseline="0" dirty="0" err="1" smtClean="0">
                <a:solidFill>
                  <a:schemeClr val="tx1"/>
                </a:solidFill>
                <a:latin typeface="+mn-lt"/>
                <a:ea typeface="+mn-ea"/>
                <a:cs typeface="+mn-cs"/>
              </a:rPr>
              <a:t>delocalized</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phase</a:t>
            </a:r>
            <a:r>
              <a:rPr lang="da-DK" sz="1200" kern="1200" baseline="0" dirty="0" smtClean="0">
                <a:solidFill>
                  <a:schemeClr val="tx1"/>
                </a:solidFill>
                <a:latin typeface="+mn-lt"/>
                <a:ea typeface="+mn-ea"/>
                <a:cs typeface="+mn-cs"/>
              </a:rPr>
              <a:t>, and for large </a:t>
            </a:r>
            <a:r>
              <a:rPr lang="da-DK" sz="1200" kern="1200" baseline="0" dirty="0" err="1" smtClean="0">
                <a:solidFill>
                  <a:schemeClr val="tx1"/>
                </a:solidFill>
                <a:latin typeface="+mn-lt"/>
                <a:ea typeface="+mn-ea"/>
                <a:cs typeface="+mn-cs"/>
              </a:rPr>
              <a:t>disorder</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there</a:t>
            </a:r>
            <a:r>
              <a:rPr lang="da-DK" sz="1200" kern="1200" baseline="0" dirty="0" smtClean="0">
                <a:solidFill>
                  <a:schemeClr val="tx1"/>
                </a:solidFill>
                <a:latin typeface="+mn-lt"/>
                <a:ea typeface="+mn-ea"/>
                <a:cs typeface="+mn-cs"/>
              </a:rPr>
              <a:t> is a </a:t>
            </a:r>
            <a:r>
              <a:rPr lang="da-DK" sz="1200" kern="1200" baseline="0" dirty="0" err="1" smtClean="0">
                <a:solidFill>
                  <a:schemeClr val="tx1"/>
                </a:solidFill>
                <a:latin typeface="+mn-lt"/>
                <a:ea typeface="+mn-ea"/>
                <a:cs typeface="+mn-cs"/>
              </a:rPr>
              <a:t>nonergodic</a:t>
            </a:r>
            <a:r>
              <a:rPr lang="da-DK" sz="1200" kern="1200" baseline="0" dirty="0" smtClean="0">
                <a:solidFill>
                  <a:schemeClr val="tx1"/>
                </a:solidFill>
                <a:latin typeface="+mn-lt"/>
                <a:ea typeface="+mn-ea"/>
                <a:cs typeface="+mn-cs"/>
              </a:rPr>
              <a:t> MBL </a:t>
            </a:r>
            <a:r>
              <a:rPr lang="da-DK" sz="1200" kern="1200" baseline="0" dirty="0" err="1" smtClean="0">
                <a:solidFill>
                  <a:schemeClr val="tx1"/>
                </a:solidFill>
                <a:latin typeface="+mn-lt"/>
                <a:ea typeface="+mn-ea"/>
                <a:cs typeface="+mn-cs"/>
              </a:rPr>
              <a:t>phase</a:t>
            </a:r>
            <a:r>
              <a:rPr lang="da-DK" sz="1200" kern="1200" baseline="0" dirty="0" smtClean="0">
                <a:solidFill>
                  <a:schemeClr val="tx1"/>
                </a:solidFill>
                <a:latin typeface="+mn-lt"/>
                <a:ea typeface="+mn-ea"/>
                <a:cs typeface="+mn-cs"/>
              </a:rPr>
              <a:t>.</a:t>
            </a:r>
          </a:p>
          <a:p>
            <a:endParaRPr lang="da-DK" sz="1200" kern="1200" baseline="0" dirty="0" smtClean="0">
              <a:solidFill>
                <a:schemeClr val="tx1"/>
              </a:solidFill>
              <a:latin typeface="+mn-lt"/>
              <a:ea typeface="+mn-ea"/>
              <a:cs typeface="+mn-cs"/>
            </a:endParaRPr>
          </a:p>
          <a:p>
            <a:r>
              <a:rPr lang="da-DK" sz="1200" kern="1200" baseline="0" dirty="0" smtClean="0">
                <a:solidFill>
                  <a:schemeClr val="tx1"/>
                </a:solidFill>
                <a:latin typeface="+mn-lt"/>
                <a:ea typeface="+mn-ea"/>
                <a:cs typeface="+mn-cs"/>
              </a:rPr>
              <a:t>On a practical note, the </a:t>
            </a:r>
            <a:r>
              <a:rPr lang="da-DK" sz="1200" kern="1200" baseline="0" dirty="0" err="1" smtClean="0">
                <a:solidFill>
                  <a:schemeClr val="tx1"/>
                </a:solidFill>
                <a:latin typeface="+mn-lt"/>
                <a:ea typeface="+mn-ea"/>
                <a:cs typeface="+mn-cs"/>
              </a:rPr>
              <a:t>following</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results</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are</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obtained</a:t>
            </a:r>
            <a:r>
              <a:rPr lang="da-DK" sz="1200" kern="1200" baseline="0" dirty="0" smtClean="0">
                <a:solidFill>
                  <a:schemeClr val="tx1"/>
                </a:solidFill>
                <a:latin typeface="+mn-lt"/>
                <a:ea typeface="+mn-ea"/>
                <a:cs typeface="+mn-cs"/>
              </a:rPr>
              <a:t> with </a:t>
            </a:r>
            <a:r>
              <a:rPr lang="da-DK" sz="1200" kern="1200" baseline="0" dirty="0" err="1" smtClean="0">
                <a:solidFill>
                  <a:schemeClr val="tx1"/>
                </a:solidFill>
                <a:latin typeface="+mn-lt"/>
                <a:ea typeface="+mn-ea"/>
                <a:cs typeface="+mn-cs"/>
              </a:rPr>
              <a:t>two</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complementary</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methods</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We</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either</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implemented</a:t>
            </a:r>
            <a:r>
              <a:rPr lang="da-DK" sz="1200" kern="1200" baseline="0" dirty="0" smtClean="0">
                <a:solidFill>
                  <a:schemeClr val="tx1"/>
                </a:solidFill>
                <a:latin typeface="+mn-lt"/>
                <a:ea typeface="+mn-ea"/>
                <a:cs typeface="+mn-cs"/>
              </a:rPr>
              <a:t> the </a:t>
            </a:r>
            <a:r>
              <a:rPr lang="da-DK" sz="1200" kern="1200" baseline="0" dirty="0" err="1" smtClean="0">
                <a:solidFill>
                  <a:schemeClr val="tx1"/>
                </a:solidFill>
                <a:latin typeface="+mn-lt"/>
                <a:ea typeface="+mn-ea"/>
                <a:cs typeface="+mn-cs"/>
              </a:rPr>
              <a:t>displacement</a:t>
            </a:r>
            <a:r>
              <a:rPr lang="da-DK" sz="1200" kern="1200" baseline="0" dirty="0" smtClean="0">
                <a:solidFill>
                  <a:schemeClr val="tx1"/>
                </a:solidFill>
                <a:latin typeface="+mn-lt"/>
                <a:ea typeface="+mn-ea"/>
                <a:cs typeface="+mn-cs"/>
              </a:rPr>
              <a:t> transformations </a:t>
            </a:r>
            <a:r>
              <a:rPr lang="da-DK" sz="1200" kern="1200" baseline="0" dirty="0" err="1" smtClean="0">
                <a:solidFill>
                  <a:schemeClr val="tx1"/>
                </a:solidFill>
                <a:latin typeface="+mn-lt"/>
                <a:ea typeface="+mn-ea"/>
                <a:cs typeface="+mn-cs"/>
              </a:rPr>
              <a:t>exactly</a:t>
            </a:r>
            <a:r>
              <a:rPr lang="da-DK" sz="1200" kern="1200" baseline="0" dirty="0" smtClean="0">
                <a:solidFill>
                  <a:schemeClr val="tx1"/>
                </a:solidFill>
                <a:latin typeface="+mn-lt"/>
                <a:ea typeface="+mn-ea"/>
                <a:cs typeface="+mn-cs"/>
              </a:rPr>
              <a:t>, or </a:t>
            </a:r>
            <a:r>
              <a:rPr lang="da-DK" sz="1200" kern="1200" baseline="0" dirty="0" err="1" smtClean="0">
                <a:solidFill>
                  <a:schemeClr val="tx1"/>
                </a:solidFill>
                <a:latin typeface="+mn-lt"/>
                <a:ea typeface="+mn-ea"/>
                <a:cs typeface="+mn-cs"/>
              </a:rPr>
              <a:t>we</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used</a:t>
            </a:r>
            <a:r>
              <a:rPr lang="da-DK" sz="1200" kern="1200" baseline="0" dirty="0" smtClean="0">
                <a:solidFill>
                  <a:schemeClr val="tx1"/>
                </a:solidFill>
                <a:latin typeface="+mn-lt"/>
                <a:ea typeface="+mn-ea"/>
                <a:cs typeface="+mn-cs"/>
              </a:rPr>
              <a:t> the </a:t>
            </a:r>
            <a:r>
              <a:rPr lang="da-DK" sz="1200" kern="1200" baseline="0" dirty="0" err="1" smtClean="0">
                <a:solidFill>
                  <a:schemeClr val="tx1"/>
                </a:solidFill>
                <a:latin typeface="+mn-lt"/>
                <a:ea typeface="+mn-ea"/>
                <a:cs typeface="+mn-cs"/>
              </a:rPr>
              <a:t>exact</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diagonalization</a:t>
            </a:r>
            <a:r>
              <a:rPr lang="da-DK" sz="1200" kern="1200" baseline="0" dirty="0" smtClean="0">
                <a:solidFill>
                  <a:schemeClr val="tx1"/>
                </a:solidFill>
                <a:latin typeface="+mn-lt"/>
                <a:ea typeface="+mn-ea"/>
                <a:cs typeface="+mn-cs"/>
              </a:rPr>
              <a:t> of </a:t>
            </a:r>
            <a:r>
              <a:rPr lang="da-DK" sz="1200" kern="1200" baseline="0" dirty="0" err="1" smtClean="0">
                <a:solidFill>
                  <a:schemeClr val="tx1"/>
                </a:solidFill>
                <a:latin typeface="+mn-lt"/>
                <a:ea typeface="+mn-ea"/>
                <a:cs typeface="+mn-cs"/>
              </a:rPr>
              <a:t>few-particle</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states</a:t>
            </a:r>
            <a:r>
              <a:rPr lang="da-DK" sz="1200" kern="1200" baseline="0" dirty="0" smtClean="0">
                <a:solidFill>
                  <a:schemeClr val="tx1"/>
                </a:solidFill>
                <a:latin typeface="+mn-lt"/>
                <a:ea typeface="+mn-ea"/>
                <a:cs typeface="+mn-cs"/>
              </a:rPr>
              <a:t> to </a:t>
            </a:r>
            <a:r>
              <a:rPr lang="da-DK" sz="1200" kern="1200" baseline="0" dirty="0" err="1" smtClean="0">
                <a:solidFill>
                  <a:schemeClr val="tx1"/>
                </a:solidFill>
                <a:latin typeface="+mn-lt"/>
                <a:ea typeface="+mn-ea"/>
                <a:cs typeface="+mn-cs"/>
              </a:rPr>
              <a:t>obtain</a:t>
            </a:r>
            <a:r>
              <a:rPr lang="da-DK" sz="1200" kern="1200" baseline="0" dirty="0" smtClean="0">
                <a:solidFill>
                  <a:schemeClr val="tx1"/>
                </a:solidFill>
                <a:latin typeface="+mn-lt"/>
                <a:ea typeface="+mn-ea"/>
                <a:cs typeface="+mn-cs"/>
              </a:rPr>
              <a:t> </a:t>
            </a:r>
            <a:endParaRPr lang="da-DK" sz="1200" kern="1200" dirty="0" smtClean="0">
              <a:solidFill>
                <a:schemeClr val="tx1"/>
              </a:solidFill>
              <a:latin typeface="+mn-lt"/>
              <a:ea typeface="+mn-ea"/>
              <a:cs typeface="+mn-cs"/>
            </a:endParaRPr>
          </a:p>
          <a:p>
            <a:endParaRPr lang="da-DK" sz="1200" kern="1200" dirty="0" smtClean="0">
              <a:solidFill>
                <a:schemeClr val="tx1"/>
              </a:solidFill>
              <a:latin typeface="+mn-lt"/>
              <a:ea typeface="+mn-ea"/>
              <a:cs typeface="+mn-cs"/>
            </a:endParaRPr>
          </a:p>
          <a:p>
            <a:r>
              <a:rPr lang="da-DK" sz="1200" kern="1200" dirty="0" smtClean="0">
                <a:solidFill>
                  <a:schemeClr val="tx1"/>
                </a:solidFill>
                <a:latin typeface="+mn-lt"/>
                <a:ea typeface="+mn-ea"/>
                <a:cs typeface="+mn-cs"/>
              </a:rPr>
              <a:t>|</a:t>
            </a:r>
            <a:r>
              <a:rPr lang="da-DK" sz="1200" kern="1200" dirty="0" smtClean="0">
                <a:solidFill>
                  <a:schemeClr val="tx1"/>
                </a:solidFill>
                <a:latin typeface="+mn-lt"/>
                <a:ea typeface="+mn-ea"/>
                <a:cs typeface="+mn-cs"/>
              </a:rPr>
              <a:t>\</a:t>
            </a:r>
            <a:r>
              <a:rPr lang="da-DK" sz="1200" kern="1200" dirty="0" err="1" smtClean="0">
                <a:solidFill>
                  <a:schemeClr val="tx1"/>
                </a:solidFill>
                <a:latin typeface="+mn-lt"/>
                <a:ea typeface="+mn-ea"/>
                <a:cs typeface="+mn-cs"/>
              </a:rPr>
              <a:t>psi</a:t>
            </a:r>
            <a:r>
              <a:rPr lang="da-DK" sz="1200" kern="1200" dirty="0" smtClean="0">
                <a:solidFill>
                  <a:schemeClr val="tx1"/>
                </a:solidFill>
                <a:latin typeface="+mn-lt"/>
                <a:ea typeface="+mn-ea"/>
                <a:cs typeface="+mn-cs"/>
              </a:rPr>
              <a:t>(t) \rangle = e^{-</a:t>
            </a:r>
            <a:r>
              <a:rPr lang="da-DK" sz="1200" kern="1200" dirty="0" err="1" smtClean="0">
                <a:solidFill>
                  <a:schemeClr val="tx1"/>
                </a:solidFill>
                <a:latin typeface="+mn-lt"/>
                <a:ea typeface="+mn-ea"/>
                <a:cs typeface="+mn-cs"/>
              </a:rPr>
              <a:t>iHt</a:t>
            </a:r>
            <a:r>
              <a:rPr lang="da-DK" sz="1200" kern="1200" dirty="0" smtClean="0">
                <a:solidFill>
                  <a:schemeClr val="tx1"/>
                </a:solidFill>
                <a:latin typeface="+mn-lt"/>
                <a:ea typeface="+mn-ea"/>
                <a:cs typeface="+mn-cs"/>
              </a:rPr>
              <a:t>} | \</a:t>
            </a:r>
            <a:r>
              <a:rPr lang="da-DK" sz="1200" kern="1200" dirty="0" err="1" smtClean="0">
                <a:solidFill>
                  <a:schemeClr val="tx1"/>
                </a:solidFill>
                <a:latin typeface="+mn-lt"/>
                <a:ea typeface="+mn-ea"/>
                <a:cs typeface="+mn-cs"/>
              </a:rPr>
              <a:t>psi</a:t>
            </a:r>
            <a:r>
              <a:rPr lang="da-DK" sz="1200" kern="1200" dirty="0" smtClean="0">
                <a:solidFill>
                  <a:schemeClr val="tx1"/>
                </a:solidFill>
                <a:latin typeface="+mn-lt"/>
                <a:ea typeface="+mn-ea"/>
                <a:cs typeface="+mn-cs"/>
              </a:rPr>
              <a:t> (0) \rangle</a:t>
            </a:r>
          </a:p>
          <a:p>
            <a:endParaRPr lang="en-US" dirty="0" smtClean="0"/>
          </a:p>
          <a:p>
            <a:r>
              <a:rPr lang="en-US" sz="1200" kern="1200" dirty="0" smtClean="0">
                <a:solidFill>
                  <a:schemeClr val="tx1"/>
                </a:solidFill>
                <a:latin typeface="+mn-lt"/>
                <a:ea typeface="+mn-ea"/>
                <a:cs typeface="+mn-cs"/>
              </a:rPr>
              <a:t>A(t) = \</a:t>
            </a:r>
            <a:r>
              <a:rPr lang="en-US" sz="1200" kern="1200" dirty="0" err="1" smtClean="0">
                <a:solidFill>
                  <a:schemeClr val="tx1"/>
                </a:solidFill>
                <a:latin typeface="+mn-lt"/>
                <a:ea typeface="+mn-ea"/>
                <a:cs typeface="+mn-cs"/>
              </a:rPr>
              <a:t>langle</a:t>
            </a:r>
            <a:r>
              <a:rPr lang="en-US" sz="1200" kern="1200" dirty="0" smtClean="0">
                <a:solidFill>
                  <a:schemeClr val="tx1"/>
                </a:solidFill>
                <a:latin typeface="+mn-lt"/>
                <a:ea typeface="+mn-ea"/>
                <a:cs typeface="+mn-cs"/>
              </a:rPr>
              <a:t> \psi(t) | \</a:t>
            </a:r>
            <a:r>
              <a:rPr lang="en-US" sz="1200" kern="1200" dirty="0" err="1" smtClean="0">
                <a:solidFill>
                  <a:schemeClr val="tx1"/>
                </a:solidFill>
                <a:latin typeface="+mn-lt"/>
                <a:ea typeface="+mn-ea"/>
                <a:cs typeface="+mn-cs"/>
              </a:rPr>
              <a:t>mathcal</a:t>
            </a:r>
            <a:r>
              <a:rPr lang="en-US" sz="1200" kern="1200" dirty="0" smtClean="0">
                <a:solidFill>
                  <a:schemeClr val="tx1"/>
                </a:solidFill>
                <a:latin typeface="+mn-lt"/>
                <a:ea typeface="+mn-ea"/>
                <a:cs typeface="+mn-cs"/>
              </a:rPr>
              <a:t>{A} | \psi (t) \</a:t>
            </a:r>
            <a:r>
              <a:rPr lang="en-US" sz="1200" kern="1200" dirty="0" err="1" smtClean="0">
                <a:solidFill>
                  <a:schemeClr val="tx1"/>
                </a:solidFill>
                <a:latin typeface="+mn-lt"/>
                <a:ea typeface="+mn-ea"/>
                <a:cs typeface="+mn-cs"/>
              </a:rPr>
              <a:t>rangle</a:t>
            </a:r>
            <a:endParaRPr lang="en-US" dirty="0"/>
          </a:p>
        </p:txBody>
      </p:sp>
      <p:sp>
        <p:nvSpPr>
          <p:cNvPr id="4" name="Slide Number Placeholder 3"/>
          <p:cNvSpPr>
            <a:spLocks noGrp="1"/>
          </p:cNvSpPr>
          <p:nvPr>
            <p:ph type="sldNum" sz="quarter" idx="10"/>
          </p:nvPr>
        </p:nvSpPr>
        <p:spPr/>
        <p:txBody>
          <a:bodyPr/>
          <a:lstStyle/>
          <a:p>
            <a:fld id="{5C95AE81-3C9C-844E-9F18-016EEAECC94E}" type="slidenum">
              <a:rPr lang="en-US" smtClean="0"/>
              <a:t>13</a:t>
            </a:fld>
            <a:endParaRPr lang="en-US"/>
          </a:p>
        </p:txBody>
      </p:sp>
    </p:spTree>
    <p:extLst>
      <p:ext uri="{BB962C8B-B14F-4D97-AF65-F5344CB8AC3E}">
        <p14:creationId xmlns:p14="http://schemas.microsoft.com/office/powerpoint/2010/main" val="1109558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kern="1200" dirty="0" smtClean="0">
                <a:solidFill>
                  <a:schemeClr val="tx1"/>
                </a:solidFill>
                <a:latin typeface="+mn-lt"/>
                <a:ea typeface="+mn-ea"/>
                <a:cs typeface="+mn-cs"/>
              </a:rPr>
              <a:t>On a practical</a:t>
            </a:r>
            <a:r>
              <a:rPr lang="da-DK" sz="1200" kern="1200" baseline="0" dirty="0" smtClean="0">
                <a:solidFill>
                  <a:schemeClr val="tx1"/>
                </a:solidFill>
                <a:latin typeface="+mn-lt"/>
                <a:ea typeface="+mn-ea"/>
                <a:cs typeface="+mn-cs"/>
              </a:rPr>
              <a:t> note, </a:t>
            </a:r>
            <a:r>
              <a:rPr lang="da-DK" sz="1200" kern="1200" baseline="0" dirty="0" err="1" smtClean="0">
                <a:solidFill>
                  <a:schemeClr val="tx1"/>
                </a:solidFill>
                <a:latin typeface="+mn-lt"/>
                <a:ea typeface="+mn-ea"/>
                <a:cs typeface="+mn-cs"/>
              </a:rPr>
              <a:t>we</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also</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need</a:t>
            </a:r>
            <a:r>
              <a:rPr lang="da-DK" sz="1200" kern="1200" baseline="0" dirty="0" smtClean="0">
                <a:solidFill>
                  <a:schemeClr val="tx1"/>
                </a:solidFill>
                <a:latin typeface="+mn-lt"/>
                <a:ea typeface="+mn-ea"/>
                <a:cs typeface="+mn-cs"/>
              </a:rPr>
              <a:t> to </a:t>
            </a:r>
            <a:r>
              <a:rPr lang="da-DK" sz="1200" kern="1200" baseline="0" dirty="0" err="1" smtClean="0">
                <a:solidFill>
                  <a:schemeClr val="tx1"/>
                </a:solidFill>
                <a:latin typeface="+mn-lt"/>
                <a:ea typeface="+mn-ea"/>
                <a:cs typeface="+mn-cs"/>
              </a:rPr>
              <a:t>terminate</a:t>
            </a:r>
            <a:r>
              <a:rPr lang="da-DK" sz="1200" kern="1200" baseline="0" dirty="0" smtClean="0">
                <a:solidFill>
                  <a:schemeClr val="tx1"/>
                </a:solidFill>
                <a:latin typeface="+mn-lt"/>
                <a:ea typeface="+mn-ea"/>
                <a:cs typeface="+mn-cs"/>
              </a:rPr>
              <a:t> the </a:t>
            </a:r>
            <a:r>
              <a:rPr lang="da-DK" sz="1200" kern="1200" baseline="0" dirty="0" err="1" smtClean="0">
                <a:solidFill>
                  <a:schemeClr val="tx1"/>
                </a:solidFill>
                <a:latin typeface="+mn-lt"/>
                <a:ea typeface="+mn-ea"/>
                <a:cs typeface="+mn-cs"/>
              </a:rPr>
              <a:t>displacement</a:t>
            </a:r>
            <a:r>
              <a:rPr lang="da-DK" sz="1200" kern="1200" baseline="0" dirty="0" smtClean="0">
                <a:solidFill>
                  <a:schemeClr val="tx1"/>
                </a:solidFill>
                <a:latin typeface="+mn-lt"/>
                <a:ea typeface="+mn-ea"/>
                <a:cs typeface="+mn-cs"/>
              </a:rPr>
              <a:t> transformations. If </a:t>
            </a:r>
            <a:r>
              <a:rPr lang="da-DK" sz="1200" kern="1200" baseline="0" dirty="0" err="1" smtClean="0">
                <a:solidFill>
                  <a:schemeClr val="tx1"/>
                </a:solidFill>
                <a:latin typeface="+mn-lt"/>
                <a:ea typeface="+mn-ea"/>
                <a:cs typeface="+mn-cs"/>
              </a:rPr>
              <a:t>we</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keep</a:t>
            </a:r>
            <a:r>
              <a:rPr lang="da-DK" sz="1200" kern="1200" baseline="0" dirty="0" smtClean="0">
                <a:solidFill>
                  <a:schemeClr val="tx1"/>
                </a:solidFill>
                <a:latin typeface="+mn-lt"/>
                <a:ea typeface="+mn-ea"/>
                <a:cs typeface="+mn-cs"/>
              </a:rPr>
              <a:t> terms up to all </a:t>
            </a:r>
            <a:r>
              <a:rPr lang="da-DK" sz="1200" kern="1200" baseline="0" dirty="0" err="1" smtClean="0">
                <a:solidFill>
                  <a:schemeClr val="tx1"/>
                </a:solidFill>
                <a:latin typeface="+mn-lt"/>
                <a:ea typeface="+mn-ea"/>
                <a:cs typeface="+mn-cs"/>
              </a:rPr>
              <a:t>orders</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we</a:t>
            </a:r>
            <a:r>
              <a:rPr lang="da-DK" sz="1200" kern="1200" baseline="0" dirty="0" smtClean="0">
                <a:solidFill>
                  <a:schemeClr val="tx1"/>
                </a:solidFill>
                <a:latin typeface="+mn-lt"/>
                <a:ea typeface="+mn-ea"/>
                <a:cs typeface="+mn-cs"/>
              </a:rPr>
              <a:t> have </a:t>
            </a:r>
            <a:r>
              <a:rPr lang="da-DK" sz="1200" kern="1200" baseline="0" dirty="0" err="1" smtClean="0">
                <a:solidFill>
                  <a:schemeClr val="tx1"/>
                </a:solidFill>
                <a:latin typeface="+mn-lt"/>
                <a:ea typeface="+mn-ea"/>
                <a:cs typeface="+mn-cs"/>
              </a:rPr>
              <a:t>diagonalized</a:t>
            </a:r>
            <a:r>
              <a:rPr lang="da-DK" sz="1200" kern="1200" baseline="0" dirty="0" smtClean="0">
                <a:solidFill>
                  <a:schemeClr val="tx1"/>
                </a:solidFill>
                <a:latin typeface="+mn-lt"/>
                <a:ea typeface="+mn-ea"/>
                <a:cs typeface="+mn-cs"/>
              </a:rPr>
              <a:t> the system </a:t>
            </a:r>
            <a:r>
              <a:rPr lang="da-DK" sz="1200" kern="1200" baseline="0" dirty="0" err="1" smtClean="0">
                <a:solidFill>
                  <a:schemeClr val="tx1"/>
                </a:solidFill>
                <a:latin typeface="+mn-lt"/>
                <a:ea typeface="+mn-ea"/>
                <a:cs typeface="+mn-cs"/>
              </a:rPr>
              <a:t>exactly</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Instead</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we</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can</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focus</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only</a:t>
            </a:r>
            <a:r>
              <a:rPr lang="da-DK" sz="1200" kern="1200" baseline="0" dirty="0" smtClean="0">
                <a:solidFill>
                  <a:schemeClr val="tx1"/>
                </a:solidFill>
                <a:latin typeface="+mn-lt"/>
                <a:ea typeface="+mn-ea"/>
                <a:cs typeface="+mn-cs"/>
              </a:rPr>
              <a:t> on the </a:t>
            </a:r>
            <a:r>
              <a:rPr lang="da-DK" sz="1200" kern="1200" baseline="0" dirty="0" err="1" smtClean="0">
                <a:solidFill>
                  <a:schemeClr val="tx1"/>
                </a:solidFill>
                <a:latin typeface="+mn-lt"/>
                <a:ea typeface="+mn-ea"/>
                <a:cs typeface="+mn-cs"/>
              </a:rPr>
              <a:t>direct</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interactions</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between</a:t>
            </a:r>
            <a:r>
              <a:rPr lang="da-DK" sz="1200" kern="1200" baseline="0" dirty="0" smtClean="0">
                <a:solidFill>
                  <a:schemeClr val="tx1"/>
                </a:solidFill>
                <a:latin typeface="+mn-lt"/>
                <a:ea typeface="+mn-ea"/>
                <a:cs typeface="+mn-cs"/>
              </a:rPr>
              <a:t> integrals of motion. </a:t>
            </a:r>
            <a:r>
              <a:rPr lang="da-DK" sz="1200" kern="1200" baseline="0" dirty="0" err="1" smtClean="0">
                <a:solidFill>
                  <a:schemeClr val="tx1"/>
                </a:solidFill>
                <a:latin typeface="+mn-lt"/>
                <a:ea typeface="+mn-ea"/>
                <a:cs typeface="+mn-cs"/>
              </a:rPr>
              <a:t>We</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compared</a:t>
            </a:r>
            <a:r>
              <a:rPr lang="da-DK" sz="1200" kern="1200" baseline="0" dirty="0" smtClean="0">
                <a:solidFill>
                  <a:schemeClr val="tx1"/>
                </a:solidFill>
                <a:latin typeface="+mn-lt"/>
                <a:ea typeface="+mn-ea"/>
                <a:cs typeface="+mn-cs"/>
              </a:rPr>
              <a:t> at small system </a:t>
            </a:r>
            <a:r>
              <a:rPr lang="da-DK" sz="1200" kern="1200" baseline="0" dirty="0" err="1" smtClean="0">
                <a:solidFill>
                  <a:schemeClr val="tx1"/>
                </a:solidFill>
                <a:latin typeface="+mn-lt"/>
                <a:ea typeface="+mn-ea"/>
                <a:cs typeface="+mn-cs"/>
              </a:rPr>
              <a:t>sizes</a:t>
            </a:r>
            <a:r>
              <a:rPr lang="da-DK" sz="1200" kern="1200" baseline="0" dirty="0" smtClean="0">
                <a:solidFill>
                  <a:schemeClr val="tx1"/>
                </a:solidFill>
                <a:latin typeface="+mn-lt"/>
                <a:ea typeface="+mn-ea"/>
                <a:cs typeface="+mn-cs"/>
              </a:rPr>
              <a:t> the resulting </a:t>
            </a:r>
            <a:r>
              <a:rPr lang="da-DK" sz="1200" kern="1200" baseline="0" dirty="0" err="1" smtClean="0">
                <a:solidFill>
                  <a:schemeClr val="tx1"/>
                </a:solidFill>
                <a:latin typeface="+mn-lt"/>
                <a:ea typeface="+mn-ea"/>
                <a:cs typeface="+mn-cs"/>
              </a:rPr>
              <a:t>ground</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state</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energy</a:t>
            </a:r>
            <a:r>
              <a:rPr lang="da-DK" sz="1200" kern="1200" baseline="0" dirty="0" smtClean="0">
                <a:solidFill>
                  <a:schemeClr val="tx1"/>
                </a:solidFill>
                <a:latin typeface="+mn-lt"/>
                <a:ea typeface="+mn-ea"/>
                <a:cs typeface="+mn-cs"/>
              </a:rPr>
              <a:t> with ED, and </a:t>
            </a:r>
            <a:r>
              <a:rPr lang="da-DK" sz="1200" kern="1200" baseline="0" dirty="0" err="1" smtClean="0">
                <a:solidFill>
                  <a:schemeClr val="tx1"/>
                </a:solidFill>
                <a:latin typeface="+mn-lt"/>
                <a:ea typeface="+mn-ea"/>
                <a:cs typeface="+mn-cs"/>
              </a:rPr>
              <a:t>we</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see</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that</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our</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method</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works</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better</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if</a:t>
            </a:r>
            <a:r>
              <a:rPr lang="da-DK" sz="1200" kern="1200" baseline="0" dirty="0" smtClean="0">
                <a:solidFill>
                  <a:schemeClr val="tx1"/>
                </a:solidFill>
                <a:latin typeface="+mn-lt"/>
                <a:ea typeface="+mn-ea"/>
                <a:cs typeface="+mn-cs"/>
              </a:rPr>
              <a:t> the </a:t>
            </a:r>
            <a:r>
              <a:rPr lang="da-DK" sz="1200" kern="1200" baseline="0" dirty="0" err="1" smtClean="0">
                <a:solidFill>
                  <a:schemeClr val="tx1"/>
                </a:solidFill>
                <a:latin typeface="+mn-lt"/>
                <a:ea typeface="+mn-ea"/>
                <a:cs typeface="+mn-cs"/>
              </a:rPr>
              <a:t>disorder</a:t>
            </a:r>
            <a:r>
              <a:rPr lang="da-DK" sz="1200" kern="1200" baseline="0" dirty="0" smtClean="0">
                <a:solidFill>
                  <a:schemeClr val="tx1"/>
                </a:solidFill>
                <a:latin typeface="+mn-lt"/>
                <a:ea typeface="+mn-ea"/>
                <a:cs typeface="+mn-cs"/>
              </a:rPr>
              <a:t> is </a:t>
            </a:r>
            <a:r>
              <a:rPr lang="da-DK" sz="1200" kern="1200" baseline="0" dirty="0" err="1" smtClean="0">
                <a:solidFill>
                  <a:schemeClr val="tx1"/>
                </a:solidFill>
                <a:latin typeface="+mn-lt"/>
                <a:ea typeface="+mn-ea"/>
                <a:cs typeface="+mn-cs"/>
              </a:rPr>
              <a:t>stronger</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Furthermore</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if</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we</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take</a:t>
            </a:r>
            <a:r>
              <a:rPr lang="da-DK" sz="1200" kern="1200" baseline="0" dirty="0" smtClean="0">
                <a:solidFill>
                  <a:schemeClr val="tx1"/>
                </a:solidFill>
                <a:latin typeface="+mn-lt"/>
                <a:ea typeface="+mn-ea"/>
                <a:cs typeface="+mn-cs"/>
              </a:rPr>
              <a:t> the </a:t>
            </a:r>
            <a:r>
              <a:rPr lang="da-DK" sz="1200" kern="1200" baseline="0" dirty="0" err="1" smtClean="0">
                <a:solidFill>
                  <a:schemeClr val="tx1"/>
                </a:solidFill>
                <a:latin typeface="+mn-lt"/>
                <a:ea typeface="+mn-ea"/>
                <a:cs typeface="+mn-cs"/>
              </a:rPr>
              <a:t>next</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order</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interactions</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between</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three</a:t>
            </a:r>
            <a:r>
              <a:rPr lang="da-DK" sz="1200" kern="1200" baseline="0" dirty="0" smtClean="0">
                <a:solidFill>
                  <a:schemeClr val="tx1"/>
                </a:solidFill>
                <a:latin typeface="+mn-lt"/>
                <a:ea typeface="+mn-ea"/>
                <a:cs typeface="+mn-cs"/>
              </a:rPr>
              <a:t> integrals of motion, </a:t>
            </a:r>
            <a:r>
              <a:rPr lang="da-DK" sz="1200" kern="1200" baseline="0" dirty="0" err="1" smtClean="0">
                <a:solidFill>
                  <a:schemeClr val="tx1"/>
                </a:solidFill>
                <a:latin typeface="+mn-lt"/>
                <a:ea typeface="+mn-ea"/>
                <a:cs typeface="+mn-cs"/>
              </a:rPr>
              <a:t>into</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account</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we</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improve</a:t>
            </a:r>
            <a:r>
              <a:rPr lang="da-DK" sz="1200" kern="1200" baseline="0" dirty="0" smtClean="0">
                <a:solidFill>
                  <a:schemeClr val="tx1"/>
                </a:solidFill>
                <a:latin typeface="+mn-lt"/>
                <a:ea typeface="+mn-ea"/>
                <a:cs typeface="+mn-cs"/>
              </a:rPr>
              <a:t> the </a:t>
            </a:r>
            <a:r>
              <a:rPr lang="da-DK" sz="1200" kern="1200" baseline="0" dirty="0" err="1" smtClean="0">
                <a:solidFill>
                  <a:schemeClr val="tx1"/>
                </a:solidFill>
                <a:latin typeface="+mn-lt"/>
                <a:ea typeface="+mn-ea"/>
                <a:cs typeface="+mn-cs"/>
              </a:rPr>
              <a:t>accuracy</a:t>
            </a:r>
            <a:r>
              <a:rPr lang="da-DK" sz="1200" kern="1200" baseline="0" dirty="0" smtClean="0">
                <a:solidFill>
                  <a:schemeClr val="tx1"/>
                </a:solidFill>
                <a:latin typeface="+mn-lt"/>
                <a:ea typeface="+mn-ea"/>
                <a:cs typeface="+mn-cs"/>
              </a:rPr>
              <a:t> with an </a:t>
            </a:r>
            <a:r>
              <a:rPr lang="da-DK" sz="1200" kern="1200" baseline="0" dirty="0" err="1" smtClean="0">
                <a:solidFill>
                  <a:schemeClr val="tx1"/>
                </a:solidFill>
                <a:latin typeface="+mn-lt"/>
                <a:ea typeface="+mn-ea"/>
                <a:cs typeface="+mn-cs"/>
              </a:rPr>
              <a:t>order</a:t>
            </a:r>
            <a:r>
              <a:rPr lang="da-DK" sz="1200" kern="1200" baseline="0" dirty="0" smtClean="0">
                <a:solidFill>
                  <a:schemeClr val="tx1"/>
                </a:solidFill>
                <a:latin typeface="+mn-lt"/>
                <a:ea typeface="+mn-ea"/>
                <a:cs typeface="+mn-cs"/>
              </a:rPr>
              <a:t> of magnitude.</a:t>
            </a:r>
            <a:endParaRPr lang="da-DK" sz="1200" kern="1200" dirty="0" smtClean="0">
              <a:solidFill>
                <a:schemeClr val="tx1"/>
              </a:solidFill>
              <a:latin typeface="+mn-lt"/>
              <a:ea typeface="+mn-ea"/>
              <a:cs typeface="+mn-cs"/>
            </a:endParaRPr>
          </a:p>
          <a:p>
            <a:endParaRPr lang="da-DK" sz="1200" kern="1200" dirty="0" smtClean="0">
              <a:solidFill>
                <a:schemeClr val="tx1"/>
              </a:solidFill>
              <a:latin typeface="+mn-lt"/>
              <a:ea typeface="+mn-ea"/>
              <a:cs typeface="+mn-cs"/>
            </a:endParaRPr>
          </a:p>
          <a:p>
            <a:r>
              <a:rPr lang="da-DK" sz="1200" kern="1200" dirty="0" smtClean="0">
                <a:solidFill>
                  <a:schemeClr val="tx1"/>
                </a:solidFill>
                <a:latin typeface="+mn-lt"/>
                <a:ea typeface="+mn-ea"/>
                <a:cs typeface="+mn-cs"/>
              </a:rPr>
              <a:t>|</a:t>
            </a:r>
            <a:r>
              <a:rPr lang="da-DK" sz="1200" kern="1200" dirty="0" smtClean="0">
                <a:solidFill>
                  <a:schemeClr val="tx1"/>
                </a:solidFill>
                <a:latin typeface="+mn-lt"/>
                <a:ea typeface="+mn-ea"/>
                <a:cs typeface="+mn-cs"/>
              </a:rPr>
              <a:t>\</a:t>
            </a:r>
            <a:r>
              <a:rPr lang="da-DK" sz="1200" kern="1200" dirty="0" err="1" smtClean="0">
                <a:solidFill>
                  <a:schemeClr val="tx1"/>
                </a:solidFill>
                <a:latin typeface="+mn-lt"/>
                <a:ea typeface="+mn-ea"/>
                <a:cs typeface="+mn-cs"/>
              </a:rPr>
              <a:t>psi</a:t>
            </a:r>
            <a:r>
              <a:rPr lang="da-DK" sz="1200" kern="1200" dirty="0" smtClean="0">
                <a:solidFill>
                  <a:schemeClr val="tx1"/>
                </a:solidFill>
                <a:latin typeface="+mn-lt"/>
                <a:ea typeface="+mn-ea"/>
                <a:cs typeface="+mn-cs"/>
              </a:rPr>
              <a:t>(t) \rangle = e^{-</a:t>
            </a:r>
            <a:r>
              <a:rPr lang="da-DK" sz="1200" kern="1200" dirty="0" err="1" smtClean="0">
                <a:solidFill>
                  <a:schemeClr val="tx1"/>
                </a:solidFill>
                <a:latin typeface="+mn-lt"/>
                <a:ea typeface="+mn-ea"/>
                <a:cs typeface="+mn-cs"/>
              </a:rPr>
              <a:t>iHt</a:t>
            </a:r>
            <a:r>
              <a:rPr lang="da-DK" sz="1200" kern="1200" dirty="0" smtClean="0">
                <a:solidFill>
                  <a:schemeClr val="tx1"/>
                </a:solidFill>
                <a:latin typeface="+mn-lt"/>
                <a:ea typeface="+mn-ea"/>
                <a:cs typeface="+mn-cs"/>
              </a:rPr>
              <a:t>} | \</a:t>
            </a:r>
            <a:r>
              <a:rPr lang="da-DK" sz="1200" kern="1200" dirty="0" err="1" smtClean="0">
                <a:solidFill>
                  <a:schemeClr val="tx1"/>
                </a:solidFill>
                <a:latin typeface="+mn-lt"/>
                <a:ea typeface="+mn-ea"/>
                <a:cs typeface="+mn-cs"/>
              </a:rPr>
              <a:t>psi</a:t>
            </a:r>
            <a:r>
              <a:rPr lang="da-DK" sz="1200" kern="1200" dirty="0" smtClean="0">
                <a:solidFill>
                  <a:schemeClr val="tx1"/>
                </a:solidFill>
                <a:latin typeface="+mn-lt"/>
                <a:ea typeface="+mn-ea"/>
                <a:cs typeface="+mn-cs"/>
              </a:rPr>
              <a:t> (0) \rangle</a:t>
            </a:r>
          </a:p>
          <a:p>
            <a:endParaRPr lang="en-US" dirty="0" smtClean="0"/>
          </a:p>
          <a:p>
            <a:r>
              <a:rPr lang="en-US" sz="1200" kern="1200" dirty="0" smtClean="0">
                <a:solidFill>
                  <a:schemeClr val="tx1"/>
                </a:solidFill>
                <a:latin typeface="+mn-lt"/>
                <a:ea typeface="+mn-ea"/>
                <a:cs typeface="+mn-cs"/>
              </a:rPr>
              <a:t>A(t) = \</a:t>
            </a:r>
            <a:r>
              <a:rPr lang="en-US" sz="1200" kern="1200" dirty="0" err="1" smtClean="0">
                <a:solidFill>
                  <a:schemeClr val="tx1"/>
                </a:solidFill>
                <a:latin typeface="+mn-lt"/>
                <a:ea typeface="+mn-ea"/>
                <a:cs typeface="+mn-cs"/>
              </a:rPr>
              <a:t>langle</a:t>
            </a:r>
            <a:r>
              <a:rPr lang="en-US" sz="1200" kern="1200" dirty="0" smtClean="0">
                <a:solidFill>
                  <a:schemeClr val="tx1"/>
                </a:solidFill>
                <a:latin typeface="+mn-lt"/>
                <a:ea typeface="+mn-ea"/>
                <a:cs typeface="+mn-cs"/>
              </a:rPr>
              <a:t> \psi(t) | \</a:t>
            </a:r>
            <a:r>
              <a:rPr lang="en-US" sz="1200" kern="1200" dirty="0" err="1" smtClean="0">
                <a:solidFill>
                  <a:schemeClr val="tx1"/>
                </a:solidFill>
                <a:latin typeface="+mn-lt"/>
                <a:ea typeface="+mn-ea"/>
                <a:cs typeface="+mn-cs"/>
              </a:rPr>
              <a:t>mathcal</a:t>
            </a:r>
            <a:r>
              <a:rPr lang="en-US" sz="1200" kern="1200" dirty="0" smtClean="0">
                <a:solidFill>
                  <a:schemeClr val="tx1"/>
                </a:solidFill>
                <a:latin typeface="+mn-lt"/>
                <a:ea typeface="+mn-ea"/>
                <a:cs typeface="+mn-cs"/>
              </a:rPr>
              <a:t>{A} | \psi (t) \</a:t>
            </a:r>
            <a:r>
              <a:rPr lang="en-US" sz="1200" kern="1200" dirty="0" err="1" smtClean="0">
                <a:solidFill>
                  <a:schemeClr val="tx1"/>
                </a:solidFill>
                <a:latin typeface="+mn-lt"/>
                <a:ea typeface="+mn-ea"/>
                <a:cs typeface="+mn-cs"/>
              </a:rPr>
              <a:t>rangle</a:t>
            </a:r>
            <a:endParaRPr lang="en-US" dirty="0"/>
          </a:p>
        </p:txBody>
      </p:sp>
      <p:sp>
        <p:nvSpPr>
          <p:cNvPr id="4" name="Slide Number Placeholder 3"/>
          <p:cNvSpPr>
            <a:spLocks noGrp="1"/>
          </p:cNvSpPr>
          <p:nvPr>
            <p:ph type="sldNum" sz="quarter" idx="10"/>
          </p:nvPr>
        </p:nvSpPr>
        <p:spPr/>
        <p:txBody>
          <a:bodyPr/>
          <a:lstStyle/>
          <a:p>
            <a:fld id="{5C95AE81-3C9C-844E-9F18-016EEAECC94E}" type="slidenum">
              <a:rPr lang="en-US" smtClean="0"/>
              <a:t>14</a:t>
            </a:fld>
            <a:endParaRPr lang="en-US"/>
          </a:p>
        </p:txBody>
      </p:sp>
    </p:spTree>
    <p:extLst>
      <p:ext uri="{BB962C8B-B14F-4D97-AF65-F5344CB8AC3E}">
        <p14:creationId xmlns:p14="http://schemas.microsoft.com/office/powerpoint/2010/main" val="1109558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kern="1200" dirty="0" smtClean="0">
                <a:solidFill>
                  <a:schemeClr val="tx1"/>
                </a:solidFill>
                <a:latin typeface="+mn-lt"/>
                <a:ea typeface="+mn-ea"/>
                <a:cs typeface="+mn-cs"/>
              </a:rPr>
              <a:t>Now the </a:t>
            </a:r>
            <a:r>
              <a:rPr lang="da-DK" sz="1200" kern="1200" dirty="0" err="1" smtClean="0">
                <a:solidFill>
                  <a:schemeClr val="tx1"/>
                </a:solidFill>
                <a:latin typeface="+mn-lt"/>
                <a:ea typeface="+mn-ea"/>
                <a:cs typeface="+mn-cs"/>
              </a:rPr>
              <a:t>first</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result</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itself</a:t>
            </a:r>
            <a:r>
              <a:rPr lang="da-DK" sz="1200" kern="1200" baseline="0" dirty="0" smtClean="0">
                <a:solidFill>
                  <a:schemeClr val="tx1"/>
                </a:solidFill>
                <a:latin typeface="+mn-lt"/>
                <a:ea typeface="+mn-ea"/>
                <a:cs typeface="+mn-cs"/>
              </a:rPr>
              <a:t> is the </a:t>
            </a:r>
            <a:r>
              <a:rPr lang="da-DK" sz="1200" kern="1200" baseline="0" dirty="0" err="1" smtClean="0">
                <a:solidFill>
                  <a:schemeClr val="tx1"/>
                </a:solidFill>
                <a:latin typeface="+mn-lt"/>
                <a:ea typeface="+mn-ea"/>
                <a:cs typeface="+mn-cs"/>
              </a:rPr>
              <a:t>spread</a:t>
            </a:r>
            <a:r>
              <a:rPr lang="da-DK" sz="1200" kern="1200" baseline="0" dirty="0" smtClean="0">
                <a:solidFill>
                  <a:schemeClr val="tx1"/>
                </a:solidFill>
                <a:latin typeface="+mn-lt"/>
                <a:ea typeface="+mn-ea"/>
                <a:cs typeface="+mn-cs"/>
              </a:rPr>
              <a:t> of the integrals of motion themselves. Upon </a:t>
            </a:r>
            <a:r>
              <a:rPr lang="da-DK" sz="1200" kern="1200" baseline="0" dirty="0" err="1" smtClean="0">
                <a:solidFill>
                  <a:schemeClr val="tx1"/>
                </a:solidFill>
                <a:latin typeface="+mn-lt"/>
                <a:ea typeface="+mn-ea"/>
                <a:cs typeface="+mn-cs"/>
              </a:rPr>
              <a:t>this</a:t>
            </a:r>
            <a:r>
              <a:rPr lang="da-DK" sz="1200" kern="1200" baseline="0" dirty="0" smtClean="0">
                <a:solidFill>
                  <a:schemeClr val="tx1"/>
                </a:solidFill>
                <a:latin typeface="+mn-lt"/>
                <a:ea typeface="+mn-ea"/>
                <a:cs typeface="+mn-cs"/>
              </a:rPr>
              <a:t> transformation, </a:t>
            </a:r>
            <a:r>
              <a:rPr lang="da-DK" sz="1200" kern="1200" baseline="0" dirty="0" err="1" smtClean="0">
                <a:solidFill>
                  <a:schemeClr val="tx1"/>
                </a:solidFill>
                <a:latin typeface="+mn-lt"/>
                <a:ea typeface="+mn-ea"/>
                <a:cs typeface="+mn-cs"/>
              </a:rPr>
              <a:t>they</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obtain</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this</a:t>
            </a:r>
            <a:r>
              <a:rPr lang="da-DK" sz="1200" kern="1200" baseline="0" dirty="0" smtClean="0">
                <a:solidFill>
                  <a:schemeClr val="tx1"/>
                </a:solidFill>
                <a:latin typeface="+mn-lt"/>
                <a:ea typeface="+mn-ea"/>
                <a:cs typeface="+mn-cs"/>
              </a:rPr>
              <a:t> form by </a:t>
            </a:r>
            <a:r>
              <a:rPr lang="da-DK" sz="1200" kern="1200" baseline="0" dirty="0" err="1" smtClean="0">
                <a:solidFill>
                  <a:schemeClr val="tx1"/>
                </a:solidFill>
                <a:latin typeface="+mn-lt"/>
                <a:ea typeface="+mn-ea"/>
                <a:cs typeface="+mn-cs"/>
              </a:rPr>
              <a:t>being</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dressed</a:t>
            </a:r>
            <a:r>
              <a:rPr lang="da-DK" sz="1200" kern="1200" baseline="0" dirty="0" smtClean="0">
                <a:solidFill>
                  <a:schemeClr val="tx1"/>
                </a:solidFill>
                <a:latin typeface="+mn-lt"/>
                <a:ea typeface="+mn-ea"/>
                <a:cs typeface="+mn-cs"/>
              </a:rPr>
              <a:t>’ with </a:t>
            </a:r>
            <a:r>
              <a:rPr lang="da-DK" sz="1200" kern="1200" baseline="0" dirty="0" err="1" smtClean="0">
                <a:solidFill>
                  <a:schemeClr val="tx1"/>
                </a:solidFill>
                <a:latin typeface="+mn-lt"/>
                <a:ea typeface="+mn-ea"/>
                <a:cs typeface="+mn-cs"/>
              </a:rPr>
              <a:t>fourth</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order</a:t>
            </a:r>
            <a:r>
              <a:rPr lang="da-DK" sz="1200" kern="1200" baseline="0" dirty="0" smtClean="0">
                <a:solidFill>
                  <a:schemeClr val="tx1"/>
                </a:solidFill>
                <a:latin typeface="+mn-lt"/>
                <a:ea typeface="+mn-ea"/>
                <a:cs typeface="+mn-cs"/>
              </a:rPr>
              <a:t> terms. The parameter ’</a:t>
            </a:r>
            <a:r>
              <a:rPr lang="da-DK" sz="1200" kern="1200" baseline="0" dirty="0" err="1" smtClean="0">
                <a:solidFill>
                  <a:schemeClr val="tx1"/>
                </a:solidFill>
                <a:latin typeface="+mn-lt"/>
                <a:ea typeface="+mn-ea"/>
                <a:cs typeface="+mn-cs"/>
              </a:rPr>
              <a:t>alpha</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here</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typically</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decays</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exponentially</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Increasing</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disorder</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leads</a:t>
            </a:r>
            <a:r>
              <a:rPr lang="da-DK" sz="1200" kern="1200" baseline="0" dirty="0" smtClean="0">
                <a:solidFill>
                  <a:schemeClr val="tx1"/>
                </a:solidFill>
                <a:latin typeface="+mn-lt"/>
                <a:ea typeface="+mn-ea"/>
                <a:cs typeface="+mn-cs"/>
              </a:rPr>
              <a:t> to a </a:t>
            </a:r>
            <a:r>
              <a:rPr lang="da-DK" sz="1200" kern="1200" baseline="0" dirty="0" err="1" smtClean="0">
                <a:solidFill>
                  <a:schemeClr val="tx1"/>
                </a:solidFill>
                <a:latin typeface="+mn-lt"/>
                <a:ea typeface="+mn-ea"/>
                <a:cs typeface="+mn-cs"/>
              </a:rPr>
              <a:t>shorter</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localization</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length</a:t>
            </a:r>
            <a:r>
              <a:rPr lang="da-DK" sz="1200" kern="1200" baseline="0" dirty="0" smtClean="0">
                <a:solidFill>
                  <a:schemeClr val="tx1"/>
                </a:solidFill>
                <a:latin typeface="+mn-lt"/>
                <a:ea typeface="+mn-ea"/>
                <a:cs typeface="+mn-cs"/>
              </a:rPr>
              <a:t>, as </a:t>
            </a:r>
            <a:r>
              <a:rPr lang="da-DK" sz="1200" kern="1200" baseline="0" dirty="0" err="1" smtClean="0">
                <a:solidFill>
                  <a:schemeClr val="tx1"/>
                </a:solidFill>
                <a:latin typeface="+mn-lt"/>
                <a:ea typeface="+mn-ea"/>
                <a:cs typeface="+mn-cs"/>
              </a:rPr>
              <a:t>can</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be</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seen</a:t>
            </a:r>
            <a:r>
              <a:rPr lang="da-DK" sz="1200" kern="1200" baseline="0" dirty="0" smtClean="0">
                <a:solidFill>
                  <a:schemeClr val="tx1"/>
                </a:solidFill>
                <a:latin typeface="+mn-lt"/>
                <a:ea typeface="+mn-ea"/>
                <a:cs typeface="+mn-cs"/>
              </a:rPr>
              <a:t> in </a:t>
            </a:r>
            <a:r>
              <a:rPr lang="da-DK" sz="1200" kern="1200" baseline="0" dirty="0" err="1" smtClean="0">
                <a:solidFill>
                  <a:schemeClr val="tx1"/>
                </a:solidFill>
                <a:latin typeface="+mn-lt"/>
                <a:ea typeface="+mn-ea"/>
                <a:cs typeface="+mn-cs"/>
              </a:rPr>
              <a:t>this</a:t>
            </a:r>
            <a:r>
              <a:rPr lang="da-DK" sz="1200" kern="1200" baseline="0" dirty="0" smtClean="0">
                <a:solidFill>
                  <a:schemeClr val="tx1"/>
                </a:solidFill>
                <a:latin typeface="+mn-lt"/>
                <a:ea typeface="+mn-ea"/>
                <a:cs typeface="+mn-cs"/>
              </a:rPr>
              <a:t> plot of the </a:t>
            </a:r>
            <a:r>
              <a:rPr lang="da-DK" sz="1200" b="1" kern="1200" baseline="0" dirty="0" err="1" smtClean="0">
                <a:solidFill>
                  <a:schemeClr val="tx1"/>
                </a:solidFill>
                <a:latin typeface="+mn-lt"/>
                <a:ea typeface="+mn-ea"/>
                <a:cs typeface="+mn-cs"/>
              </a:rPr>
              <a:t>geometric</a:t>
            </a:r>
            <a:r>
              <a:rPr lang="da-DK" sz="1200" b="1" kern="1200" baseline="0" dirty="0" smtClean="0">
                <a:solidFill>
                  <a:schemeClr val="tx1"/>
                </a:solidFill>
                <a:latin typeface="+mn-lt"/>
                <a:ea typeface="+mn-ea"/>
                <a:cs typeface="+mn-cs"/>
              </a:rPr>
              <a:t> </a:t>
            </a:r>
            <a:r>
              <a:rPr lang="da-DK" sz="1200" b="1" kern="1200" baseline="0" dirty="0" err="1" smtClean="0">
                <a:solidFill>
                  <a:schemeClr val="tx1"/>
                </a:solidFill>
                <a:latin typeface="+mn-lt"/>
                <a:ea typeface="+mn-ea"/>
                <a:cs typeface="+mn-cs"/>
              </a:rPr>
              <a:t>mean</a:t>
            </a:r>
            <a:r>
              <a:rPr lang="da-DK" sz="1200" b="1" kern="1200" baseline="0" dirty="0" smtClean="0">
                <a:solidFill>
                  <a:schemeClr val="tx1"/>
                </a:solidFill>
                <a:latin typeface="+mn-lt"/>
                <a:ea typeface="+mn-ea"/>
                <a:cs typeface="+mn-cs"/>
              </a:rPr>
              <a:t> of the integrals of motion</a:t>
            </a:r>
            <a:r>
              <a:rPr lang="da-DK" sz="1200" b="0" kern="1200" baseline="0" dirty="0" smtClean="0">
                <a:solidFill>
                  <a:schemeClr val="tx1"/>
                </a:solidFill>
                <a:latin typeface="+mn-lt"/>
                <a:ea typeface="+mn-ea"/>
                <a:cs typeface="+mn-cs"/>
              </a:rPr>
              <a:t>, </a:t>
            </a:r>
            <a:r>
              <a:rPr lang="da-DK" sz="1200" b="0" kern="1200" baseline="0" dirty="0" err="1" smtClean="0">
                <a:solidFill>
                  <a:schemeClr val="tx1"/>
                </a:solidFill>
                <a:latin typeface="+mn-lt"/>
                <a:ea typeface="+mn-ea"/>
                <a:cs typeface="+mn-cs"/>
              </a:rPr>
              <a:t>averaged</a:t>
            </a:r>
            <a:r>
              <a:rPr lang="da-DK" sz="1200" b="0" kern="1200" baseline="0" dirty="0" smtClean="0">
                <a:solidFill>
                  <a:schemeClr val="tx1"/>
                </a:solidFill>
                <a:latin typeface="+mn-lt"/>
                <a:ea typeface="+mn-ea"/>
                <a:cs typeface="+mn-cs"/>
              </a:rPr>
              <a:t> over </a:t>
            </a:r>
            <a:r>
              <a:rPr lang="da-DK" sz="1200" b="0" kern="1200" baseline="0" dirty="0" err="1" smtClean="0">
                <a:solidFill>
                  <a:schemeClr val="tx1"/>
                </a:solidFill>
                <a:latin typeface="+mn-lt"/>
                <a:ea typeface="+mn-ea"/>
                <a:cs typeface="+mn-cs"/>
              </a:rPr>
              <a:t>disorder</a:t>
            </a:r>
            <a:r>
              <a:rPr lang="da-DK" sz="1200" b="0" kern="1200" baseline="0" dirty="0" smtClean="0">
                <a:solidFill>
                  <a:schemeClr val="tx1"/>
                </a:solidFill>
                <a:latin typeface="+mn-lt"/>
                <a:ea typeface="+mn-ea"/>
                <a:cs typeface="+mn-cs"/>
              </a:rPr>
              <a:t> </a:t>
            </a:r>
            <a:r>
              <a:rPr lang="da-DK" sz="1200" b="0" kern="1200" baseline="0" dirty="0" err="1" smtClean="0">
                <a:solidFill>
                  <a:schemeClr val="tx1"/>
                </a:solidFill>
                <a:latin typeface="+mn-lt"/>
                <a:ea typeface="+mn-ea"/>
                <a:cs typeface="+mn-cs"/>
              </a:rPr>
              <a:t>realizations</a:t>
            </a:r>
            <a:r>
              <a:rPr lang="da-DK" sz="1200" b="0" kern="1200" baseline="0" dirty="0" smtClean="0">
                <a:solidFill>
                  <a:schemeClr val="tx1"/>
                </a:solidFill>
                <a:latin typeface="+mn-lt"/>
                <a:ea typeface="+mn-ea"/>
                <a:cs typeface="+mn-cs"/>
              </a:rPr>
              <a:t> as a </a:t>
            </a:r>
            <a:r>
              <a:rPr lang="da-DK" sz="1200" b="0" kern="1200" baseline="0" dirty="0" err="1" smtClean="0">
                <a:solidFill>
                  <a:schemeClr val="tx1"/>
                </a:solidFill>
                <a:latin typeface="+mn-lt"/>
                <a:ea typeface="+mn-ea"/>
                <a:cs typeface="+mn-cs"/>
              </a:rPr>
              <a:t>function</a:t>
            </a:r>
            <a:r>
              <a:rPr lang="da-DK" sz="1200" b="0" kern="1200" baseline="0" dirty="0" smtClean="0">
                <a:solidFill>
                  <a:schemeClr val="tx1"/>
                </a:solidFill>
                <a:latin typeface="+mn-lt"/>
                <a:ea typeface="+mn-ea"/>
                <a:cs typeface="+mn-cs"/>
              </a:rPr>
              <a:t> of distance.</a:t>
            </a:r>
            <a:endParaRPr lang="da-DK" sz="1200" kern="1200" dirty="0" smtClean="0">
              <a:solidFill>
                <a:schemeClr val="tx1"/>
              </a:solidFill>
              <a:latin typeface="+mn-lt"/>
              <a:ea typeface="+mn-ea"/>
              <a:cs typeface="+mn-cs"/>
            </a:endParaRPr>
          </a:p>
          <a:p>
            <a:endParaRPr lang="da-DK" sz="1200" kern="1200" dirty="0" smtClean="0">
              <a:solidFill>
                <a:schemeClr val="tx1"/>
              </a:solidFill>
              <a:latin typeface="+mn-lt"/>
              <a:ea typeface="+mn-ea"/>
              <a:cs typeface="+mn-cs"/>
            </a:endParaRPr>
          </a:p>
          <a:p>
            <a:r>
              <a:rPr lang="da-DK" sz="1200" kern="1200" dirty="0" smtClean="0">
                <a:solidFill>
                  <a:schemeClr val="tx1"/>
                </a:solidFill>
                <a:latin typeface="+mn-lt"/>
                <a:ea typeface="+mn-ea"/>
                <a:cs typeface="+mn-cs"/>
              </a:rPr>
              <a:t>|</a:t>
            </a:r>
            <a:r>
              <a:rPr lang="da-DK" sz="1200" kern="1200" dirty="0" smtClean="0">
                <a:solidFill>
                  <a:schemeClr val="tx1"/>
                </a:solidFill>
                <a:latin typeface="+mn-lt"/>
                <a:ea typeface="+mn-ea"/>
                <a:cs typeface="+mn-cs"/>
              </a:rPr>
              <a:t>\</a:t>
            </a:r>
            <a:r>
              <a:rPr lang="da-DK" sz="1200" kern="1200" dirty="0" err="1" smtClean="0">
                <a:solidFill>
                  <a:schemeClr val="tx1"/>
                </a:solidFill>
                <a:latin typeface="+mn-lt"/>
                <a:ea typeface="+mn-ea"/>
                <a:cs typeface="+mn-cs"/>
              </a:rPr>
              <a:t>psi</a:t>
            </a:r>
            <a:r>
              <a:rPr lang="da-DK" sz="1200" kern="1200" dirty="0" smtClean="0">
                <a:solidFill>
                  <a:schemeClr val="tx1"/>
                </a:solidFill>
                <a:latin typeface="+mn-lt"/>
                <a:ea typeface="+mn-ea"/>
                <a:cs typeface="+mn-cs"/>
              </a:rPr>
              <a:t>(t) \rangle = e^{-</a:t>
            </a:r>
            <a:r>
              <a:rPr lang="da-DK" sz="1200" kern="1200" dirty="0" err="1" smtClean="0">
                <a:solidFill>
                  <a:schemeClr val="tx1"/>
                </a:solidFill>
                <a:latin typeface="+mn-lt"/>
                <a:ea typeface="+mn-ea"/>
                <a:cs typeface="+mn-cs"/>
              </a:rPr>
              <a:t>iHt</a:t>
            </a:r>
            <a:r>
              <a:rPr lang="da-DK" sz="1200" kern="1200" dirty="0" smtClean="0">
                <a:solidFill>
                  <a:schemeClr val="tx1"/>
                </a:solidFill>
                <a:latin typeface="+mn-lt"/>
                <a:ea typeface="+mn-ea"/>
                <a:cs typeface="+mn-cs"/>
              </a:rPr>
              <a:t>} | \</a:t>
            </a:r>
            <a:r>
              <a:rPr lang="da-DK" sz="1200" kern="1200" dirty="0" err="1" smtClean="0">
                <a:solidFill>
                  <a:schemeClr val="tx1"/>
                </a:solidFill>
                <a:latin typeface="+mn-lt"/>
                <a:ea typeface="+mn-ea"/>
                <a:cs typeface="+mn-cs"/>
              </a:rPr>
              <a:t>psi</a:t>
            </a:r>
            <a:r>
              <a:rPr lang="da-DK" sz="1200" kern="1200" dirty="0" smtClean="0">
                <a:solidFill>
                  <a:schemeClr val="tx1"/>
                </a:solidFill>
                <a:latin typeface="+mn-lt"/>
                <a:ea typeface="+mn-ea"/>
                <a:cs typeface="+mn-cs"/>
              </a:rPr>
              <a:t> (0) \rangle</a:t>
            </a:r>
          </a:p>
          <a:p>
            <a:endParaRPr lang="en-US" dirty="0" smtClean="0"/>
          </a:p>
          <a:p>
            <a:r>
              <a:rPr lang="en-US" sz="1200" kern="1200" dirty="0" smtClean="0">
                <a:solidFill>
                  <a:schemeClr val="tx1"/>
                </a:solidFill>
                <a:latin typeface="+mn-lt"/>
                <a:ea typeface="+mn-ea"/>
                <a:cs typeface="+mn-cs"/>
              </a:rPr>
              <a:t>A(t) = \</a:t>
            </a:r>
            <a:r>
              <a:rPr lang="en-US" sz="1200" kern="1200" dirty="0" err="1" smtClean="0">
                <a:solidFill>
                  <a:schemeClr val="tx1"/>
                </a:solidFill>
                <a:latin typeface="+mn-lt"/>
                <a:ea typeface="+mn-ea"/>
                <a:cs typeface="+mn-cs"/>
              </a:rPr>
              <a:t>langle</a:t>
            </a:r>
            <a:r>
              <a:rPr lang="en-US" sz="1200" kern="1200" dirty="0" smtClean="0">
                <a:solidFill>
                  <a:schemeClr val="tx1"/>
                </a:solidFill>
                <a:latin typeface="+mn-lt"/>
                <a:ea typeface="+mn-ea"/>
                <a:cs typeface="+mn-cs"/>
              </a:rPr>
              <a:t> \psi(t) | \</a:t>
            </a:r>
            <a:r>
              <a:rPr lang="en-US" sz="1200" kern="1200" dirty="0" err="1" smtClean="0">
                <a:solidFill>
                  <a:schemeClr val="tx1"/>
                </a:solidFill>
                <a:latin typeface="+mn-lt"/>
                <a:ea typeface="+mn-ea"/>
                <a:cs typeface="+mn-cs"/>
              </a:rPr>
              <a:t>mathcal</a:t>
            </a:r>
            <a:r>
              <a:rPr lang="en-US" sz="1200" kern="1200" dirty="0" smtClean="0">
                <a:solidFill>
                  <a:schemeClr val="tx1"/>
                </a:solidFill>
                <a:latin typeface="+mn-lt"/>
                <a:ea typeface="+mn-ea"/>
                <a:cs typeface="+mn-cs"/>
              </a:rPr>
              <a:t>{A} | \psi (t) \</a:t>
            </a:r>
            <a:r>
              <a:rPr lang="en-US" sz="1200" kern="1200" dirty="0" err="1" smtClean="0">
                <a:solidFill>
                  <a:schemeClr val="tx1"/>
                </a:solidFill>
                <a:latin typeface="+mn-lt"/>
                <a:ea typeface="+mn-ea"/>
                <a:cs typeface="+mn-cs"/>
              </a:rPr>
              <a:t>rangle</a:t>
            </a:r>
            <a:endParaRPr lang="en-US" dirty="0"/>
          </a:p>
        </p:txBody>
      </p:sp>
      <p:sp>
        <p:nvSpPr>
          <p:cNvPr id="4" name="Slide Number Placeholder 3"/>
          <p:cNvSpPr>
            <a:spLocks noGrp="1"/>
          </p:cNvSpPr>
          <p:nvPr>
            <p:ph type="sldNum" sz="quarter" idx="10"/>
          </p:nvPr>
        </p:nvSpPr>
        <p:spPr/>
        <p:txBody>
          <a:bodyPr/>
          <a:lstStyle/>
          <a:p>
            <a:fld id="{5C95AE81-3C9C-844E-9F18-016EEAECC94E}" type="slidenum">
              <a:rPr lang="en-US" smtClean="0"/>
              <a:t>15</a:t>
            </a:fld>
            <a:endParaRPr lang="en-US"/>
          </a:p>
        </p:txBody>
      </p:sp>
    </p:spTree>
    <p:extLst>
      <p:ext uri="{BB962C8B-B14F-4D97-AF65-F5344CB8AC3E}">
        <p14:creationId xmlns:p14="http://schemas.microsoft.com/office/powerpoint/2010/main" val="1109558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kern="1200" dirty="0" err="1" smtClean="0">
                <a:solidFill>
                  <a:schemeClr val="tx1"/>
                </a:solidFill>
                <a:latin typeface="+mn-lt"/>
                <a:ea typeface="+mn-ea"/>
                <a:cs typeface="+mn-cs"/>
              </a:rPr>
              <a:t>We</a:t>
            </a:r>
            <a:r>
              <a:rPr lang="da-DK" sz="1200" kern="1200" dirty="0" smtClean="0">
                <a:solidFill>
                  <a:schemeClr val="tx1"/>
                </a:solidFill>
                <a:latin typeface="+mn-lt"/>
                <a:ea typeface="+mn-ea"/>
                <a:cs typeface="+mn-cs"/>
              </a:rPr>
              <a:t> </a:t>
            </a:r>
            <a:r>
              <a:rPr lang="da-DK" sz="1200" kern="1200" dirty="0" err="1" smtClean="0">
                <a:solidFill>
                  <a:schemeClr val="tx1"/>
                </a:solidFill>
                <a:latin typeface="+mn-lt"/>
                <a:ea typeface="+mn-ea"/>
                <a:cs typeface="+mn-cs"/>
              </a:rPr>
              <a:t>can</a:t>
            </a:r>
            <a:r>
              <a:rPr lang="da-DK" sz="1200" kern="1200" dirty="0" smtClean="0">
                <a:solidFill>
                  <a:schemeClr val="tx1"/>
                </a:solidFill>
                <a:latin typeface="+mn-lt"/>
                <a:ea typeface="+mn-ea"/>
                <a:cs typeface="+mn-cs"/>
              </a:rPr>
              <a:t> </a:t>
            </a:r>
            <a:r>
              <a:rPr lang="da-DK" sz="1200" kern="1200" dirty="0" err="1" smtClean="0">
                <a:solidFill>
                  <a:schemeClr val="tx1"/>
                </a:solidFill>
                <a:latin typeface="+mn-lt"/>
                <a:ea typeface="+mn-ea"/>
                <a:cs typeface="+mn-cs"/>
              </a:rPr>
              <a:t>also</a:t>
            </a:r>
            <a:r>
              <a:rPr lang="da-DK" sz="1200" kern="1200" dirty="0" smtClean="0">
                <a:solidFill>
                  <a:schemeClr val="tx1"/>
                </a:solidFill>
                <a:latin typeface="+mn-lt"/>
                <a:ea typeface="+mn-ea"/>
                <a:cs typeface="+mn-cs"/>
              </a:rPr>
              <a:t> look at the </a:t>
            </a:r>
            <a:r>
              <a:rPr lang="da-DK" sz="1200" kern="1200" dirty="0" err="1" smtClean="0">
                <a:solidFill>
                  <a:schemeClr val="tx1"/>
                </a:solidFill>
                <a:latin typeface="+mn-lt"/>
                <a:ea typeface="+mn-ea"/>
                <a:cs typeface="+mn-cs"/>
              </a:rPr>
              <a:t>effective</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classical</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Hamiltonian</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Recall</a:t>
            </a:r>
            <a:r>
              <a:rPr lang="da-DK" sz="1200" kern="1200" baseline="0" dirty="0" smtClean="0">
                <a:solidFill>
                  <a:schemeClr val="tx1"/>
                </a:solidFill>
                <a:latin typeface="+mn-lt"/>
                <a:ea typeface="+mn-ea"/>
                <a:cs typeface="+mn-cs"/>
              </a:rPr>
              <a:t> it has </a:t>
            </a:r>
            <a:r>
              <a:rPr lang="da-DK" sz="1200" kern="1200" baseline="0" dirty="0" err="1" smtClean="0">
                <a:solidFill>
                  <a:schemeClr val="tx1"/>
                </a:solidFill>
                <a:latin typeface="+mn-lt"/>
                <a:ea typeface="+mn-ea"/>
                <a:cs typeface="+mn-cs"/>
              </a:rPr>
              <a:t>this</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shape</a:t>
            </a:r>
            <a:r>
              <a:rPr lang="da-DK" sz="1200" kern="1200" baseline="0" dirty="0" smtClean="0">
                <a:solidFill>
                  <a:schemeClr val="tx1"/>
                </a:solidFill>
                <a:latin typeface="+mn-lt"/>
                <a:ea typeface="+mn-ea"/>
                <a:cs typeface="+mn-cs"/>
              </a:rPr>
              <a:t>. The </a:t>
            </a:r>
            <a:r>
              <a:rPr lang="da-DK" sz="1200" kern="1200" baseline="0" dirty="0" err="1" smtClean="0">
                <a:solidFill>
                  <a:schemeClr val="tx1"/>
                </a:solidFill>
                <a:latin typeface="+mn-lt"/>
                <a:ea typeface="+mn-ea"/>
                <a:cs typeface="+mn-cs"/>
              </a:rPr>
              <a:t>interactions</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J_ij</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also</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decay</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exponentially</a:t>
            </a:r>
            <a:r>
              <a:rPr lang="da-DK" sz="1200" kern="1200" baseline="0" dirty="0" smtClean="0">
                <a:solidFill>
                  <a:schemeClr val="tx1"/>
                </a:solidFill>
                <a:latin typeface="+mn-lt"/>
                <a:ea typeface="+mn-ea"/>
                <a:cs typeface="+mn-cs"/>
              </a:rPr>
              <a:t> with distance. Here </a:t>
            </a:r>
            <a:r>
              <a:rPr lang="da-DK" sz="1200" kern="1200" baseline="0" dirty="0" err="1" smtClean="0">
                <a:solidFill>
                  <a:schemeClr val="tx1"/>
                </a:solidFill>
                <a:latin typeface="+mn-lt"/>
                <a:ea typeface="+mn-ea"/>
                <a:cs typeface="+mn-cs"/>
              </a:rPr>
              <a:t>you</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see</a:t>
            </a:r>
            <a:r>
              <a:rPr lang="da-DK" sz="1200" kern="1200" baseline="0" dirty="0" smtClean="0">
                <a:solidFill>
                  <a:schemeClr val="tx1"/>
                </a:solidFill>
                <a:latin typeface="+mn-lt"/>
                <a:ea typeface="+mn-ea"/>
                <a:cs typeface="+mn-cs"/>
              </a:rPr>
              <a:t> the </a:t>
            </a:r>
            <a:r>
              <a:rPr lang="da-DK" sz="1200" kern="1200" baseline="0" dirty="0" err="1" smtClean="0">
                <a:solidFill>
                  <a:schemeClr val="tx1"/>
                </a:solidFill>
                <a:latin typeface="+mn-lt"/>
                <a:ea typeface="+mn-ea"/>
                <a:cs typeface="+mn-cs"/>
              </a:rPr>
              <a:t>geometric</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mean</a:t>
            </a:r>
            <a:r>
              <a:rPr lang="da-DK" sz="1200" kern="1200" baseline="0" dirty="0" smtClean="0">
                <a:solidFill>
                  <a:schemeClr val="tx1"/>
                </a:solidFill>
                <a:latin typeface="+mn-lt"/>
                <a:ea typeface="+mn-ea"/>
                <a:cs typeface="+mn-cs"/>
              </a:rPr>
              <a:t> of </a:t>
            </a:r>
            <a:r>
              <a:rPr lang="da-DK" sz="1200" kern="1200" baseline="0" dirty="0" err="1" smtClean="0">
                <a:solidFill>
                  <a:schemeClr val="tx1"/>
                </a:solidFill>
                <a:latin typeface="+mn-lt"/>
                <a:ea typeface="+mn-ea"/>
                <a:cs typeface="+mn-cs"/>
              </a:rPr>
              <a:t>these</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J_ij</a:t>
            </a:r>
            <a:r>
              <a:rPr lang="da-DK" sz="1200" kern="1200" baseline="0" dirty="0" smtClean="0">
                <a:solidFill>
                  <a:schemeClr val="tx1"/>
                </a:solidFill>
                <a:latin typeface="+mn-lt"/>
                <a:ea typeface="+mn-ea"/>
                <a:cs typeface="+mn-cs"/>
              </a:rPr>
              <a:t> as a </a:t>
            </a:r>
            <a:r>
              <a:rPr lang="da-DK" sz="1200" kern="1200" baseline="0" dirty="0" err="1" smtClean="0">
                <a:solidFill>
                  <a:schemeClr val="tx1"/>
                </a:solidFill>
                <a:latin typeface="+mn-lt"/>
                <a:ea typeface="+mn-ea"/>
                <a:cs typeface="+mn-cs"/>
              </a:rPr>
              <a:t>function</a:t>
            </a:r>
            <a:r>
              <a:rPr lang="da-DK" sz="1200" kern="1200" baseline="0" dirty="0" smtClean="0">
                <a:solidFill>
                  <a:schemeClr val="tx1"/>
                </a:solidFill>
                <a:latin typeface="+mn-lt"/>
                <a:ea typeface="+mn-ea"/>
                <a:cs typeface="+mn-cs"/>
              </a:rPr>
              <a:t> of distance. </a:t>
            </a:r>
            <a:r>
              <a:rPr lang="da-DK" sz="1200" kern="1200" baseline="0" dirty="0" err="1" smtClean="0">
                <a:solidFill>
                  <a:schemeClr val="tx1"/>
                </a:solidFill>
                <a:latin typeface="+mn-lt"/>
                <a:ea typeface="+mn-ea"/>
                <a:cs typeface="+mn-cs"/>
              </a:rPr>
              <a:t>Remarkably</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these</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interactions</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seem</a:t>
            </a:r>
            <a:r>
              <a:rPr lang="da-DK" sz="1200" kern="1200" baseline="0" dirty="0" smtClean="0">
                <a:solidFill>
                  <a:schemeClr val="tx1"/>
                </a:solidFill>
                <a:latin typeface="+mn-lt"/>
                <a:ea typeface="+mn-ea"/>
                <a:cs typeface="+mn-cs"/>
              </a:rPr>
              <a:t> to </a:t>
            </a:r>
            <a:r>
              <a:rPr lang="da-DK" sz="1200" kern="1200" baseline="0" dirty="0" err="1" smtClean="0">
                <a:solidFill>
                  <a:schemeClr val="tx1"/>
                </a:solidFill>
                <a:latin typeface="+mn-lt"/>
                <a:ea typeface="+mn-ea"/>
                <a:cs typeface="+mn-cs"/>
              </a:rPr>
              <a:t>decay</a:t>
            </a:r>
            <a:r>
              <a:rPr lang="da-DK" sz="1200" kern="1200" baseline="0" dirty="0" smtClean="0">
                <a:solidFill>
                  <a:schemeClr val="tx1"/>
                </a:solidFill>
                <a:latin typeface="+mn-lt"/>
                <a:ea typeface="+mn-ea"/>
                <a:cs typeface="+mn-cs"/>
              </a:rPr>
              <a:t> with a </a:t>
            </a:r>
            <a:r>
              <a:rPr lang="da-DK" sz="1200" b="1" kern="1200" baseline="0" dirty="0" err="1" smtClean="0">
                <a:solidFill>
                  <a:schemeClr val="tx1"/>
                </a:solidFill>
                <a:latin typeface="+mn-lt"/>
                <a:ea typeface="+mn-ea"/>
                <a:cs typeface="+mn-cs"/>
              </a:rPr>
              <a:t>different</a:t>
            </a:r>
            <a:r>
              <a:rPr lang="da-DK" sz="1200" b="1" kern="1200" baseline="0" dirty="0" smtClean="0">
                <a:solidFill>
                  <a:schemeClr val="tx1"/>
                </a:solidFill>
                <a:latin typeface="+mn-lt"/>
                <a:ea typeface="+mn-ea"/>
                <a:cs typeface="+mn-cs"/>
              </a:rPr>
              <a:t> </a:t>
            </a:r>
            <a:r>
              <a:rPr lang="da-DK" sz="1200" b="1" kern="1200" baseline="0" dirty="0" err="1" smtClean="0">
                <a:solidFill>
                  <a:schemeClr val="tx1"/>
                </a:solidFill>
                <a:latin typeface="+mn-lt"/>
                <a:ea typeface="+mn-ea"/>
                <a:cs typeface="+mn-cs"/>
              </a:rPr>
              <a:t>localization</a:t>
            </a:r>
            <a:r>
              <a:rPr lang="da-DK" sz="1200" b="1" kern="1200" baseline="0" dirty="0" smtClean="0">
                <a:solidFill>
                  <a:schemeClr val="tx1"/>
                </a:solidFill>
                <a:latin typeface="+mn-lt"/>
                <a:ea typeface="+mn-ea"/>
                <a:cs typeface="+mn-cs"/>
              </a:rPr>
              <a:t> </a:t>
            </a:r>
            <a:r>
              <a:rPr lang="da-DK" sz="1200" b="1" kern="1200" baseline="0" dirty="0" err="1" smtClean="0">
                <a:solidFill>
                  <a:schemeClr val="tx1"/>
                </a:solidFill>
                <a:latin typeface="+mn-lt"/>
                <a:ea typeface="+mn-ea"/>
                <a:cs typeface="+mn-cs"/>
              </a:rPr>
              <a:t>length</a:t>
            </a:r>
            <a:r>
              <a:rPr lang="da-DK" sz="1200" b="0" kern="1200" baseline="0" dirty="0" smtClean="0">
                <a:solidFill>
                  <a:schemeClr val="tx1"/>
                </a:solidFill>
                <a:latin typeface="+mn-lt"/>
                <a:ea typeface="+mn-ea"/>
                <a:cs typeface="+mn-cs"/>
              </a:rPr>
              <a:t> </a:t>
            </a:r>
            <a:r>
              <a:rPr lang="da-DK" sz="1200" b="0" kern="1200" baseline="0" dirty="0" err="1" smtClean="0">
                <a:solidFill>
                  <a:schemeClr val="tx1"/>
                </a:solidFill>
                <a:latin typeface="+mn-lt"/>
                <a:ea typeface="+mn-ea"/>
                <a:cs typeface="+mn-cs"/>
              </a:rPr>
              <a:t>than</a:t>
            </a:r>
            <a:r>
              <a:rPr lang="da-DK" sz="1200" b="0" kern="1200" baseline="0" dirty="0" smtClean="0">
                <a:solidFill>
                  <a:schemeClr val="tx1"/>
                </a:solidFill>
                <a:latin typeface="+mn-lt"/>
                <a:ea typeface="+mn-ea"/>
                <a:cs typeface="+mn-cs"/>
              </a:rPr>
              <a:t> the </a:t>
            </a:r>
            <a:r>
              <a:rPr lang="da-DK" sz="1200" b="0" kern="1200" baseline="0" dirty="0" err="1" smtClean="0">
                <a:solidFill>
                  <a:schemeClr val="tx1"/>
                </a:solidFill>
                <a:latin typeface="+mn-lt"/>
                <a:ea typeface="+mn-ea"/>
                <a:cs typeface="+mn-cs"/>
              </a:rPr>
              <a:t>spread</a:t>
            </a:r>
            <a:r>
              <a:rPr lang="da-DK" sz="1200" b="0" kern="1200" baseline="0" dirty="0" smtClean="0">
                <a:solidFill>
                  <a:schemeClr val="tx1"/>
                </a:solidFill>
                <a:latin typeface="+mn-lt"/>
                <a:ea typeface="+mn-ea"/>
                <a:cs typeface="+mn-cs"/>
              </a:rPr>
              <a:t> of the integrals of motion, </a:t>
            </a:r>
            <a:r>
              <a:rPr lang="da-DK" sz="1200" b="0" kern="1200" baseline="0" dirty="0" err="1" smtClean="0">
                <a:solidFill>
                  <a:schemeClr val="tx1"/>
                </a:solidFill>
                <a:latin typeface="+mn-lt"/>
                <a:ea typeface="+mn-ea"/>
                <a:cs typeface="+mn-cs"/>
              </a:rPr>
              <a:t>here</a:t>
            </a:r>
            <a:r>
              <a:rPr lang="da-DK" sz="1200" b="0" kern="1200" baseline="0" dirty="0" smtClean="0">
                <a:solidFill>
                  <a:schemeClr val="tx1"/>
                </a:solidFill>
                <a:latin typeface="+mn-lt"/>
                <a:ea typeface="+mn-ea"/>
                <a:cs typeface="+mn-cs"/>
              </a:rPr>
              <a:t> </a:t>
            </a:r>
            <a:r>
              <a:rPr lang="da-DK" sz="1200" b="0" kern="1200" baseline="0" dirty="0" err="1" smtClean="0">
                <a:solidFill>
                  <a:schemeClr val="tx1"/>
                </a:solidFill>
                <a:latin typeface="+mn-lt"/>
                <a:ea typeface="+mn-ea"/>
                <a:cs typeface="+mn-cs"/>
              </a:rPr>
              <a:t>shown</a:t>
            </a:r>
            <a:r>
              <a:rPr lang="da-DK" sz="1200" b="0" kern="1200" baseline="0" dirty="0" smtClean="0">
                <a:solidFill>
                  <a:schemeClr val="tx1"/>
                </a:solidFill>
                <a:latin typeface="+mn-lt"/>
                <a:ea typeface="+mn-ea"/>
                <a:cs typeface="+mn-cs"/>
              </a:rPr>
              <a:t> in </a:t>
            </a:r>
            <a:r>
              <a:rPr lang="da-DK" sz="1200" b="0" kern="1200" baseline="0" dirty="0" err="1" smtClean="0">
                <a:solidFill>
                  <a:schemeClr val="tx1"/>
                </a:solidFill>
                <a:latin typeface="+mn-lt"/>
                <a:ea typeface="+mn-ea"/>
                <a:cs typeface="+mn-cs"/>
              </a:rPr>
              <a:t>dashed</a:t>
            </a:r>
            <a:r>
              <a:rPr lang="da-DK" sz="1200" b="0" kern="1200" baseline="0" dirty="0" smtClean="0">
                <a:solidFill>
                  <a:schemeClr val="tx1"/>
                </a:solidFill>
                <a:latin typeface="+mn-lt"/>
                <a:ea typeface="+mn-ea"/>
                <a:cs typeface="+mn-cs"/>
              </a:rPr>
              <a:t> lines. </a:t>
            </a:r>
          </a:p>
          <a:p>
            <a:r>
              <a:rPr lang="da-DK" sz="1200" b="0" kern="1200" baseline="0" dirty="0" smtClean="0">
                <a:solidFill>
                  <a:schemeClr val="tx1"/>
                </a:solidFill>
                <a:latin typeface="+mn-lt"/>
                <a:ea typeface="+mn-ea"/>
                <a:cs typeface="+mn-cs"/>
              </a:rPr>
              <a:t>This shows </a:t>
            </a:r>
            <a:r>
              <a:rPr lang="da-DK" sz="1200" b="0" kern="1200" baseline="0" dirty="0" err="1" smtClean="0">
                <a:solidFill>
                  <a:schemeClr val="tx1"/>
                </a:solidFill>
                <a:latin typeface="+mn-lt"/>
                <a:ea typeface="+mn-ea"/>
                <a:cs typeface="+mn-cs"/>
              </a:rPr>
              <a:t>that</a:t>
            </a:r>
            <a:r>
              <a:rPr lang="da-DK" sz="1200" b="0" kern="1200" baseline="0" dirty="0" smtClean="0">
                <a:solidFill>
                  <a:schemeClr val="tx1"/>
                </a:solidFill>
                <a:latin typeface="+mn-lt"/>
                <a:ea typeface="+mn-ea"/>
                <a:cs typeface="+mn-cs"/>
              </a:rPr>
              <a:t> in the MBL </a:t>
            </a:r>
            <a:r>
              <a:rPr lang="da-DK" sz="1200" b="0" kern="1200" baseline="0" dirty="0" err="1" smtClean="0">
                <a:solidFill>
                  <a:schemeClr val="tx1"/>
                </a:solidFill>
                <a:latin typeface="+mn-lt"/>
                <a:ea typeface="+mn-ea"/>
                <a:cs typeface="+mn-cs"/>
              </a:rPr>
              <a:t>phase</a:t>
            </a:r>
            <a:r>
              <a:rPr lang="da-DK" sz="1200" b="0" kern="1200" baseline="0" dirty="0" smtClean="0">
                <a:solidFill>
                  <a:schemeClr val="tx1"/>
                </a:solidFill>
                <a:latin typeface="+mn-lt"/>
                <a:ea typeface="+mn-ea"/>
                <a:cs typeface="+mn-cs"/>
              </a:rPr>
              <a:t>, </a:t>
            </a:r>
            <a:r>
              <a:rPr lang="da-DK" sz="1200" b="0" kern="1200" baseline="0" dirty="0" err="1" smtClean="0">
                <a:solidFill>
                  <a:schemeClr val="tx1"/>
                </a:solidFill>
                <a:latin typeface="+mn-lt"/>
                <a:ea typeface="+mn-ea"/>
                <a:cs typeface="+mn-cs"/>
              </a:rPr>
              <a:t>there</a:t>
            </a:r>
            <a:r>
              <a:rPr lang="da-DK" sz="1200" b="0" kern="1200" baseline="0" dirty="0" smtClean="0">
                <a:solidFill>
                  <a:schemeClr val="tx1"/>
                </a:solidFill>
                <a:latin typeface="+mn-lt"/>
                <a:ea typeface="+mn-ea"/>
                <a:cs typeface="+mn-cs"/>
              </a:rPr>
              <a:t> </a:t>
            </a:r>
            <a:r>
              <a:rPr lang="da-DK" sz="1200" b="0" kern="1200" baseline="0" dirty="0" err="1" smtClean="0">
                <a:solidFill>
                  <a:schemeClr val="tx1"/>
                </a:solidFill>
                <a:latin typeface="+mn-lt"/>
                <a:ea typeface="+mn-ea"/>
                <a:cs typeface="+mn-cs"/>
              </a:rPr>
              <a:t>are</a:t>
            </a:r>
            <a:r>
              <a:rPr lang="da-DK" sz="1200" b="0" kern="1200" baseline="0" dirty="0" smtClean="0">
                <a:solidFill>
                  <a:schemeClr val="tx1"/>
                </a:solidFill>
                <a:latin typeface="+mn-lt"/>
                <a:ea typeface="+mn-ea"/>
                <a:cs typeface="+mn-cs"/>
              </a:rPr>
              <a:t> </a:t>
            </a:r>
            <a:r>
              <a:rPr lang="da-DK" sz="1200" b="0" kern="1200" baseline="0" dirty="0" err="1" smtClean="0">
                <a:solidFill>
                  <a:schemeClr val="tx1"/>
                </a:solidFill>
                <a:latin typeface="+mn-lt"/>
                <a:ea typeface="+mn-ea"/>
                <a:cs typeface="+mn-cs"/>
              </a:rPr>
              <a:t>actually</a:t>
            </a:r>
            <a:r>
              <a:rPr lang="da-DK" sz="1200" b="0" kern="1200" baseline="0" dirty="0" smtClean="0">
                <a:solidFill>
                  <a:schemeClr val="tx1"/>
                </a:solidFill>
                <a:latin typeface="+mn-lt"/>
                <a:ea typeface="+mn-ea"/>
                <a:cs typeface="+mn-cs"/>
              </a:rPr>
              <a:t> </a:t>
            </a:r>
            <a:r>
              <a:rPr lang="da-DK" sz="1200" b="1" kern="1200" baseline="0" dirty="0" err="1" smtClean="0">
                <a:solidFill>
                  <a:schemeClr val="tx1"/>
                </a:solidFill>
                <a:latin typeface="+mn-lt"/>
                <a:ea typeface="+mn-ea"/>
                <a:cs typeface="+mn-cs"/>
              </a:rPr>
              <a:t>two</a:t>
            </a:r>
            <a:r>
              <a:rPr lang="da-DK" sz="1200" b="1" kern="1200" baseline="0" dirty="0" smtClean="0">
                <a:solidFill>
                  <a:schemeClr val="tx1"/>
                </a:solidFill>
                <a:latin typeface="+mn-lt"/>
                <a:ea typeface="+mn-ea"/>
                <a:cs typeface="+mn-cs"/>
              </a:rPr>
              <a:t> </a:t>
            </a:r>
            <a:r>
              <a:rPr lang="da-DK" sz="1200" b="1" kern="1200" baseline="0" dirty="0" err="1" smtClean="0">
                <a:solidFill>
                  <a:schemeClr val="tx1"/>
                </a:solidFill>
                <a:latin typeface="+mn-lt"/>
                <a:ea typeface="+mn-ea"/>
                <a:cs typeface="+mn-cs"/>
              </a:rPr>
              <a:t>different</a:t>
            </a:r>
            <a:r>
              <a:rPr lang="da-DK" sz="1200" b="1" kern="1200" baseline="0" dirty="0" smtClean="0">
                <a:solidFill>
                  <a:schemeClr val="tx1"/>
                </a:solidFill>
                <a:latin typeface="+mn-lt"/>
                <a:ea typeface="+mn-ea"/>
                <a:cs typeface="+mn-cs"/>
              </a:rPr>
              <a:t> </a:t>
            </a:r>
            <a:r>
              <a:rPr lang="da-DK" sz="1200" b="1" kern="1200" baseline="0" dirty="0" err="1" smtClean="0">
                <a:solidFill>
                  <a:schemeClr val="tx1"/>
                </a:solidFill>
                <a:latin typeface="+mn-lt"/>
                <a:ea typeface="+mn-ea"/>
                <a:cs typeface="+mn-cs"/>
              </a:rPr>
              <a:t>many-body</a:t>
            </a:r>
            <a:r>
              <a:rPr lang="da-DK" sz="1200" b="1" kern="1200" baseline="0" dirty="0" smtClean="0">
                <a:solidFill>
                  <a:schemeClr val="tx1"/>
                </a:solidFill>
                <a:latin typeface="+mn-lt"/>
                <a:ea typeface="+mn-ea"/>
                <a:cs typeface="+mn-cs"/>
              </a:rPr>
              <a:t> </a:t>
            </a:r>
            <a:r>
              <a:rPr lang="da-DK" sz="1200" b="1" kern="1200" baseline="0" dirty="0" err="1" smtClean="0">
                <a:solidFill>
                  <a:schemeClr val="tx1"/>
                </a:solidFill>
                <a:latin typeface="+mn-lt"/>
                <a:ea typeface="+mn-ea"/>
                <a:cs typeface="+mn-cs"/>
              </a:rPr>
              <a:t>localization</a:t>
            </a:r>
            <a:r>
              <a:rPr lang="da-DK" sz="1200" b="1" kern="1200" baseline="0" dirty="0" smtClean="0">
                <a:solidFill>
                  <a:schemeClr val="tx1"/>
                </a:solidFill>
                <a:latin typeface="+mn-lt"/>
                <a:ea typeface="+mn-ea"/>
                <a:cs typeface="+mn-cs"/>
              </a:rPr>
              <a:t> </a:t>
            </a:r>
            <a:r>
              <a:rPr lang="da-DK" sz="1200" b="1" kern="1200" baseline="0" dirty="0" err="1" smtClean="0">
                <a:solidFill>
                  <a:schemeClr val="tx1"/>
                </a:solidFill>
                <a:latin typeface="+mn-lt"/>
                <a:ea typeface="+mn-ea"/>
                <a:cs typeface="+mn-cs"/>
              </a:rPr>
              <a:t>lengths</a:t>
            </a:r>
            <a:r>
              <a:rPr lang="da-DK" sz="1200" b="0" kern="1200" baseline="0" dirty="0" smtClean="0">
                <a:solidFill>
                  <a:schemeClr val="tx1"/>
                </a:solidFill>
                <a:latin typeface="+mn-lt"/>
                <a:ea typeface="+mn-ea"/>
                <a:cs typeface="+mn-cs"/>
              </a:rPr>
              <a:t>.</a:t>
            </a:r>
            <a:endParaRPr lang="da-DK" sz="1200" kern="1200" dirty="0" smtClean="0">
              <a:solidFill>
                <a:schemeClr val="tx1"/>
              </a:solidFill>
              <a:latin typeface="+mn-lt"/>
              <a:ea typeface="+mn-ea"/>
              <a:cs typeface="+mn-cs"/>
            </a:endParaRPr>
          </a:p>
          <a:p>
            <a:endParaRPr lang="da-DK" sz="1200" kern="1200" dirty="0" smtClean="0">
              <a:solidFill>
                <a:schemeClr val="tx1"/>
              </a:solidFill>
              <a:latin typeface="+mn-lt"/>
              <a:ea typeface="+mn-ea"/>
              <a:cs typeface="+mn-cs"/>
            </a:endParaRPr>
          </a:p>
          <a:p>
            <a:r>
              <a:rPr lang="da-DK" sz="1200" kern="1200" dirty="0" smtClean="0">
                <a:solidFill>
                  <a:schemeClr val="tx1"/>
                </a:solidFill>
                <a:latin typeface="+mn-lt"/>
                <a:ea typeface="+mn-ea"/>
                <a:cs typeface="+mn-cs"/>
              </a:rPr>
              <a:t>|</a:t>
            </a:r>
            <a:r>
              <a:rPr lang="da-DK" sz="1200" kern="1200" dirty="0" smtClean="0">
                <a:solidFill>
                  <a:schemeClr val="tx1"/>
                </a:solidFill>
                <a:latin typeface="+mn-lt"/>
                <a:ea typeface="+mn-ea"/>
                <a:cs typeface="+mn-cs"/>
              </a:rPr>
              <a:t>\</a:t>
            </a:r>
            <a:r>
              <a:rPr lang="da-DK" sz="1200" kern="1200" dirty="0" err="1" smtClean="0">
                <a:solidFill>
                  <a:schemeClr val="tx1"/>
                </a:solidFill>
                <a:latin typeface="+mn-lt"/>
                <a:ea typeface="+mn-ea"/>
                <a:cs typeface="+mn-cs"/>
              </a:rPr>
              <a:t>psi</a:t>
            </a:r>
            <a:r>
              <a:rPr lang="da-DK" sz="1200" kern="1200" dirty="0" smtClean="0">
                <a:solidFill>
                  <a:schemeClr val="tx1"/>
                </a:solidFill>
                <a:latin typeface="+mn-lt"/>
                <a:ea typeface="+mn-ea"/>
                <a:cs typeface="+mn-cs"/>
              </a:rPr>
              <a:t>(t) \rangle = e^{-</a:t>
            </a:r>
            <a:r>
              <a:rPr lang="da-DK" sz="1200" kern="1200" dirty="0" err="1" smtClean="0">
                <a:solidFill>
                  <a:schemeClr val="tx1"/>
                </a:solidFill>
                <a:latin typeface="+mn-lt"/>
                <a:ea typeface="+mn-ea"/>
                <a:cs typeface="+mn-cs"/>
              </a:rPr>
              <a:t>iHt</a:t>
            </a:r>
            <a:r>
              <a:rPr lang="da-DK" sz="1200" kern="1200" dirty="0" smtClean="0">
                <a:solidFill>
                  <a:schemeClr val="tx1"/>
                </a:solidFill>
                <a:latin typeface="+mn-lt"/>
                <a:ea typeface="+mn-ea"/>
                <a:cs typeface="+mn-cs"/>
              </a:rPr>
              <a:t>} | \</a:t>
            </a:r>
            <a:r>
              <a:rPr lang="da-DK" sz="1200" kern="1200" dirty="0" err="1" smtClean="0">
                <a:solidFill>
                  <a:schemeClr val="tx1"/>
                </a:solidFill>
                <a:latin typeface="+mn-lt"/>
                <a:ea typeface="+mn-ea"/>
                <a:cs typeface="+mn-cs"/>
              </a:rPr>
              <a:t>psi</a:t>
            </a:r>
            <a:r>
              <a:rPr lang="da-DK" sz="1200" kern="1200" dirty="0" smtClean="0">
                <a:solidFill>
                  <a:schemeClr val="tx1"/>
                </a:solidFill>
                <a:latin typeface="+mn-lt"/>
                <a:ea typeface="+mn-ea"/>
                <a:cs typeface="+mn-cs"/>
              </a:rPr>
              <a:t> (0) \rangle</a:t>
            </a:r>
          </a:p>
          <a:p>
            <a:endParaRPr lang="en-US" dirty="0" smtClean="0"/>
          </a:p>
          <a:p>
            <a:r>
              <a:rPr lang="en-US" sz="1200" kern="1200" dirty="0" smtClean="0">
                <a:solidFill>
                  <a:schemeClr val="tx1"/>
                </a:solidFill>
                <a:latin typeface="+mn-lt"/>
                <a:ea typeface="+mn-ea"/>
                <a:cs typeface="+mn-cs"/>
              </a:rPr>
              <a:t>A(t) = \</a:t>
            </a:r>
            <a:r>
              <a:rPr lang="en-US" sz="1200" kern="1200" dirty="0" err="1" smtClean="0">
                <a:solidFill>
                  <a:schemeClr val="tx1"/>
                </a:solidFill>
                <a:latin typeface="+mn-lt"/>
                <a:ea typeface="+mn-ea"/>
                <a:cs typeface="+mn-cs"/>
              </a:rPr>
              <a:t>langle</a:t>
            </a:r>
            <a:r>
              <a:rPr lang="en-US" sz="1200" kern="1200" dirty="0" smtClean="0">
                <a:solidFill>
                  <a:schemeClr val="tx1"/>
                </a:solidFill>
                <a:latin typeface="+mn-lt"/>
                <a:ea typeface="+mn-ea"/>
                <a:cs typeface="+mn-cs"/>
              </a:rPr>
              <a:t> \psi(t) | \</a:t>
            </a:r>
            <a:r>
              <a:rPr lang="en-US" sz="1200" kern="1200" dirty="0" err="1" smtClean="0">
                <a:solidFill>
                  <a:schemeClr val="tx1"/>
                </a:solidFill>
                <a:latin typeface="+mn-lt"/>
                <a:ea typeface="+mn-ea"/>
                <a:cs typeface="+mn-cs"/>
              </a:rPr>
              <a:t>mathcal</a:t>
            </a:r>
            <a:r>
              <a:rPr lang="en-US" sz="1200" kern="1200" dirty="0" smtClean="0">
                <a:solidFill>
                  <a:schemeClr val="tx1"/>
                </a:solidFill>
                <a:latin typeface="+mn-lt"/>
                <a:ea typeface="+mn-ea"/>
                <a:cs typeface="+mn-cs"/>
              </a:rPr>
              <a:t>{A} | \psi (t) \</a:t>
            </a:r>
            <a:r>
              <a:rPr lang="en-US" sz="1200" kern="1200" dirty="0" err="1" smtClean="0">
                <a:solidFill>
                  <a:schemeClr val="tx1"/>
                </a:solidFill>
                <a:latin typeface="+mn-lt"/>
                <a:ea typeface="+mn-ea"/>
                <a:cs typeface="+mn-cs"/>
              </a:rPr>
              <a:t>rangle</a:t>
            </a:r>
            <a:endParaRPr lang="en-US" dirty="0"/>
          </a:p>
        </p:txBody>
      </p:sp>
      <p:sp>
        <p:nvSpPr>
          <p:cNvPr id="4" name="Slide Number Placeholder 3"/>
          <p:cNvSpPr>
            <a:spLocks noGrp="1"/>
          </p:cNvSpPr>
          <p:nvPr>
            <p:ph type="sldNum" sz="quarter" idx="10"/>
          </p:nvPr>
        </p:nvSpPr>
        <p:spPr/>
        <p:txBody>
          <a:bodyPr/>
          <a:lstStyle/>
          <a:p>
            <a:fld id="{5C95AE81-3C9C-844E-9F18-016EEAECC94E}" type="slidenum">
              <a:rPr lang="en-US" smtClean="0"/>
              <a:t>16</a:t>
            </a:fld>
            <a:endParaRPr lang="en-US"/>
          </a:p>
        </p:txBody>
      </p:sp>
    </p:spTree>
    <p:extLst>
      <p:ext uri="{BB962C8B-B14F-4D97-AF65-F5344CB8AC3E}">
        <p14:creationId xmlns:p14="http://schemas.microsoft.com/office/powerpoint/2010/main" val="1109558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kern="1200" dirty="0" smtClean="0">
                <a:solidFill>
                  <a:schemeClr val="tx1"/>
                </a:solidFill>
                <a:latin typeface="+mn-lt"/>
                <a:ea typeface="+mn-ea"/>
                <a:cs typeface="+mn-cs"/>
              </a:rPr>
              <a:t>The </a:t>
            </a:r>
            <a:r>
              <a:rPr lang="da-DK" sz="1200" kern="1200" dirty="0" err="1" smtClean="0">
                <a:solidFill>
                  <a:schemeClr val="tx1"/>
                </a:solidFill>
                <a:latin typeface="+mn-lt"/>
                <a:ea typeface="+mn-ea"/>
                <a:cs typeface="+mn-cs"/>
              </a:rPr>
              <a:t>exponential</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decay</a:t>
            </a:r>
            <a:r>
              <a:rPr lang="da-DK" sz="1200" kern="1200" baseline="0" dirty="0" smtClean="0">
                <a:solidFill>
                  <a:schemeClr val="tx1"/>
                </a:solidFill>
                <a:latin typeface="+mn-lt"/>
                <a:ea typeface="+mn-ea"/>
                <a:cs typeface="+mn-cs"/>
              </a:rPr>
              <a:t> of the </a:t>
            </a:r>
            <a:r>
              <a:rPr lang="da-DK" sz="1200" kern="1200" baseline="0" dirty="0" err="1" smtClean="0">
                <a:solidFill>
                  <a:schemeClr val="tx1"/>
                </a:solidFill>
                <a:latin typeface="+mn-lt"/>
                <a:ea typeface="+mn-ea"/>
                <a:cs typeface="+mn-cs"/>
              </a:rPr>
              <a:t>interactions</a:t>
            </a:r>
            <a:r>
              <a:rPr lang="da-DK" sz="1200" kern="1200" baseline="0" dirty="0" smtClean="0">
                <a:solidFill>
                  <a:schemeClr val="tx1"/>
                </a:solidFill>
                <a:latin typeface="+mn-lt"/>
                <a:ea typeface="+mn-ea"/>
                <a:cs typeface="+mn-cs"/>
              </a:rPr>
              <a:t> has </a:t>
            </a:r>
            <a:r>
              <a:rPr lang="da-DK" sz="1200" kern="1200" baseline="0" dirty="0" err="1" smtClean="0">
                <a:solidFill>
                  <a:schemeClr val="tx1"/>
                </a:solidFill>
                <a:latin typeface="+mn-lt"/>
                <a:ea typeface="+mn-ea"/>
                <a:cs typeface="+mn-cs"/>
              </a:rPr>
              <a:t>been</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suggested</a:t>
            </a:r>
            <a:r>
              <a:rPr lang="da-DK" sz="1200" kern="1200" baseline="0" dirty="0" smtClean="0">
                <a:solidFill>
                  <a:schemeClr val="tx1"/>
                </a:solidFill>
                <a:latin typeface="+mn-lt"/>
                <a:ea typeface="+mn-ea"/>
                <a:cs typeface="+mn-cs"/>
              </a:rPr>
              <a:t> to give rise to the </a:t>
            </a:r>
            <a:r>
              <a:rPr lang="da-DK" sz="1200" kern="1200" baseline="0" dirty="0" err="1" smtClean="0">
                <a:solidFill>
                  <a:schemeClr val="tx1"/>
                </a:solidFill>
                <a:latin typeface="+mn-lt"/>
                <a:ea typeface="+mn-ea"/>
                <a:cs typeface="+mn-cs"/>
              </a:rPr>
              <a:t>extremely</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slow</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entangling</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dynamics</a:t>
            </a:r>
            <a:r>
              <a:rPr lang="da-DK" sz="1200" kern="1200" baseline="0" dirty="0" smtClean="0">
                <a:solidFill>
                  <a:schemeClr val="tx1"/>
                </a:solidFill>
                <a:latin typeface="+mn-lt"/>
                <a:ea typeface="+mn-ea"/>
                <a:cs typeface="+mn-cs"/>
              </a:rPr>
              <a:t> of the MBL-</a:t>
            </a:r>
            <a:r>
              <a:rPr lang="da-DK" sz="1200" kern="1200" baseline="0" dirty="0" err="1" smtClean="0">
                <a:solidFill>
                  <a:schemeClr val="tx1"/>
                </a:solidFill>
                <a:latin typeface="+mn-lt"/>
                <a:ea typeface="+mn-ea"/>
                <a:cs typeface="+mn-cs"/>
              </a:rPr>
              <a:t>phase</a:t>
            </a:r>
            <a:r>
              <a:rPr lang="da-DK" sz="1200" kern="1200" baseline="0" dirty="0" smtClean="0">
                <a:solidFill>
                  <a:schemeClr val="tx1"/>
                </a:solidFill>
                <a:latin typeface="+mn-lt"/>
                <a:ea typeface="+mn-ea"/>
                <a:cs typeface="+mn-cs"/>
              </a:rPr>
              <a:t>.</a:t>
            </a:r>
          </a:p>
          <a:p>
            <a:r>
              <a:rPr lang="da-DK" sz="1200" kern="1200" baseline="0" dirty="0" smtClean="0">
                <a:solidFill>
                  <a:schemeClr val="tx1"/>
                </a:solidFill>
                <a:latin typeface="+mn-lt"/>
                <a:ea typeface="+mn-ea"/>
                <a:cs typeface="+mn-cs"/>
              </a:rPr>
              <a:t>The argument is simple. If the </a:t>
            </a:r>
            <a:r>
              <a:rPr lang="da-DK" sz="1200" kern="1200" baseline="0" dirty="0" err="1" smtClean="0">
                <a:solidFill>
                  <a:schemeClr val="tx1"/>
                </a:solidFill>
                <a:latin typeface="+mn-lt"/>
                <a:ea typeface="+mn-ea"/>
                <a:cs typeface="+mn-cs"/>
              </a:rPr>
              <a:t>interactions</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are</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exponentially</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decaying</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then</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two</a:t>
            </a:r>
            <a:r>
              <a:rPr lang="da-DK" sz="1200" kern="1200" baseline="0" dirty="0" smtClean="0">
                <a:solidFill>
                  <a:schemeClr val="tx1"/>
                </a:solidFill>
                <a:latin typeface="+mn-lt"/>
                <a:ea typeface="+mn-ea"/>
                <a:cs typeface="+mn-cs"/>
              </a:rPr>
              <a:t> bits at a distance r </a:t>
            </a:r>
            <a:r>
              <a:rPr lang="da-DK" sz="1200" kern="1200" baseline="0" dirty="0" err="1" smtClean="0">
                <a:solidFill>
                  <a:schemeClr val="tx1"/>
                </a:solidFill>
                <a:latin typeface="+mn-lt"/>
                <a:ea typeface="+mn-ea"/>
                <a:cs typeface="+mn-cs"/>
              </a:rPr>
              <a:t>take</a:t>
            </a:r>
            <a:r>
              <a:rPr lang="da-DK" sz="1200" kern="1200" baseline="0" dirty="0" smtClean="0">
                <a:solidFill>
                  <a:schemeClr val="tx1"/>
                </a:solidFill>
                <a:latin typeface="+mn-lt"/>
                <a:ea typeface="+mn-ea"/>
                <a:cs typeface="+mn-cs"/>
              </a:rPr>
              <a:t> 1/J time to </a:t>
            </a:r>
            <a:r>
              <a:rPr lang="da-DK" sz="1200" kern="1200" baseline="0" dirty="0" err="1" smtClean="0">
                <a:solidFill>
                  <a:schemeClr val="tx1"/>
                </a:solidFill>
                <a:latin typeface="+mn-lt"/>
                <a:ea typeface="+mn-ea"/>
                <a:cs typeface="+mn-cs"/>
              </a:rPr>
              <a:t>entangle</a:t>
            </a:r>
            <a:r>
              <a:rPr lang="da-DK" sz="1200" kern="1200" baseline="0" dirty="0" smtClean="0">
                <a:solidFill>
                  <a:schemeClr val="tx1"/>
                </a:solidFill>
                <a:latin typeface="+mn-lt"/>
                <a:ea typeface="+mn-ea"/>
                <a:cs typeface="+mn-cs"/>
              </a:rPr>
              <a:t>. The </a:t>
            </a:r>
            <a:r>
              <a:rPr lang="da-DK" sz="1200" kern="1200" baseline="0" dirty="0" err="1" smtClean="0">
                <a:solidFill>
                  <a:schemeClr val="tx1"/>
                </a:solidFill>
                <a:latin typeface="+mn-lt"/>
                <a:ea typeface="+mn-ea"/>
                <a:cs typeface="+mn-cs"/>
              </a:rPr>
              <a:t>bipartite</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entanglement</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entropy</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between</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two</a:t>
            </a:r>
            <a:r>
              <a:rPr lang="da-DK" sz="1200" kern="1200" baseline="0" dirty="0" smtClean="0">
                <a:solidFill>
                  <a:schemeClr val="tx1"/>
                </a:solidFill>
                <a:latin typeface="+mn-lt"/>
                <a:ea typeface="+mn-ea"/>
                <a:cs typeface="+mn-cs"/>
              </a:rPr>
              <a:t> halves of the system, </a:t>
            </a:r>
            <a:r>
              <a:rPr lang="da-DK" sz="1200" kern="1200" baseline="0" dirty="0" err="1" smtClean="0">
                <a:solidFill>
                  <a:schemeClr val="tx1"/>
                </a:solidFill>
                <a:latin typeface="+mn-lt"/>
                <a:ea typeface="+mn-ea"/>
                <a:cs typeface="+mn-cs"/>
              </a:rPr>
              <a:t>defined</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here</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thus</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scales</a:t>
            </a:r>
            <a:r>
              <a:rPr lang="da-DK" sz="1200" kern="1200" baseline="0" dirty="0" smtClean="0">
                <a:solidFill>
                  <a:schemeClr val="tx1"/>
                </a:solidFill>
                <a:latin typeface="+mn-lt"/>
                <a:ea typeface="+mn-ea"/>
                <a:cs typeface="+mn-cs"/>
              </a:rPr>
              <a:t> as the </a:t>
            </a:r>
            <a:r>
              <a:rPr lang="da-DK" sz="1200" kern="1200" baseline="0" dirty="0" err="1" smtClean="0">
                <a:solidFill>
                  <a:schemeClr val="tx1"/>
                </a:solidFill>
                <a:latin typeface="+mn-lt"/>
                <a:ea typeface="+mn-ea"/>
                <a:cs typeface="+mn-cs"/>
              </a:rPr>
              <a:t>number</a:t>
            </a:r>
            <a:r>
              <a:rPr lang="da-DK" sz="1200" kern="1200" baseline="0" dirty="0" smtClean="0">
                <a:solidFill>
                  <a:schemeClr val="tx1"/>
                </a:solidFill>
                <a:latin typeface="+mn-lt"/>
                <a:ea typeface="+mn-ea"/>
                <a:cs typeface="+mn-cs"/>
              </a:rPr>
              <a:t> of bits </a:t>
            </a:r>
            <a:r>
              <a:rPr lang="da-DK" sz="1200" kern="1200" baseline="0" dirty="0" err="1" smtClean="0">
                <a:solidFill>
                  <a:schemeClr val="tx1"/>
                </a:solidFill>
                <a:latin typeface="+mn-lt"/>
                <a:ea typeface="+mn-ea"/>
                <a:cs typeface="+mn-cs"/>
              </a:rPr>
              <a:t>entangled</a:t>
            </a:r>
            <a:r>
              <a:rPr lang="da-DK" sz="1200" kern="1200" baseline="0" dirty="0" smtClean="0">
                <a:solidFill>
                  <a:schemeClr val="tx1"/>
                </a:solidFill>
                <a:latin typeface="+mn-lt"/>
                <a:ea typeface="+mn-ea"/>
                <a:cs typeface="+mn-cs"/>
              </a:rPr>
              <a:t> at a </a:t>
            </a:r>
            <a:r>
              <a:rPr lang="da-DK" sz="1200" kern="1200" baseline="0" dirty="0" err="1" smtClean="0">
                <a:solidFill>
                  <a:schemeClr val="tx1"/>
                </a:solidFill>
                <a:latin typeface="+mn-lt"/>
                <a:ea typeface="+mn-ea"/>
                <a:cs typeface="+mn-cs"/>
              </a:rPr>
              <a:t>certain</a:t>
            </a:r>
            <a:r>
              <a:rPr lang="da-DK" sz="1200" kern="1200" baseline="0" dirty="0" smtClean="0">
                <a:solidFill>
                  <a:schemeClr val="tx1"/>
                </a:solidFill>
                <a:latin typeface="+mn-lt"/>
                <a:ea typeface="+mn-ea"/>
                <a:cs typeface="+mn-cs"/>
              </a:rPr>
              <a:t> time, </a:t>
            </a:r>
            <a:r>
              <a:rPr lang="da-DK" sz="1200" kern="1200" baseline="0" dirty="0" err="1" smtClean="0">
                <a:solidFill>
                  <a:schemeClr val="tx1"/>
                </a:solidFill>
                <a:latin typeface="+mn-lt"/>
                <a:ea typeface="+mn-ea"/>
                <a:cs typeface="+mn-cs"/>
              </a:rPr>
              <a:t>which</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then</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grows</a:t>
            </a:r>
            <a:r>
              <a:rPr lang="da-DK" sz="1200" kern="1200" baseline="0" dirty="0" smtClean="0">
                <a:solidFill>
                  <a:schemeClr val="tx1"/>
                </a:solidFill>
                <a:latin typeface="+mn-lt"/>
                <a:ea typeface="+mn-ea"/>
                <a:cs typeface="+mn-cs"/>
              </a:rPr>
              <a:t> </a:t>
            </a:r>
            <a:r>
              <a:rPr lang="da-DK" sz="1200" b="1" kern="1200" baseline="0" dirty="0" err="1" smtClean="0">
                <a:solidFill>
                  <a:schemeClr val="tx1"/>
                </a:solidFill>
                <a:latin typeface="+mn-lt"/>
                <a:ea typeface="+mn-ea"/>
                <a:cs typeface="+mn-cs"/>
              </a:rPr>
              <a:t>logarithmically</a:t>
            </a:r>
            <a:r>
              <a:rPr lang="da-DK" sz="1200" b="1" kern="1200" baseline="0" dirty="0" smtClean="0">
                <a:solidFill>
                  <a:schemeClr val="tx1"/>
                </a:solidFill>
                <a:latin typeface="+mn-lt"/>
                <a:ea typeface="+mn-ea"/>
                <a:cs typeface="+mn-cs"/>
              </a:rPr>
              <a:t> </a:t>
            </a:r>
            <a:r>
              <a:rPr lang="da-DK" sz="1200" b="0" kern="1200" baseline="0" dirty="0" smtClean="0">
                <a:solidFill>
                  <a:schemeClr val="tx1"/>
                </a:solidFill>
                <a:latin typeface="+mn-lt"/>
                <a:ea typeface="+mn-ea"/>
                <a:cs typeface="+mn-cs"/>
              </a:rPr>
              <a:t>with time.</a:t>
            </a:r>
          </a:p>
          <a:p>
            <a:endParaRPr lang="da-DK" sz="1200" b="0" kern="1200" baseline="0" dirty="0" smtClean="0">
              <a:solidFill>
                <a:schemeClr val="tx1"/>
              </a:solidFill>
              <a:latin typeface="+mn-lt"/>
              <a:ea typeface="+mn-ea"/>
              <a:cs typeface="+mn-cs"/>
            </a:endParaRPr>
          </a:p>
          <a:p>
            <a:r>
              <a:rPr lang="da-DK" sz="1200" b="0" kern="1200" baseline="0" dirty="0" err="1" smtClean="0">
                <a:solidFill>
                  <a:schemeClr val="tx1"/>
                </a:solidFill>
                <a:latin typeface="+mn-lt"/>
                <a:ea typeface="+mn-ea"/>
                <a:cs typeface="+mn-cs"/>
              </a:rPr>
              <a:t>Indeed</a:t>
            </a:r>
            <a:r>
              <a:rPr lang="da-DK" sz="1200" b="0" kern="1200" baseline="0" dirty="0" smtClean="0">
                <a:solidFill>
                  <a:schemeClr val="tx1"/>
                </a:solidFill>
                <a:latin typeface="+mn-lt"/>
                <a:ea typeface="+mn-ea"/>
                <a:cs typeface="+mn-cs"/>
              </a:rPr>
              <a:t>, </a:t>
            </a:r>
            <a:r>
              <a:rPr lang="da-DK" sz="1200" b="0" kern="1200" baseline="0" dirty="0" err="1" smtClean="0">
                <a:solidFill>
                  <a:schemeClr val="tx1"/>
                </a:solidFill>
                <a:latin typeface="+mn-lt"/>
                <a:ea typeface="+mn-ea"/>
                <a:cs typeface="+mn-cs"/>
              </a:rPr>
              <a:t>even</a:t>
            </a:r>
            <a:r>
              <a:rPr lang="da-DK" sz="1200" b="0" kern="1200" baseline="0" dirty="0" smtClean="0">
                <a:solidFill>
                  <a:schemeClr val="tx1"/>
                </a:solidFill>
                <a:latin typeface="+mn-lt"/>
                <a:ea typeface="+mn-ea"/>
                <a:cs typeface="+mn-cs"/>
              </a:rPr>
              <a:t> with </a:t>
            </a:r>
            <a:r>
              <a:rPr lang="da-DK" sz="1200" b="0" kern="1200" baseline="0" dirty="0" err="1" smtClean="0">
                <a:solidFill>
                  <a:schemeClr val="tx1"/>
                </a:solidFill>
                <a:latin typeface="+mn-lt"/>
                <a:ea typeface="+mn-ea"/>
                <a:cs typeface="+mn-cs"/>
              </a:rPr>
              <a:t>our</a:t>
            </a:r>
            <a:r>
              <a:rPr lang="da-DK" sz="1200" b="0" kern="1200" baseline="0" dirty="0" smtClean="0">
                <a:solidFill>
                  <a:schemeClr val="tx1"/>
                </a:solidFill>
                <a:latin typeface="+mn-lt"/>
                <a:ea typeface="+mn-ea"/>
                <a:cs typeface="+mn-cs"/>
              </a:rPr>
              <a:t> simple </a:t>
            </a:r>
            <a:r>
              <a:rPr lang="da-DK" sz="1200" b="0" kern="1200" baseline="0" dirty="0" err="1" smtClean="0">
                <a:solidFill>
                  <a:schemeClr val="tx1"/>
                </a:solidFill>
                <a:latin typeface="+mn-lt"/>
                <a:ea typeface="+mn-ea"/>
                <a:cs typeface="+mn-cs"/>
              </a:rPr>
              <a:t>effective</a:t>
            </a:r>
            <a:r>
              <a:rPr lang="da-DK" sz="1200" b="0" kern="1200" baseline="0" dirty="0" smtClean="0">
                <a:solidFill>
                  <a:schemeClr val="tx1"/>
                </a:solidFill>
                <a:latin typeface="+mn-lt"/>
                <a:ea typeface="+mn-ea"/>
                <a:cs typeface="+mn-cs"/>
              </a:rPr>
              <a:t> </a:t>
            </a:r>
            <a:r>
              <a:rPr lang="da-DK" sz="1200" b="0" kern="1200" baseline="0" dirty="0" err="1" smtClean="0">
                <a:solidFill>
                  <a:schemeClr val="tx1"/>
                </a:solidFill>
                <a:latin typeface="+mn-lt"/>
                <a:ea typeface="+mn-ea"/>
                <a:cs typeface="+mn-cs"/>
              </a:rPr>
              <a:t>Hamiltonian</a:t>
            </a:r>
            <a:r>
              <a:rPr lang="da-DK" sz="1200" b="0" kern="1200" baseline="0" dirty="0" smtClean="0">
                <a:solidFill>
                  <a:schemeClr val="tx1"/>
                </a:solidFill>
                <a:latin typeface="+mn-lt"/>
                <a:ea typeface="+mn-ea"/>
                <a:cs typeface="+mn-cs"/>
              </a:rPr>
              <a:t> </a:t>
            </a:r>
            <a:r>
              <a:rPr lang="da-DK" sz="1200" b="0" kern="1200" baseline="0" dirty="0" err="1" smtClean="0">
                <a:solidFill>
                  <a:schemeClr val="tx1"/>
                </a:solidFill>
                <a:latin typeface="+mn-lt"/>
                <a:ea typeface="+mn-ea"/>
                <a:cs typeface="+mn-cs"/>
              </a:rPr>
              <a:t>we</a:t>
            </a:r>
            <a:r>
              <a:rPr lang="da-DK" sz="1200" b="0" kern="1200" baseline="0" dirty="0" smtClean="0">
                <a:solidFill>
                  <a:schemeClr val="tx1"/>
                </a:solidFill>
                <a:latin typeface="+mn-lt"/>
                <a:ea typeface="+mn-ea"/>
                <a:cs typeface="+mn-cs"/>
              </a:rPr>
              <a:t> </a:t>
            </a:r>
            <a:r>
              <a:rPr lang="da-DK" sz="1200" b="0" kern="1200" baseline="0" dirty="0" err="1" smtClean="0">
                <a:solidFill>
                  <a:schemeClr val="tx1"/>
                </a:solidFill>
                <a:latin typeface="+mn-lt"/>
                <a:ea typeface="+mn-ea"/>
                <a:cs typeface="+mn-cs"/>
              </a:rPr>
              <a:t>see</a:t>
            </a:r>
            <a:r>
              <a:rPr lang="da-DK" sz="1200" b="0" kern="1200" baseline="0" dirty="0" smtClean="0">
                <a:solidFill>
                  <a:schemeClr val="tx1"/>
                </a:solidFill>
                <a:latin typeface="+mn-lt"/>
                <a:ea typeface="+mn-ea"/>
                <a:cs typeface="+mn-cs"/>
              </a:rPr>
              <a:t> </a:t>
            </a:r>
            <a:r>
              <a:rPr lang="da-DK" sz="1200" b="0" kern="1200" baseline="0" dirty="0" err="1" smtClean="0">
                <a:solidFill>
                  <a:schemeClr val="tx1"/>
                </a:solidFill>
                <a:latin typeface="+mn-lt"/>
                <a:ea typeface="+mn-ea"/>
                <a:cs typeface="+mn-cs"/>
              </a:rPr>
              <a:t>extremely</a:t>
            </a:r>
            <a:r>
              <a:rPr lang="da-DK" sz="1200" b="0" kern="1200" baseline="0" dirty="0" smtClean="0">
                <a:solidFill>
                  <a:schemeClr val="tx1"/>
                </a:solidFill>
                <a:latin typeface="+mn-lt"/>
                <a:ea typeface="+mn-ea"/>
                <a:cs typeface="+mn-cs"/>
              </a:rPr>
              <a:t> </a:t>
            </a:r>
            <a:r>
              <a:rPr lang="da-DK" sz="1200" b="0" kern="1200" baseline="0" dirty="0" err="1" smtClean="0">
                <a:solidFill>
                  <a:schemeClr val="tx1"/>
                </a:solidFill>
                <a:latin typeface="+mn-lt"/>
                <a:ea typeface="+mn-ea"/>
                <a:cs typeface="+mn-cs"/>
              </a:rPr>
              <a:t>slow</a:t>
            </a:r>
            <a:r>
              <a:rPr lang="da-DK" sz="1200" b="0" kern="1200" baseline="0" dirty="0" smtClean="0">
                <a:solidFill>
                  <a:schemeClr val="tx1"/>
                </a:solidFill>
                <a:latin typeface="+mn-lt"/>
                <a:ea typeface="+mn-ea"/>
                <a:cs typeface="+mn-cs"/>
              </a:rPr>
              <a:t> </a:t>
            </a:r>
            <a:r>
              <a:rPr lang="da-DK" sz="1200" b="0" kern="1200" baseline="0" dirty="0" err="1" smtClean="0">
                <a:solidFill>
                  <a:schemeClr val="tx1"/>
                </a:solidFill>
                <a:latin typeface="+mn-lt"/>
                <a:ea typeface="+mn-ea"/>
                <a:cs typeface="+mn-cs"/>
              </a:rPr>
              <a:t>growth</a:t>
            </a:r>
            <a:r>
              <a:rPr lang="da-DK" sz="1200" b="0" kern="1200" baseline="0" dirty="0" smtClean="0">
                <a:solidFill>
                  <a:schemeClr val="tx1"/>
                </a:solidFill>
                <a:latin typeface="+mn-lt"/>
                <a:ea typeface="+mn-ea"/>
                <a:cs typeface="+mn-cs"/>
              </a:rPr>
              <a:t> of the </a:t>
            </a:r>
            <a:r>
              <a:rPr lang="da-DK" sz="1200" b="0" kern="1200" baseline="0" dirty="0" err="1" smtClean="0">
                <a:solidFill>
                  <a:schemeClr val="tx1"/>
                </a:solidFill>
                <a:latin typeface="+mn-lt"/>
                <a:ea typeface="+mn-ea"/>
                <a:cs typeface="+mn-cs"/>
              </a:rPr>
              <a:t>entanglement</a:t>
            </a:r>
            <a:r>
              <a:rPr lang="da-DK" sz="1200" b="0" kern="1200" baseline="0" dirty="0" smtClean="0">
                <a:solidFill>
                  <a:schemeClr val="tx1"/>
                </a:solidFill>
                <a:latin typeface="+mn-lt"/>
                <a:ea typeface="+mn-ea"/>
                <a:cs typeface="+mn-cs"/>
              </a:rPr>
              <a:t>. It is </a:t>
            </a:r>
            <a:r>
              <a:rPr lang="da-DK" sz="1200" b="0" kern="1200" baseline="0" dirty="0" err="1" smtClean="0">
                <a:solidFill>
                  <a:schemeClr val="tx1"/>
                </a:solidFill>
                <a:latin typeface="+mn-lt"/>
                <a:ea typeface="+mn-ea"/>
                <a:cs typeface="+mn-cs"/>
              </a:rPr>
              <a:t>also</a:t>
            </a:r>
            <a:r>
              <a:rPr lang="da-DK" sz="1200" b="0" kern="1200" baseline="0" dirty="0" smtClean="0">
                <a:solidFill>
                  <a:schemeClr val="tx1"/>
                </a:solidFill>
                <a:latin typeface="+mn-lt"/>
                <a:ea typeface="+mn-ea"/>
                <a:cs typeface="+mn-cs"/>
              </a:rPr>
              <a:t> </a:t>
            </a:r>
            <a:r>
              <a:rPr lang="da-DK" sz="1200" b="0" kern="1200" baseline="0" dirty="0" err="1" smtClean="0">
                <a:solidFill>
                  <a:schemeClr val="tx1"/>
                </a:solidFill>
                <a:latin typeface="+mn-lt"/>
                <a:ea typeface="+mn-ea"/>
                <a:cs typeface="+mn-cs"/>
              </a:rPr>
              <a:t>worth</a:t>
            </a:r>
            <a:r>
              <a:rPr lang="da-DK" sz="1200" b="0" kern="1200" baseline="0" dirty="0" smtClean="0">
                <a:solidFill>
                  <a:schemeClr val="tx1"/>
                </a:solidFill>
                <a:latin typeface="+mn-lt"/>
                <a:ea typeface="+mn-ea"/>
                <a:cs typeface="+mn-cs"/>
              </a:rPr>
              <a:t> </a:t>
            </a:r>
            <a:r>
              <a:rPr lang="da-DK" sz="1200" b="0" kern="1200" baseline="0" dirty="0" err="1" smtClean="0">
                <a:solidFill>
                  <a:schemeClr val="tx1"/>
                </a:solidFill>
                <a:latin typeface="+mn-lt"/>
                <a:ea typeface="+mn-ea"/>
                <a:cs typeface="+mn-cs"/>
              </a:rPr>
              <a:t>noting</a:t>
            </a:r>
            <a:r>
              <a:rPr lang="da-DK" sz="1200" b="0" kern="1200" baseline="0" dirty="0" smtClean="0">
                <a:solidFill>
                  <a:schemeClr val="tx1"/>
                </a:solidFill>
                <a:latin typeface="+mn-lt"/>
                <a:ea typeface="+mn-ea"/>
                <a:cs typeface="+mn-cs"/>
              </a:rPr>
              <a:t> </a:t>
            </a:r>
            <a:r>
              <a:rPr lang="da-DK" sz="1200" b="0" kern="1200" baseline="0" dirty="0" err="1" smtClean="0">
                <a:solidFill>
                  <a:schemeClr val="tx1"/>
                </a:solidFill>
                <a:latin typeface="+mn-lt"/>
                <a:ea typeface="+mn-ea"/>
                <a:cs typeface="+mn-cs"/>
              </a:rPr>
              <a:t>that</a:t>
            </a:r>
            <a:r>
              <a:rPr lang="da-DK" sz="1200" b="0" kern="1200" baseline="0" dirty="0" smtClean="0">
                <a:solidFill>
                  <a:schemeClr val="tx1"/>
                </a:solidFill>
                <a:latin typeface="+mn-lt"/>
                <a:ea typeface="+mn-ea"/>
                <a:cs typeface="+mn-cs"/>
              </a:rPr>
              <a:t> </a:t>
            </a:r>
            <a:r>
              <a:rPr lang="da-DK" sz="1200" b="0" kern="1200" baseline="0" dirty="0" err="1" smtClean="0">
                <a:solidFill>
                  <a:schemeClr val="tx1"/>
                </a:solidFill>
                <a:latin typeface="+mn-lt"/>
                <a:ea typeface="+mn-ea"/>
                <a:cs typeface="+mn-cs"/>
              </a:rPr>
              <a:t>when</a:t>
            </a:r>
            <a:r>
              <a:rPr lang="da-DK" sz="1200" b="0" kern="1200" baseline="0" dirty="0" smtClean="0">
                <a:solidFill>
                  <a:schemeClr val="tx1"/>
                </a:solidFill>
                <a:latin typeface="+mn-lt"/>
                <a:ea typeface="+mn-ea"/>
                <a:cs typeface="+mn-cs"/>
              </a:rPr>
              <a:t> </a:t>
            </a:r>
            <a:r>
              <a:rPr lang="da-DK" sz="1200" b="0" kern="1200" baseline="0" dirty="0" err="1" smtClean="0">
                <a:solidFill>
                  <a:schemeClr val="tx1"/>
                </a:solidFill>
                <a:latin typeface="+mn-lt"/>
                <a:ea typeface="+mn-ea"/>
                <a:cs typeface="+mn-cs"/>
              </a:rPr>
              <a:t>we</a:t>
            </a:r>
            <a:r>
              <a:rPr lang="da-DK" sz="1200" b="0" kern="1200" baseline="0" dirty="0" smtClean="0">
                <a:solidFill>
                  <a:schemeClr val="tx1"/>
                </a:solidFill>
                <a:latin typeface="+mn-lt"/>
                <a:ea typeface="+mn-ea"/>
                <a:cs typeface="+mn-cs"/>
              </a:rPr>
              <a:t> </a:t>
            </a:r>
            <a:r>
              <a:rPr lang="da-DK" sz="1200" b="0" kern="1200" baseline="0" dirty="0" err="1" smtClean="0">
                <a:solidFill>
                  <a:schemeClr val="tx1"/>
                </a:solidFill>
                <a:latin typeface="+mn-lt"/>
                <a:ea typeface="+mn-ea"/>
                <a:cs typeface="+mn-cs"/>
              </a:rPr>
              <a:t>increase</a:t>
            </a:r>
            <a:r>
              <a:rPr lang="da-DK" sz="1200" b="0" kern="1200" baseline="0" dirty="0" smtClean="0">
                <a:solidFill>
                  <a:schemeClr val="tx1"/>
                </a:solidFill>
                <a:latin typeface="+mn-lt"/>
                <a:ea typeface="+mn-ea"/>
                <a:cs typeface="+mn-cs"/>
              </a:rPr>
              <a:t> the </a:t>
            </a:r>
            <a:r>
              <a:rPr lang="da-DK" sz="1200" b="0" kern="1200" baseline="0" dirty="0" err="1" smtClean="0">
                <a:solidFill>
                  <a:schemeClr val="tx1"/>
                </a:solidFill>
                <a:latin typeface="+mn-lt"/>
                <a:ea typeface="+mn-ea"/>
                <a:cs typeface="+mn-cs"/>
              </a:rPr>
              <a:t>disorder</a:t>
            </a:r>
            <a:r>
              <a:rPr lang="da-DK" sz="1200" b="0" kern="1200" baseline="0" dirty="0" smtClean="0">
                <a:solidFill>
                  <a:schemeClr val="tx1"/>
                </a:solidFill>
                <a:latin typeface="+mn-lt"/>
                <a:ea typeface="+mn-ea"/>
                <a:cs typeface="+mn-cs"/>
              </a:rPr>
              <a:t> </a:t>
            </a:r>
            <a:r>
              <a:rPr lang="da-DK" sz="1200" b="0" kern="1200" baseline="0" dirty="0" err="1" smtClean="0">
                <a:solidFill>
                  <a:schemeClr val="tx1"/>
                </a:solidFill>
                <a:latin typeface="+mn-lt"/>
                <a:ea typeface="+mn-ea"/>
                <a:cs typeface="+mn-cs"/>
              </a:rPr>
              <a:t>about</a:t>
            </a:r>
            <a:r>
              <a:rPr lang="da-DK" sz="1200" b="0" kern="1200" baseline="0" dirty="0" smtClean="0">
                <a:solidFill>
                  <a:schemeClr val="tx1"/>
                </a:solidFill>
                <a:latin typeface="+mn-lt"/>
                <a:ea typeface="+mn-ea"/>
                <a:cs typeface="+mn-cs"/>
              </a:rPr>
              <a:t> a factor 10, </a:t>
            </a:r>
            <a:r>
              <a:rPr lang="da-DK" sz="1200" b="0" kern="1200" baseline="0" dirty="0" err="1" smtClean="0">
                <a:solidFill>
                  <a:schemeClr val="tx1"/>
                </a:solidFill>
                <a:latin typeface="+mn-lt"/>
                <a:ea typeface="+mn-ea"/>
                <a:cs typeface="+mn-cs"/>
              </a:rPr>
              <a:t>this</a:t>
            </a:r>
            <a:r>
              <a:rPr lang="da-DK" sz="1200" b="0" kern="1200" baseline="0" dirty="0" smtClean="0">
                <a:solidFill>
                  <a:schemeClr val="tx1"/>
                </a:solidFill>
                <a:latin typeface="+mn-lt"/>
                <a:ea typeface="+mn-ea"/>
                <a:cs typeface="+mn-cs"/>
              </a:rPr>
              <a:t> </a:t>
            </a:r>
            <a:r>
              <a:rPr lang="da-DK" sz="1200" b="0" kern="1200" baseline="0" dirty="0" err="1" smtClean="0">
                <a:solidFill>
                  <a:schemeClr val="tx1"/>
                </a:solidFill>
                <a:latin typeface="+mn-lt"/>
                <a:ea typeface="+mn-ea"/>
                <a:cs typeface="+mn-cs"/>
              </a:rPr>
              <a:t>leads</a:t>
            </a:r>
            <a:r>
              <a:rPr lang="da-DK" sz="1200" b="0" kern="1200" baseline="0" dirty="0" smtClean="0">
                <a:solidFill>
                  <a:schemeClr val="tx1"/>
                </a:solidFill>
                <a:latin typeface="+mn-lt"/>
                <a:ea typeface="+mn-ea"/>
                <a:cs typeface="+mn-cs"/>
              </a:rPr>
              <a:t> to an </a:t>
            </a:r>
            <a:r>
              <a:rPr lang="da-DK" sz="1200" b="0" kern="1200" baseline="0" dirty="0" err="1" smtClean="0">
                <a:solidFill>
                  <a:schemeClr val="tx1"/>
                </a:solidFill>
                <a:latin typeface="+mn-lt"/>
                <a:ea typeface="+mn-ea"/>
                <a:cs typeface="+mn-cs"/>
              </a:rPr>
              <a:t>entanglement</a:t>
            </a:r>
            <a:r>
              <a:rPr lang="da-DK" sz="1200" b="0" kern="1200" baseline="0" dirty="0" smtClean="0">
                <a:solidFill>
                  <a:schemeClr val="tx1"/>
                </a:solidFill>
                <a:latin typeface="+mn-lt"/>
                <a:ea typeface="+mn-ea"/>
                <a:cs typeface="+mn-cs"/>
              </a:rPr>
              <a:t> </a:t>
            </a:r>
            <a:r>
              <a:rPr lang="da-DK" sz="1200" b="0" kern="1200" baseline="0" dirty="0" err="1" smtClean="0">
                <a:solidFill>
                  <a:schemeClr val="tx1"/>
                </a:solidFill>
                <a:latin typeface="+mn-lt"/>
                <a:ea typeface="+mn-ea"/>
                <a:cs typeface="+mn-cs"/>
              </a:rPr>
              <a:t>spread</a:t>
            </a:r>
            <a:r>
              <a:rPr lang="da-DK" sz="1200" b="0" kern="1200" baseline="0" dirty="0" smtClean="0">
                <a:solidFill>
                  <a:schemeClr val="tx1"/>
                </a:solidFill>
                <a:latin typeface="+mn-lt"/>
                <a:ea typeface="+mn-ea"/>
                <a:cs typeface="+mn-cs"/>
              </a:rPr>
              <a:t> </a:t>
            </a:r>
            <a:r>
              <a:rPr lang="da-DK" sz="1200" b="0" kern="1200" baseline="0" dirty="0" err="1" smtClean="0">
                <a:solidFill>
                  <a:schemeClr val="tx1"/>
                </a:solidFill>
                <a:latin typeface="+mn-lt"/>
                <a:ea typeface="+mn-ea"/>
                <a:cs typeface="+mn-cs"/>
              </a:rPr>
              <a:t>that</a:t>
            </a:r>
            <a:r>
              <a:rPr lang="da-DK" sz="1200" b="0" kern="1200" baseline="0" dirty="0" smtClean="0">
                <a:solidFill>
                  <a:schemeClr val="tx1"/>
                </a:solidFill>
                <a:latin typeface="+mn-lt"/>
                <a:ea typeface="+mn-ea"/>
                <a:cs typeface="+mn-cs"/>
              </a:rPr>
              <a:t> is 10 –to-the-10th power </a:t>
            </a:r>
            <a:r>
              <a:rPr lang="da-DK" sz="1200" b="0" kern="1200" baseline="0" dirty="0" err="1" smtClean="0">
                <a:solidFill>
                  <a:schemeClr val="tx1"/>
                </a:solidFill>
                <a:latin typeface="+mn-lt"/>
                <a:ea typeface="+mn-ea"/>
                <a:cs typeface="+mn-cs"/>
              </a:rPr>
              <a:t>slower</a:t>
            </a:r>
            <a:r>
              <a:rPr lang="da-DK" sz="1200" b="0" kern="1200" baseline="0" dirty="0" smtClean="0">
                <a:solidFill>
                  <a:schemeClr val="tx1"/>
                </a:solidFill>
                <a:latin typeface="+mn-lt"/>
                <a:ea typeface="+mn-ea"/>
                <a:cs typeface="+mn-cs"/>
              </a:rPr>
              <a:t>! (Look </a:t>
            </a:r>
            <a:r>
              <a:rPr lang="da-DK" sz="1200" b="0" kern="1200" baseline="0" dirty="0" err="1" smtClean="0">
                <a:solidFill>
                  <a:schemeClr val="tx1"/>
                </a:solidFill>
                <a:latin typeface="+mn-lt"/>
                <a:ea typeface="+mn-ea"/>
                <a:cs typeface="+mn-cs"/>
              </a:rPr>
              <a:t>here</a:t>
            </a:r>
            <a:r>
              <a:rPr lang="da-DK" sz="1200" b="0" kern="1200" baseline="0" dirty="0" smtClean="0">
                <a:solidFill>
                  <a:schemeClr val="tx1"/>
                </a:solidFill>
                <a:latin typeface="+mn-lt"/>
                <a:ea typeface="+mn-ea"/>
                <a:cs typeface="+mn-cs"/>
              </a:rPr>
              <a:t> at the time </a:t>
            </a:r>
            <a:r>
              <a:rPr lang="da-DK" sz="1200" b="0" kern="1200" baseline="0" dirty="0" err="1" smtClean="0">
                <a:solidFill>
                  <a:schemeClr val="tx1"/>
                </a:solidFill>
                <a:latin typeface="+mn-lt"/>
                <a:ea typeface="+mn-ea"/>
                <a:cs typeface="+mn-cs"/>
              </a:rPr>
              <a:t>axis</a:t>
            </a:r>
            <a:r>
              <a:rPr lang="da-DK" sz="1200" b="0" kern="1200" baseline="0" dirty="0" smtClean="0">
                <a:solidFill>
                  <a:schemeClr val="tx1"/>
                </a:solidFill>
                <a:latin typeface="+mn-lt"/>
                <a:ea typeface="+mn-ea"/>
                <a:cs typeface="+mn-cs"/>
              </a:rPr>
              <a:t>!) This is a clear </a:t>
            </a:r>
            <a:r>
              <a:rPr lang="da-DK" sz="1200" b="0" kern="1200" baseline="0" dirty="0" err="1" smtClean="0">
                <a:solidFill>
                  <a:schemeClr val="tx1"/>
                </a:solidFill>
                <a:latin typeface="+mn-lt"/>
                <a:ea typeface="+mn-ea"/>
                <a:cs typeface="+mn-cs"/>
              </a:rPr>
              <a:t>indication</a:t>
            </a:r>
            <a:r>
              <a:rPr lang="da-DK" sz="1200" b="0" kern="1200" baseline="0" dirty="0" smtClean="0">
                <a:solidFill>
                  <a:schemeClr val="tx1"/>
                </a:solidFill>
                <a:latin typeface="+mn-lt"/>
                <a:ea typeface="+mn-ea"/>
                <a:cs typeface="+mn-cs"/>
              </a:rPr>
              <a:t> of the </a:t>
            </a:r>
            <a:r>
              <a:rPr lang="da-DK" sz="1200" b="0" kern="1200" baseline="0" dirty="0" err="1" smtClean="0">
                <a:solidFill>
                  <a:schemeClr val="tx1"/>
                </a:solidFill>
                <a:latin typeface="+mn-lt"/>
                <a:ea typeface="+mn-ea"/>
                <a:cs typeface="+mn-cs"/>
              </a:rPr>
              <a:t>slow</a:t>
            </a:r>
            <a:r>
              <a:rPr lang="da-DK" sz="1200" b="0" kern="1200" baseline="0" dirty="0" smtClean="0">
                <a:solidFill>
                  <a:schemeClr val="tx1"/>
                </a:solidFill>
                <a:latin typeface="+mn-lt"/>
                <a:ea typeface="+mn-ea"/>
                <a:cs typeface="+mn-cs"/>
              </a:rPr>
              <a:t> </a:t>
            </a:r>
            <a:r>
              <a:rPr lang="da-DK" sz="1200" b="0" kern="1200" baseline="0" dirty="0" err="1" smtClean="0">
                <a:solidFill>
                  <a:schemeClr val="tx1"/>
                </a:solidFill>
                <a:latin typeface="+mn-lt"/>
                <a:ea typeface="+mn-ea"/>
                <a:cs typeface="+mn-cs"/>
              </a:rPr>
              <a:t>dynamics</a:t>
            </a:r>
            <a:r>
              <a:rPr lang="da-DK" sz="1200" b="0" kern="1200" baseline="0" dirty="0" smtClean="0">
                <a:solidFill>
                  <a:schemeClr val="tx1"/>
                </a:solidFill>
                <a:latin typeface="+mn-lt"/>
                <a:ea typeface="+mn-ea"/>
                <a:cs typeface="+mn-cs"/>
              </a:rPr>
              <a:t> in the MBL </a:t>
            </a:r>
            <a:r>
              <a:rPr lang="da-DK" sz="1200" b="0" kern="1200" baseline="0" dirty="0" err="1" smtClean="0">
                <a:solidFill>
                  <a:schemeClr val="tx1"/>
                </a:solidFill>
                <a:latin typeface="+mn-lt"/>
                <a:ea typeface="+mn-ea"/>
                <a:cs typeface="+mn-cs"/>
              </a:rPr>
              <a:t>phase</a:t>
            </a:r>
            <a:r>
              <a:rPr lang="da-DK" sz="1200" b="0" kern="1200" baseline="0" dirty="0" smtClean="0">
                <a:solidFill>
                  <a:schemeClr val="tx1"/>
                </a:solidFill>
                <a:latin typeface="+mn-lt"/>
                <a:ea typeface="+mn-ea"/>
                <a:cs typeface="+mn-cs"/>
              </a:rPr>
              <a:t>.</a:t>
            </a:r>
            <a:endParaRPr lang="da-DK" sz="1200" kern="1200" dirty="0" smtClean="0">
              <a:solidFill>
                <a:schemeClr val="tx1"/>
              </a:solidFill>
              <a:latin typeface="+mn-lt"/>
              <a:ea typeface="+mn-ea"/>
              <a:cs typeface="+mn-cs"/>
            </a:endParaRPr>
          </a:p>
          <a:p>
            <a:endParaRPr lang="da-DK" sz="1200" kern="1200" dirty="0" smtClean="0">
              <a:solidFill>
                <a:schemeClr val="tx1"/>
              </a:solidFill>
              <a:latin typeface="+mn-lt"/>
              <a:ea typeface="+mn-ea"/>
              <a:cs typeface="+mn-cs"/>
            </a:endParaRPr>
          </a:p>
          <a:p>
            <a:r>
              <a:rPr lang="da-DK" sz="1200" kern="1200" dirty="0" smtClean="0">
                <a:solidFill>
                  <a:schemeClr val="tx1"/>
                </a:solidFill>
                <a:latin typeface="+mn-lt"/>
                <a:ea typeface="+mn-ea"/>
                <a:cs typeface="+mn-cs"/>
              </a:rPr>
              <a:t>|</a:t>
            </a:r>
            <a:r>
              <a:rPr lang="da-DK" sz="1200" kern="1200" dirty="0" smtClean="0">
                <a:solidFill>
                  <a:schemeClr val="tx1"/>
                </a:solidFill>
                <a:latin typeface="+mn-lt"/>
                <a:ea typeface="+mn-ea"/>
                <a:cs typeface="+mn-cs"/>
              </a:rPr>
              <a:t>\</a:t>
            </a:r>
            <a:r>
              <a:rPr lang="da-DK" sz="1200" kern="1200" dirty="0" err="1" smtClean="0">
                <a:solidFill>
                  <a:schemeClr val="tx1"/>
                </a:solidFill>
                <a:latin typeface="+mn-lt"/>
                <a:ea typeface="+mn-ea"/>
                <a:cs typeface="+mn-cs"/>
              </a:rPr>
              <a:t>psi</a:t>
            </a:r>
            <a:r>
              <a:rPr lang="da-DK" sz="1200" kern="1200" dirty="0" smtClean="0">
                <a:solidFill>
                  <a:schemeClr val="tx1"/>
                </a:solidFill>
                <a:latin typeface="+mn-lt"/>
                <a:ea typeface="+mn-ea"/>
                <a:cs typeface="+mn-cs"/>
              </a:rPr>
              <a:t>(t) \rangle = e^{-</a:t>
            </a:r>
            <a:r>
              <a:rPr lang="da-DK" sz="1200" kern="1200" dirty="0" err="1" smtClean="0">
                <a:solidFill>
                  <a:schemeClr val="tx1"/>
                </a:solidFill>
                <a:latin typeface="+mn-lt"/>
                <a:ea typeface="+mn-ea"/>
                <a:cs typeface="+mn-cs"/>
              </a:rPr>
              <a:t>iHt</a:t>
            </a:r>
            <a:r>
              <a:rPr lang="da-DK" sz="1200" kern="1200" dirty="0" smtClean="0">
                <a:solidFill>
                  <a:schemeClr val="tx1"/>
                </a:solidFill>
                <a:latin typeface="+mn-lt"/>
                <a:ea typeface="+mn-ea"/>
                <a:cs typeface="+mn-cs"/>
              </a:rPr>
              <a:t>} | \</a:t>
            </a:r>
            <a:r>
              <a:rPr lang="da-DK" sz="1200" kern="1200" dirty="0" err="1" smtClean="0">
                <a:solidFill>
                  <a:schemeClr val="tx1"/>
                </a:solidFill>
                <a:latin typeface="+mn-lt"/>
                <a:ea typeface="+mn-ea"/>
                <a:cs typeface="+mn-cs"/>
              </a:rPr>
              <a:t>psi</a:t>
            </a:r>
            <a:r>
              <a:rPr lang="da-DK" sz="1200" kern="1200" dirty="0" smtClean="0">
                <a:solidFill>
                  <a:schemeClr val="tx1"/>
                </a:solidFill>
                <a:latin typeface="+mn-lt"/>
                <a:ea typeface="+mn-ea"/>
                <a:cs typeface="+mn-cs"/>
              </a:rPr>
              <a:t> (0) \rangle</a:t>
            </a:r>
          </a:p>
          <a:p>
            <a:endParaRPr lang="en-US" dirty="0" smtClean="0"/>
          </a:p>
          <a:p>
            <a:r>
              <a:rPr lang="en-US" sz="1200" kern="1200" dirty="0" smtClean="0">
                <a:solidFill>
                  <a:schemeClr val="tx1"/>
                </a:solidFill>
                <a:latin typeface="+mn-lt"/>
                <a:ea typeface="+mn-ea"/>
                <a:cs typeface="+mn-cs"/>
              </a:rPr>
              <a:t>A(t) = \</a:t>
            </a:r>
            <a:r>
              <a:rPr lang="en-US" sz="1200" kern="1200" dirty="0" err="1" smtClean="0">
                <a:solidFill>
                  <a:schemeClr val="tx1"/>
                </a:solidFill>
                <a:latin typeface="+mn-lt"/>
                <a:ea typeface="+mn-ea"/>
                <a:cs typeface="+mn-cs"/>
              </a:rPr>
              <a:t>langle</a:t>
            </a:r>
            <a:r>
              <a:rPr lang="en-US" sz="1200" kern="1200" dirty="0" smtClean="0">
                <a:solidFill>
                  <a:schemeClr val="tx1"/>
                </a:solidFill>
                <a:latin typeface="+mn-lt"/>
                <a:ea typeface="+mn-ea"/>
                <a:cs typeface="+mn-cs"/>
              </a:rPr>
              <a:t> \psi(t) | \</a:t>
            </a:r>
            <a:r>
              <a:rPr lang="en-US" sz="1200" kern="1200" dirty="0" err="1" smtClean="0">
                <a:solidFill>
                  <a:schemeClr val="tx1"/>
                </a:solidFill>
                <a:latin typeface="+mn-lt"/>
                <a:ea typeface="+mn-ea"/>
                <a:cs typeface="+mn-cs"/>
              </a:rPr>
              <a:t>mathcal</a:t>
            </a:r>
            <a:r>
              <a:rPr lang="en-US" sz="1200" kern="1200" dirty="0" smtClean="0">
                <a:solidFill>
                  <a:schemeClr val="tx1"/>
                </a:solidFill>
                <a:latin typeface="+mn-lt"/>
                <a:ea typeface="+mn-ea"/>
                <a:cs typeface="+mn-cs"/>
              </a:rPr>
              <a:t>{A} | \psi (t) \</a:t>
            </a:r>
            <a:r>
              <a:rPr lang="en-US" sz="1200" kern="1200" dirty="0" err="1" smtClean="0">
                <a:solidFill>
                  <a:schemeClr val="tx1"/>
                </a:solidFill>
                <a:latin typeface="+mn-lt"/>
                <a:ea typeface="+mn-ea"/>
                <a:cs typeface="+mn-cs"/>
              </a:rPr>
              <a:t>rangle</a:t>
            </a:r>
            <a:endParaRPr lang="en-US" dirty="0"/>
          </a:p>
        </p:txBody>
      </p:sp>
      <p:sp>
        <p:nvSpPr>
          <p:cNvPr id="4" name="Slide Number Placeholder 3"/>
          <p:cNvSpPr>
            <a:spLocks noGrp="1"/>
          </p:cNvSpPr>
          <p:nvPr>
            <p:ph type="sldNum" sz="quarter" idx="10"/>
          </p:nvPr>
        </p:nvSpPr>
        <p:spPr/>
        <p:txBody>
          <a:bodyPr/>
          <a:lstStyle/>
          <a:p>
            <a:fld id="{5C95AE81-3C9C-844E-9F18-016EEAECC94E}" type="slidenum">
              <a:rPr lang="en-US" smtClean="0"/>
              <a:t>17</a:t>
            </a:fld>
            <a:endParaRPr lang="en-US"/>
          </a:p>
        </p:txBody>
      </p:sp>
    </p:spTree>
    <p:extLst>
      <p:ext uri="{BB962C8B-B14F-4D97-AF65-F5344CB8AC3E}">
        <p14:creationId xmlns:p14="http://schemas.microsoft.com/office/powerpoint/2010/main" val="1109558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kern="1200" dirty="0" err="1" smtClean="0">
                <a:solidFill>
                  <a:schemeClr val="tx1"/>
                </a:solidFill>
                <a:latin typeface="+mn-lt"/>
                <a:ea typeface="+mn-ea"/>
                <a:cs typeface="+mn-cs"/>
              </a:rPr>
              <a:t>Finally</a:t>
            </a:r>
            <a:r>
              <a:rPr lang="da-DK" sz="1200" kern="1200" dirty="0" smtClean="0">
                <a:solidFill>
                  <a:schemeClr val="tx1"/>
                </a:solidFill>
                <a:latin typeface="+mn-lt"/>
                <a:ea typeface="+mn-ea"/>
                <a:cs typeface="+mn-cs"/>
              </a:rPr>
              <a:t>, I </a:t>
            </a:r>
            <a:r>
              <a:rPr lang="da-DK" sz="1200" kern="1200" dirty="0" err="1" smtClean="0">
                <a:solidFill>
                  <a:schemeClr val="tx1"/>
                </a:solidFill>
                <a:latin typeface="+mn-lt"/>
                <a:ea typeface="+mn-ea"/>
                <a:cs typeface="+mn-cs"/>
              </a:rPr>
              <a:t>want</a:t>
            </a:r>
            <a:r>
              <a:rPr lang="da-DK" sz="1200" kern="1200" baseline="0" dirty="0" smtClean="0">
                <a:solidFill>
                  <a:schemeClr val="tx1"/>
                </a:solidFill>
                <a:latin typeface="+mn-lt"/>
                <a:ea typeface="+mn-ea"/>
                <a:cs typeface="+mn-cs"/>
              </a:rPr>
              <a:t> to show </a:t>
            </a:r>
            <a:r>
              <a:rPr lang="da-DK" sz="1200" kern="1200" baseline="0" dirty="0" err="1" smtClean="0">
                <a:solidFill>
                  <a:schemeClr val="tx1"/>
                </a:solidFill>
                <a:latin typeface="+mn-lt"/>
                <a:ea typeface="+mn-ea"/>
                <a:cs typeface="+mn-cs"/>
              </a:rPr>
              <a:t>you</a:t>
            </a:r>
            <a:r>
              <a:rPr lang="da-DK" sz="1200" kern="1200" baseline="0" dirty="0" smtClean="0">
                <a:solidFill>
                  <a:schemeClr val="tx1"/>
                </a:solidFill>
                <a:latin typeface="+mn-lt"/>
                <a:ea typeface="+mn-ea"/>
                <a:cs typeface="+mn-cs"/>
              </a:rPr>
              <a:t> the distribution of </a:t>
            </a:r>
            <a:r>
              <a:rPr lang="da-DK" sz="1200" kern="1200" baseline="0" dirty="0" err="1" smtClean="0">
                <a:solidFill>
                  <a:schemeClr val="tx1"/>
                </a:solidFill>
                <a:latin typeface="+mn-lt"/>
                <a:ea typeface="+mn-ea"/>
                <a:cs typeface="+mn-cs"/>
              </a:rPr>
              <a:t>these</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interaction</a:t>
            </a:r>
            <a:r>
              <a:rPr lang="da-DK" sz="1200" kern="1200" baseline="0" dirty="0" smtClean="0">
                <a:solidFill>
                  <a:schemeClr val="tx1"/>
                </a:solidFill>
                <a:latin typeface="+mn-lt"/>
                <a:ea typeface="+mn-ea"/>
                <a:cs typeface="+mn-cs"/>
              </a:rPr>
              <a:t> parameters. </a:t>
            </a:r>
            <a:r>
              <a:rPr lang="da-DK" sz="1200" kern="1200" baseline="0" dirty="0" err="1" smtClean="0">
                <a:solidFill>
                  <a:schemeClr val="tx1"/>
                </a:solidFill>
                <a:latin typeface="+mn-lt"/>
                <a:ea typeface="+mn-ea"/>
                <a:cs typeface="+mn-cs"/>
              </a:rPr>
              <a:t>Interestingly</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they</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typically</a:t>
            </a:r>
            <a:r>
              <a:rPr lang="da-DK" sz="1200" kern="1200" baseline="0" dirty="0" smtClean="0">
                <a:solidFill>
                  <a:schemeClr val="tx1"/>
                </a:solidFill>
                <a:latin typeface="+mn-lt"/>
                <a:ea typeface="+mn-ea"/>
                <a:cs typeface="+mn-cs"/>
              </a:rPr>
              <a:t> approach a 1/J distribution, as </a:t>
            </a:r>
            <a:r>
              <a:rPr lang="da-DK" sz="1200" kern="1200" baseline="0" dirty="0" err="1" smtClean="0">
                <a:solidFill>
                  <a:schemeClr val="tx1"/>
                </a:solidFill>
                <a:latin typeface="+mn-lt"/>
                <a:ea typeface="+mn-ea"/>
                <a:cs typeface="+mn-cs"/>
              </a:rPr>
              <a:t>can</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be</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seen</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here</a:t>
            </a:r>
            <a:r>
              <a:rPr lang="da-DK" sz="1200" kern="1200" baseline="0" dirty="0" smtClean="0">
                <a:solidFill>
                  <a:schemeClr val="tx1"/>
                </a:solidFill>
                <a:latin typeface="+mn-lt"/>
                <a:ea typeface="+mn-ea"/>
                <a:cs typeface="+mn-cs"/>
              </a:rPr>
              <a:t> in a log-log plot of the distribution of </a:t>
            </a:r>
            <a:r>
              <a:rPr lang="da-DK" sz="1200" kern="1200" baseline="0" dirty="0" err="1" smtClean="0">
                <a:solidFill>
                  <a:schemeClr val="tx1"/>
                </a:solidFill>
                <a:latin typeface="+mn-lt"/>
                <a:ea typeface="+mn-ea"/>
                <a:cs typeface="+mn-cs"/>
              </a:rPr>
              <a:t>interaction</a:t>
            </a:r>
            <a:r>
              <a:rPr lang="da-DK" sz="1200" kern="1200" baseline="0" dirty="0" smtClean="0">
                <a:solidFill>
                  <a:schemeClr val="tx1"/>
                </a:solidFill>
                <a:latin typeface="+mn-lt"/>
                <a:ea typeface="+mn-ea"/>
                <a:cs typeface="+mn-cs"/>
              </a:rPr>
              <a:t> parameters for </a:t>
            </a:r>
            <a:r>
              <a:rPr lang="da-DK" sz="1200" kern="1200" baseline="0" dirty="0" err="1" smtClean="0">
                <a:solidFill>
                  <a:schemeClr val="tx1"/>
                </a:solidFill>
                <a:latin typeface="+mn-lt"/>
                <a:ea typeface="+mn-ea"/>
                <a:cs typeface="+mn-cs"/>
              </a:rPr>
              <a:t>different</a:t>
            </a:r>
            <a:r>
              <a:rPr lang="da-DK" sz="1200" kern="1200" baseline="0" dirty="0" smtClean="0">
                <a:solidFill>
                  <a:schemeClr val="tx1"/>
                </a:solidFill>
                <a:latin typeface="+mn-lt"/>
                <a:ea typeface="+mn-ea"/>
                <a:cs typeface="+mn-cs"/>
              </a:rPr>
              <a:t> distances and </a:t>
            </a:r>
            <a:r>
              <a:rPr lang="da-DK" sz="1200" kern="1200" baseline="0" dirty="0" err="1" smtClean="0">
                <a:solidFill>
                  <a:schemeClr val="tx1"/>
                </a:solidFill>
                <a:latin typeface="+mn-lt"/>
                <a:ea typeface="+mn-ea"/>
                <a:cs typeface="+mn-cs"/>
              </a:rPr>
              <a:t>fixed</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disorder</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strength</a:t>
            </a:r>
            <a:r>
              <a:rPr lang="da-DK" sz="1200" kern="1200" baseline="0" dirty="0" smtClean="0">
                <a:solidFill>
                  <a:schemeClr val="tx1"/>
                </a:solidFill>
                <a:latin typeface="+mn-lt"/>
                <a:ea typeface="+mn-ea"/>
                <a:cs typeface="+mn-cs"/>
              </a:rPr>
              <a:t>. This distribution has a long ’</a:t>
            </a:r>
            <a:r>
              <a:rPr lang="da-DK" sz="1200" kern="1200" baseline="0" dirty="0" err="1" smtClean="0">
                <a:solidFill>
                  <a:schemeClr val="tx1"/>
                </a:solidFill>
                <a:latin typeface="+mn-lt"/>
                <a:ea typeface="+mn-ea"/>
                <a:cs typeface="+mn-cs"/>
              </a:rPr>
              <a:t>tail</a:t>
            </a:r>
            <a:r>
              <a:rPr lang="da-DK" sz="1200" kern="1200" baseline="0" dirty="0" smtClean="0">
                <a:solidFill>
                  <a:schemeClr val="tx1"/>
                </a:solidFill>
                <a:latin typeface="+mn-lt"/>
                <a:ea typeface="+mn-ea"/>
                <a:cs typeface="+mn-cs"/>
              </a:rPr>
              <a:t>’ so </a:t>
            </a:r>
            <a:r>
              <a:rPr lang="da-DK" sz="1200" kern="1200" baseline="0" dirty="0" err="1" smtClean="0">
                <a:solidFill>
                  <a:schemeClr val="tx1"/>
                </a:solidFill>
                <a:latin typeface="+mn-lt"/>
                <a:ea typeface="+mn-ea"/>
                <a:cs typeface="+mn-cs"/>
              </a:rPr>
              <a:t>there</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are</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relatively</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many</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strong</a:t>
            </a:r>
            <a:r>
              <a:rPr lang="da-DK" sz="1200" kern="1200" baseline="0" dirty="0" smtClean="0">
                <a:solidFill>
                  <a:schemeClr val="tx1"/>
                </a:solidFill>
                <a:latin typeface="+mn-lt"/>
                <a:ea typeface="+mn-ea"/>
                <a:cs typeface="+mn-cs"/>
              </a:rPr>
              <a:t>’ ’rare’ </a:t>
            </a:r>
            <a:r>
              <a:rPr lang="da-DK" sz="1200" kern="1200" baseline="0" dirty="0" err="1" smtClean="0">
                <a:solidFill>
                  <a:schemeClr val="tx1"/>
                </a:solidFill>
                <a:latin typeface="+mn-lt"/>
                <a:ea typeface="+mn-ea"/>
                <a:cs typeface="+mn-cs"/>
              </a:rPr>
              <a:t>couplings</a:t>
            </a:r>
            <a:r>
              <a:rPr lang="da-DK" sz="1200" kern="1200" baseline="0" dirty="0" smtClean="0">
                <a:solidFill>
                  <a:schemeClr val="tx1"/>
                </a:solidFill>
                <a:latin typeface="+mn-lt"/>
                <a:ea typeface="+mn-ea"/>
                <a:cs typeface="+mn-cs"/>
              </a:rPr>
              <a:t>. This is </a:t>
            </a:r>
            <a:r>
              <a:rPr lang="da-DK" sz="1200" kern="1200" baseline="0" dirty="0" err="1" smtClean="0">
                <a:solidFill>
                  <a:schemeClr val="tx1"/>
                </a:solidFill>
                <a:latin typeface="+mn-lt"/>
                <a:ea typeface="+mn-ea"/>
                <a:cs typeface="+mn-cs"/>
              </a:rPr>
              <a:t>something</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we</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are</a:t>
            </a:r>
            <a:r>
              <a:rPr lang="da-DK" sz="1200" kern="1200" baseline="0" dirty="0" smtClean="0">
                <a:solidFill>
                  <a:schemeClr val="tx1"/>
                </a:solidFill>
                <a:latin typeface="+mn-lt"/>
                <a:ea typeface="+mn-ea"/>
                <a:cs typeface="+mn-cs"/>
              </a:rPr>
              <a:t> still </a:t>
            </a:r>
            <a:r>
              <a:rPr lang="da-DK" sz="1200" kern="1200" baseline="0" dirty="0" err="1" smtClean="0">
                <a:solidFill>
                  <a:schemeClr val="tx1"/>
                </a:solidFill>
                <a:latin typeface="+mn-lt"/>
                <a:ea typeface="+mn-ea"/>
                <a:cs typeface="+mn-cs"/>
              </a:rPr>
              <a:t>investigating</a:t>
            </a:r>
            <a:r>
              <a:rPr lang="da-DK" sz="1200" kern="1200" baseline="0" dirty="0" smtClean="0">
                <a:solidFill>
                  <a:schemeClr val="tx1"/>
                </a:solidFill>
                <a:latin typeface="+mn-lt"/>
                <a:ea typeface="+mn-ea"/>
                <a:cs typeface="+mn-cs"/>
              </a:rPr>
              <a:t>, but </a:t>
            </a:r>
            <a:r>
              <a:rPr lang="da-DK" sz="1200" kern="1200" baseline="0" dirty="0" err="1" smtClean="0">
                <a:solidFill>
                  <a:schemeClr val="tx1"/>
                </a:solidFill>
                <a:latin typeface="+mn-lt"/>
                <a:ea typeface="+mn-ea"/>
                <a:cs typeface="+mn-cs"/>
              </a:rPr>
              <a:t>this</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probably</a:t>
            </a:r>
            <a:r>
              <a:rPr lang="da-DK" sz="1200" kern="1200" baseline="0" dirty="0" smtClean="0">
                <a:solidFill>
                  <a:schemeClr val="tx1"/>
                </a:solidFill>
                <a:latin typeface="+mn-lt"/>
                <a:ea typeface="+mn-ea"/>
                <a:cs typeface="+mn-cs"/>
              </a:rPr>
              <a:t> has an </a:t>
            </a:r>
            <a:r>
              <a:rPr lang="da-DK" sz="1200" kern="1200" baseline="0" dirty="0" err="1" smtClean="0">
                <a:solidFill>
                  <a:schemeClr val="tx1"/>
                </a:solidFill>
                <a:latin typeface="+mn-lt"/>
                <a:ea typeface="+mn-ea"/>
                <a:cs typeface="+mn-cs"/>
              </a:rPr>
              <a:t>important</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consequence</a:t>
            </a:r>
            <a:r>
              <a:rPr lang="da-DK" sz="1200" kern="1200" baseline="0" dirty="0" smtClean="0">
                <a:solidFill>
                  <a:schemeClr val="tx1"/>
                </a:solidFill>
                <a:latin typeface="+mn-lt"/>
                <a:ea typeface="+mn-ea"/>
                <a:cs typeface="+mn-cs"/>
              </a:rPr>
              <a:t> for the transition to </a:t>
            </a:r>
            <a:r>
              <a:rPr lang="da-DK" sz="1200" kern="1200" baseline="0" dirty="0" err="1" smtClean="0">
                <a:solidFill>
                  <a:schemeClr val="tx1"/>
                </a:solidFill>
                <a:latin typeface="+mn-lt"/>
                <a:ea typeface="+mn-ea"/>
                <a:cs typeface="+mn-cs"/>
              </a:rPr>
              <a:t>ergodic</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behavior</a:t>
            </a:r>
            <a:r>
              <a:rPr lang="da-DK" sz="1200" kern="1200" baseline="0" dirty="0" smtClean="0">
                <a:solidFill>
                  <a:schemeClr val="tx1"/>
                </a:solidFill>
                <a:latin typeface="+mn-lt"/>
                <a:ea typeface="+mn-ea"/>
                <a:cs typeface="+mn-cs"/>
              </a:rPr>
              <a:t>.</a:t>
            </a:r>
            <a:endParaRPr lang="da-DK" sz="1200" kern="1200" dirty="0" smtClean="0">
              <a:solidFill>
                <a:schemeClr val="tx1"/>
              </a:solidFill>
              <a:latin typeface="+mn-lt"/>
              <a:ea typeface="+mn-ea"/>
              <a:cs typeface="+mn-cs"/>
            </a:endParaRPr>
          </a:p>
          <a:p>
            <a:endParaRPr lang="da-DK" sz="1200" kern="1200" dirty="0" smtClean="0">
              <a:solidFill>
                <a:schemeClr val="tx1"/>
              </a:solidFill>
              <a:latin typeface="+mn-lt"/>
              <a:ea typeface="+mn-ea"/>
              <a:cs typeface="+mn-cs"/>
            </a:endParaRPr>
          </a:p>
          <a:p>
            <a:r>
              <a:rPr lang="da-DK" sz="1200" kern="1200" dirty="0" smtClean="0">
                <a:solidFill>
                  <a:schemeClr val="tx1"/>
                </a:solidFill>
                <a:latin typeface="+mn-lt"/>
                <a:ea typeface="+mn-ea"/>
                <a:cs typeface="+mn-cs"/>
              </a:rPr>
              <a:t>|</a:t>
            </a:r>
            <a:r>
              <a:rPr lang="da-DK" sz="1200" kern="1200" dirty="0" smtClean="0">
                <a:solidFill>
                  <a:schemeClr val="tx1"/>
                </a:solidFill>
                <a:latin typeface="+mn-lt"/>
                <a:ea typeface="+mn-ea"/>
                <a:cs typeface="+mn-cs"/>
              </a:rPr>
              <a:t>\</a:t>
            </a:r>
            <a:r>
              <a:rPr lang="da-DK" sz="1200" kern="1200" dirty="0" err="1" smtClean="0">
                <a:solidFill>
                  <a:schemeClr val="tx1"/>
                </a:solidFill>
                <a:latin typeface="+mn-lt"/>
                <a:ea typeface="+mn-ea"/>
                <a:cs typeface="+mn-cs"/>
              </a:rPr>
              <a:t>psi</a:t>
            </a:r>
            <a:r>
              <a:rPr lang="da-DK" sz="1200" kern="1200" dirty="0" smtClean="0">
                <a:solidFill>
                  <a:schemeClr val="tx1"/>
                </a:solidFill>
                <a:latin typeface="+mn-lt"/>
                <a:ea typeface="+mn-ea"/>
                <a:cs typeface="+mn-cs"/>
              </a:rPr>
              <a:t>(t) \rangle = e^{-</a:t>
            </a:r>
            <a:r>
              <a:rPr lang="da-DK" sz="1200" kern="1200" dirty="0" err="1" smtClean="0">
                <a:solidFill>
                  <a:schemeClr val="tx1"/>
                </a:solidFill>
                <a:latin typeface="+mn-lt"/>
                <a:ea typeface="+mn-ea"/>
                <a:cs typeface="+mn-cs"/>
              </a:rPr>
              <a:t>iHt</a:t>
            </a:r>
            <a:r>
              <a:rPr lang="da-DK" sz="1200" kern="1200" dirty="0" smtClean="0">
                <a:solidFill>
                  <a:schemeClr val="tx1"/>
                </a:solidFill>
                <a:latin typeface="+mn-lt"/>
                <a:ea typeface="+mn-ea"/>
                <a:cs typeface="+mn-cs"/>
              </a:rPr>
              <a:t>} | \</a:t>
            </a:r>
            <a:r>
              <a:rPr lang="da-DK" sz="1200" kern="1200" dirty="0" err="1" smtClean="0">
                <a:solidFill>
                  <a:schemeClr val="tx1"/>
                </a:solidFill>
                <a:latin typeface="+mn-lt"/>
                <a:ea typeface="+mn-ea"/>
                <a:cs typeface="+mn-cs"/>
              </a:rPr>
              <a:t>psi</a:t>
            </a:r>
            <a:r>
              <a:rPr lang="da-DK" sz="1200" kern="1200" dirty="0" smtClean="0">
                <a:solidFill>
                  <a:schemeClr val="tx1"/>
                </a:solidFill>
                <a:latin typeface="+mn-lt"/>
                <a:ea typeface="+mn-ea"/>
                <a:cs typeface="+mn-cs"/>
              </a:rPr>
              <a:t> (0) \rangle</a:t>
            </a:r>
          </a:p>
          <a:p>
            <a:endParaRPr lang="en-US" dirty="0" smtClean="0"/>
          </a:p>
          <a:p>
            <a:r>
              <a:rPr lang="en-US" sz="1200" kern="1200" dirty="0" smtClean="0">
                <a:solidFill>
                  <a:schemeClr val="tx1"/>
                </a:solidFill>
                <a:latin typeface="+mn-lt"/>
                <a:ea typeface="+mn-ea"/>
                <a:cs typeface="+mn-cs"/>
              </a:rPr>
              <a:t>A(t) = \</a:t>
            </a:r>
            <a:r>
              <a:rPr lang="en-US" sz="1200" kern="1200" dirty="0" err="1" smtClean="0">
                <a:solidFill>
                  <a:schemeClr val="tx1"/>
                </a:solidFill>
                <a:latin typeface="+mn-lt"/>
                <a:ea typeface="+mn-ea"/>
                <a:cs typeface="+mn-cs"/>
              </a:rPr>
              <a:t>langle</a:t>
            </a:r>
            <a:r>
              <a:rPr lang="en-US" sz="1200" kern="1200" dirty="0" smtClean="0">
                <a:solidFill>
                  <a:schemeClr val="tx1"/>
                </a:solidFill>
                <a:latin typeface="+mn-lt"/>
                <a:ea typeface="+mn-ea"/>
                <a:cs typeface="+mn-cs"/>
              </a:rPr>
              <a:t> \psi(t) | \</a:t>
            </a:r>
            <a:r>
              <a:rPr lang="en-US" sz="1200" kern="1200" dirty="0" err="1" smtClean="0">
                <a:solidFill>
                  <a:schemeClr val="tx1"/>
                </a:solidFill>
                <a:latin typeface="+mn-lt"/>
                <a:ea typeface="+mn-ea"/>
                <a:cs typeface="+mn-cs"/>
              </a:rPr>
              <a:t>mathcal</a:t>
            </a:r>
            <a:r>
              <a:rPr lang="en-US" sz="1200" kern="1200" dirty="0" smtClean="0">
                <a:solidFill>
                  <a:schemeClr val="tx1"/>
                </a:solidFill>
                <a:latin typeface="+mn-lt"/>
                <a:ea typeface="+mn-ea"/>
                <a:cs typeface="+mn-cs"/>
              </a:rPr>
              <a:t>{A} | \psi (t) \</a:t>
            </a:r>
            <a:r>
              <a:rPr lang="en-US" sz="1200" kern="1200" dirty="0" err="1" smtClean="0">
                <a:solidFill>
                  <a:schemeClr val="tx1"/>
                </a:solidFill>
                <a:latin typeface="+mn-lt"/>
                <a:ea typeface="+mn-ea"/>
                <a:cs typeface="+mn-cs"/>
              </a:rPr>
              <a:t>rangle</a:t>
            </a:r>
            <a:endParaRPr lang="en-US" dirty="0"/>
          </a:p>
        </p:txBody>
      </p:sp>
      <p:sp>
        <p:nvSpPr>
          <p:cNvPr id="4" name="Slide Number Placeholder 3"/>
          <p:cNvSpPr>
            <a:spLocks noGrp="1"/>
          </p:cNvSpPr>
          <p:nvPr>
            <p:ph type="sldNum" sz="quarter" idx="10"/>
          </p:nvPr>
        </p:nvSpPr>
        <p:spPr/>
        <p:txBody>
          <a:bodyPr/>
          <a:lstStyle/>
          <a:p>
            <a:fld id="{5C95AE81-3C9C-844E-9F18-016EEAECC94E}" type="slidenum">
              <a:rPr lang="en-US" smtClean="0"/>
              <a:t>18</a:t>
            </a:fld>
            <a:endParaRPr lang="en-US"/>
          </a:p>
        </p:txBody>
      </p:sp>
    </p:spTree>
    <p:extLst>
      <p:ext uri="{BB962C8B-B14F-4D97-AF65-F5344CB8AC3E}">
        <p14:creationId xmlns:p14="http://schemas.microsoft.com/office/powerpoint/2010/main" val="11095588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kern="1200" dirty="0" err="1" smtClean="0">
                <a:solidFill>
                  <a:schemeClr val="tx1"/>
                </a:solidFill>
                <a:latin typeface="+mn-lt"/>
                <a:ea typeface="+mn-ea"/>
                <a:cs typeface="+mn-cs"/>
              </a:rPr>
              <a:t>Because</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indeed</a:t>
            </a:r>
            <a:r>
              <a:rPr lang="da-DK" sz="1200" kern="1200" baseline="0" dirty="0" smtClean="0">
                <a:solidFill>
                  <a:schemeClr val="tx1"/>
                </a:solidFill>
                <a:latin typeface="+mn-lt"/>
                <a:ea typeface="+mn-ea"/>
                <a:cs typeface="+mn-cs"/>
              </a:rPr>
              <a:t>, so far </a:t>
            </a:r>
            <a:r>
              <a:rPr lang="da-DK" sz="1200" kern="1200" baseline="0" dirty="0" err="1" smtClean="0">
                <a:solidFill>
                  <a:schemeClr val="tx1"/>
                </a:solidFill>
                <a:latin typeface="+mn-lt"/>
                <a:ea typeface="+mn-ea"/>
                <a:cs typeface="+mn-cs"/>
              </a:rPr>
              <a:t>we</a:t>
            </a:r>
            <a:r>
              <a:rPr lang="da-DK" sz="1200" kern="1200" baseline="0" dirty="0" smtClean="0">
                <a:solidFill>
                  <a:schemeClr val="tx1"/>
                </a:solidFill>
                <a:latin typeface="+mn-lt"/>
                <a:ea typeface="+mn-ea"/>
                <a:cs typeface="+mn-cs"/>
              </a:rPr>
              <a:t> have not </a:t>
            </a:r>
            <a:r>
              <a:rPr lang="da-DK" sz="1200" kern="1200" baseline="0" dirty="0" err="1" smtClean="0">
                <a:solidFill>
                  <a:schemeClr val="tx1"/>
                </a:solidFill>
                <a:latin typeface="+mn-lt"/>
                <a:ea typeface="+mn-ea"/>
                <a:cs typeface="+mn-cs"/>
              </a:rPr>
              <a:t>seen</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any</a:t>
            </a:r>
            <a:r>
              <a:rPr lang="da-DK" sz="1200" kern="1200" baseline="0" dirty="0" smtClean="0">
                <a:solidFill>
                  <a:schemeClr val="tx1"/>
                </a:solidFill>
                <a:latin typeface="+mn-lt"/>
                <a:ea typeface="+mn-ea"/>
                <a:cs typeface="+mn-cs"/>
              </a:rPr>
              <a:t> clear </a:t>
            </a:r>
            <a:r>
              <a:rPr lang="da-DK" sz="1200" kern="1200" baseline="0" dirty="0" err="1" smtClean="0">
                <a:solidFill>
                  <a:schemeClr val="tx1"/>
                </a:solidFill>
                <a:latin typeface="+mn-lt"/>
                <a:ea typeface="+mn-ea"/>
                <a:cs typeface="+mn-cs"/>
              </a:rPr>
              <a:t>indication</a:t>
            </a:r>
            <a:r>
              <a:rPr lang="da-DK" sz="1200" kern="1200" baseline="0" dirty="0" smtClean="0">
                <a:solidFill>
                  <a:schemeClr val="tx1"/>
                </a:solidFill>
                <a:latin typeface="+mn-lt"/>
                <a:ea typeface="+mn-ea"/>
                <a:cs typeface="+mn-cs"/>
              </a:rPr>
              <a:t> of a transition in the </a:t>
            </a:r>
            <a:r>
              <a:rPr lang="da-DK" sz="1200" kern="1200" baseline="0" dirty="0" err="1" smtClean="0">
                <a:solidFill>
                  <a:schemeClr val="tx1"/>
                </a:solidFill>
                <a:latin typeface="+mn-lt"/>
                <a:ea typeface="+mn-ea"/>
                <a:cs typeface="+mn-cs"/>
              </a:rPr>
              <a:t>typical</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results</a:t>
            </a:r>
            <a:r>
              <a:rPr lang="da-DK" sz="1200" kern="1200" baseline="0" dirty="0" smtClean="0">
                <a:solidFill>
                  <a:schemeClr val="tx1"/>
                </a:solidFill>
                <a:latin typeface="+mn-lt"/>
                <a:ea typeface="+mn-ea"/>
                <a:cs typeface="+mn-cs"/>
              </a:rPr>
              <a:t> I </a:t>
            </a:r>
            <a:r>
              <a:rPr lang="da-DK" sz="1200" kern="1200" baseline="0" dirty="0" err="1" smtClean="0">
                <a:solidFill>
                  <a:schemeClr val="tx1"/>
                </a:solidFill>
                <a:latin typeface="+mn-lt"/>
                <a:ea typeface="+mn-ea"/>
                <a:cs typeface="+mn-cs"/>
              </a:rPr>
              <a:t>showed</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other</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than</a:t>
            </a:r>
            <a:r>
              <a:rPr lang="da-DK" sz="1200" kern="1200" baseline="0" dirty="0" smtClean="0">
                <a:solidFill>
                  <a:schemeClr val="tx1"/>
                </a:solidFill>
                <a:latin typeface="+mn-lt"/>
                <a:ea typeface="+mn-ea"/>
                <a:cs typeface="+mn-cs"/>
              </a:rPr>
              <a:t> the factor 10^10 difference in </a:t>
            </a:r>
            <a:r>
              <a:rPr lang="da-DK" sz="1200" kern="1200" baseline="0" dirty="0" err="1" smtClean="0">
                <a:solidFill>
                  <a:schemeClr val="tx1"/>
                </a:solidFill>
                <a:latin typeface="+mn-lt"/>
                <a:ea typeface="+mn-ea"/>
                <a:cs typeface="+mn-cs"/>
              </a:rPr>
              <a:t>entanglement</a:t>
            </a:r>
            <a:r>
              <a:rPr lang="da-DK" sz="1200" kern="1200" baseline="0" dirty="0" smtClean="0">
                <a:solidFill>
                  <a:schemeClr val="tx1"/>
                </a:solidFill>
                <a:latin typeface="+mn-lt"/>
                <a:ea typeface="+mn-ea"/>
                <a:cs typeface="+mn-cs"/>
              </a:rPr>
              <a:t> times.</a:t>
            </a:r>
          </a:p>
          <a:p>
            <a:endParaRPr lang="da-DK" sz="1200" kern="1200" baseline="0" dirty="0" smtClean="0">
              <a:solidFill>
                <a:schemeClr val="tx1"/>
              </a:solidFill>
              <a:latin typeface="+mn-lt"/>
              <a:ea typeface="+mn-ea"/>
              <a:cs typeface="+mn-cs"/>
            </a:endParaRPr>
          </a:p>
          <a:p>
            <a:r>
              <a:rPr lang="da-DK" sz="1200" kern="1200" baseline="0" dirty="0" err="1" smtClean="0">
                <a:solidFill>
                  <a:schemeClr val="tx1"/>
                </a:solidFill>
                <a:latin typeface="+mn-lt"/>
                <a:ea typeface="+mn-ea"/>
                <a:cs typeface="+mn-cs"/>
              </a:rPr>
              <a:t>However</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if</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instead</a:t>
            </a:r>
            <a:r>
              <a:rPr lang="da-DK" sz="1200" kern="1200" baseline="0" dirty="0" smtClean="0">
                <a:solidFill>
                  <a:schemeClr val="tx1"/>
                </a:solidFill>
                <a:latin typeface="+mn-lt"/>
                <a:ea typeface="+mn-ea"/>
                <a:cs typeface="+mn-cs"/>
              </a:rPr>
              <a:t> of the </a:t>
            </a:r>
            <a:r>
              <a:rPr lang="da-DK" sz="1200" kern="1200" baseline="0" dirty="0" err="1" smtClean="0">
                <a:solidFill>
                  <a:schemeClr val="tx1"/>
                </a:solidFill>
                <a:latin typeface="+mn-lt"/>
                <a:ea typeface="+mn-ea"/>
                <a:cs typeface="+mn-cs"/>
              </a:rPr>
              <a:t>typical</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value</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we</a:t>
            </a:r>
            <a:r>
              <a:rPr lang="da-DK" sz="1200" kern="1200" baseline="0" dirty="0" smtClean="0">
                <a:solidFill>
                  <a:schemeClr val="tx1"/>
                </a:solidFill>
                <a:latin typeface="+mn-lt"/>
                <a:ea typeface="+mn-ea"/>
                <a:cs typeface="+mn-cs"/>
              </a:rPr>
              <a:t> look at average </a:t>
            </a:r>
            <a:r>
              <a:rPr lang="da-DK" sz="1200" kern="1200" baseline="0" dirty="0" err="1" smtClean="0">
                <a:solidFill>
                  <a:schemeClr val="tx1"/>
                </a:solidFill>
                <a:latin typeface="+mn-lt"/>
                <a:ea typeface="+mn-ea"/>
                <a:cs typeface="+mn-cs"/>
              </a:rPr>
              <a:t>values</a:t>
            </a:r>
            <a:r>
              <a:rPr lang="da-DK" sz="1200" kern="1200" baseline="0" dirty="0" smtClean="0">
                <a:solidFill>
                  <a:schemeClr val="tx1"/>
                </a:solidFill>
                <a:latin typeface="+mn-lt"/>
                <a:ea typeface="+mn-ea"/>
                <a:cs typeface="+mn-cs"/>
              </a:rPr>
              <a:t>, at </a:t>
            </a:r>
            <a:r>
              <a:rPr lang="da-DK" sz="1200" kern="1200" baseline="0" dirty="0" err="1" smtClean="0">
                <a:solidFill>
                  <a:schemeClr val="tx1"/>
                </a:solidFill>
                <a:latin typeface="+mn-lt"/>
                <a:ea typeface="+mn-ea"/>
                <a:cs typeface="+mn-cs"/>
              </a:rPr>
              <a:t>low</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disorder</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we</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see</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different</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behavior</a:t>
            </a:r>
            <a:r>
              <a:rPr lang="da-DK" sz="1200" kern="1200" baseline="0" dirty="0" smtClean="0">
                <a:solidFill>
                  <a:schemeClr val="tx1"/>
                </a:solidFill>
                <a:latin typeface="+mn-lt"/>
                <a:ea typeface="+mn-ea"/>
                <a:cs typeface="+mn-cs"/>
              </a:rPr>
              <a:t>. The </a:t>
            </a:r>
            <a:r>
              <a:rPr lang="da-DK" sz="1200" kern="1200" baseline="0" dirty="0" err="1" smtClean="0">
                <a:solidFill>
                  <a:schemeClr val="tx1"/>
                </a:solidFill>
                <a:latin typeface="+mn-lt"/>
                <a:ea typeface="+mn-ea"/>
                <a:cs typeface="+mn-cs"/>
              </a:rPr>
              <a:t>interaction</a:t>
            </a:r>
            <a:r>
              <a:rPr lang="da-DK" sz="1200" kern="1200" baseline="0" dirty="0" smtClean="0">
                <a:solidFill>
                  <a:schemeClr val="tx1"/>
                </a:solidFill>
                <a:latin typeface="+mn-lt"/>
                <a:ea typeface="+mn-ea"/>
                <a:cs typeface="+mn-cs"/>
              </a:rPr>
              <a:t> parameters </a:t>
            </a:r>
            <a:r>
              <a:rPr lang="da-DK" sz="1200" kern="1200" baseline="0" dirty="0" err="1" smtClean="0">
                <a:solidFill>
                  <a:schemeClr val="tx1"/>
                </a:solidFill>
                <a:latin typeface="+mn-lt"/>
                <a:ea typeface="+mn-ea"/>
                <a:cs typeface="+mn-cs"/>
              </a:rPr>
              <a:t>seem</a:t>
            </a:r>
            <a:r>
              <a:rPr lang="da-DK" sz="1200" kern="1200" baseline="0" dirty="0" smtClean="0">
                <a:solidFill>
                  <a:schemeClr val="tx1"/>
                </a:solidFill>
                <a:latin typeface="+mn-lt"/>
                <a:ea typeface="+mn-ea"/>
                <a:cs typeface="+mn-cs"/>
              </a:rPr>
              <a:t> to </a:t>
            </a:r>
            <a:r>
              <a:rPr lang="da-DK" sz="1200" kern="1200" baseline="0" dirty="0" err="1" smtClean="0">
                <a:solidFill>
                  <a:schemeClr val="tx1"/>
                </a:solidFill>
                <a:latin typeface="+mn-lt"/>
                <a:ea typeface="+mn-ea"/>
                <a:cs typeface="+mn-cs"/>
              </a:rPr>
              <a:t>follow</a:t>
            </a:r>
            <a:r>
              <a:rPr lang="da-DK" sz="1200" kern="1200" baseline="0" dirty="0" smtClean="0">
                <a:solidFill>
                  <a:schemeClr val="tx1"/>
                </a:solidFill>
                <a:latin typeface="+mn-lt"/>
                <a:ea typeface="+mn-ea"/>
                <a:cs typeface="+mn-cs"/>
              </a:rPr>
              <a:t> a </a:t>
            </a:r>
            <a:r>
              <a:rPr lang="da-DK" sz="1200" kern="1200" baseline="0" dirty="0" err="1" smtClean="0">
                <a:solidFill>
                  <a:schemeClr val="tx1"/>
                </a:solidFill>
                <a:latin typeface="+mn-lt"/>
                <a:ea typeface="+mn-ea"/>
                <a:cs typeface="+mn-cs"/>
              </a:rPr>
              <a:t>powerlaw</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decay</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rather</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than</a:t>
            </a:r>
            <a:r>
              <a:rPr lang="da-DK" sz="1200" kern="1200" baseline="0" dirty="0" smtClean="0">
                <a:solidFill>
                  <a:schemeClr val="tx1"/>
                </a:solidFill>
                <a:latin typeface="+mn-lt"/>
                <a:ea typeface="+mn-ea"/>
                <a:cs typeface="+mn-cs"/>
              </a:rPr>
              <a:t> an </a:t>
            </a:r>
            <a:r>
              <a:rPr lang="da-DK" sz="1200" kern="1200" baseline="0" dirty="0" err="1" smtClean="0">
                <a:solidFill>
                  <a:schemeClr val="tx1"/>
                </a:solidFill>
                <a:latin typeface="+mn-lt"/>
                <a:ea typeface="+mn-ea"/>
                <a:cs typeface="+mn-cs"/>
              </a:rPr>
              <a:t>exponential</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decay</a:t>
            </a:r>
            <a:r>
              <a:rPr lang="da-DK" sz="1200" kern="1200" baseline="0" dirty="0" smtClean="0">
                <a:solidFill>
                  <a:schemeClr val="tx1"/>
                </a:solidFill>
                <a:latin typeface="+mn-lt"/>
                <a:ea typeface="+mn-ea"/>
                <a:cs typeface="+mn-cs"/>
              </a:rPr>
              <a:t>. This </a:t>
            </a:r>
            <a:r>
              <a:rPr lang="da-DK" sz="1200" kern="1200" baseline="0" dirty="0" err="1" smtClean="0">
                <a:solidFill>
                  <a:schemeClr val="tx1"/>
                </a:solidFill>
                <a:latin typeface="+mn-lt"/>
                <a:ea typeface="+mn-ea"/>
                <a:cs typeface="+mn-cs"/>
              </a:rPr>
              <a:t>enormous</a:t>
            </a:r>
            <a:r>
              <a:rPr lang="da-DK" sz="1200" kern="1200" baseline="0" dirty="0" smtClean="0">
                <a:solidFill>
                  <a:schemeClr val="tx1"/>
                </a:solidFill>
                <a:latin typeface="+mn-lt"/>
                <a:ea typeface="+mn-ea"/>
                <a:cs typeface="+mn-cs"/>
              </a:rPr>
              <a:t> difference </a:t>
            </a:r>
            <a:r>
              <a:rPr lang="da-DK" sz="1200" kern="1200" baseline="0" dirty="0" err="1" smtClean="0">
                <a:solidFill>
                  <a:schemeClr val="tx1"/>
                </a:solidFill>
                <a:latin typeface="+mn-lt"/>
                <a:ea typeface="+mn-ea"/>
                <a:cs typeface="+mn-cs"/>
              </a:rPr>
              <a:t>between</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typical</a:t>
            </a:r>
            <a:r>
              <a:rPr lang="da-DK" sz="1200" kern="1200" baseline="0" dirty="0" smtClean="0">
                <a:solidFill>
                  <a:schemeClr val="tx1"/>
                </a:solidFill>
                <a:latin typeface="+mn-lt"/>
                <a:ea typeface="+mn-ea"/>
                <a:cs typeface="+mn-cs"/>
              </a:rPr>
              <a:t> and average </a:t>
            </a:r>
            <a:r>
              <a:rPr lang="da-DK" sz="1200" kern="1200" baseline="0" dirty="0" err="1" smtClean="0">
                <a:solidFill>
                  <a:schemeClr val="tx1"/>
                </a:solidFill>
                <a:latin typeface="+mn-lt"/>
                <a:ea typeface="+mn-ea"/>
                <a:cs typeface="+mn-cs"/>
              </a:rPr>
              <a:t>can</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only</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be</a:t>
            </a:r>
            <a:r>
              <a:rPr lang="da-DK" sz="1200" kern="1200" baseline="0" dirty="0" smtClean="0">
                <a:solidFill>
                  <a:schemeClr val="tx1"/>
                </a:solidFill>
                <a:latin typeface="+mn-lt"/>
                <a:ea typeface="+mn-ea"/>
                <a:cs typeface="+mn-cs"/>
              </a:rPr>
              <a:t> a </a:t>
            </a:r>
            <a:r>
              <a:rPr lang="da-DK" sz="1200" kern="1200" baseline="0" dirty="0" err="1" smtClean="0">
                <a:solidFill>
                  <a:schemeClr val="tx1"/>
                </a:solidFill>
                <a:latin typeface="+mn-lt"/>
                <a:ea typeface="+mn-ea"/>
                <a:cs typeface="+mn-cs"/>
              </a:rPr>
              <a:t>consequence</a:t>
            </a:r>
            <a:r>
              <a:rPr lang="da-DK" sz="1200" kern="1200" baseline="0" dirty="0" smtClean="0">
                <a:solidFill>
                  <a:schemeClr val="tx1"/>
                </a:solidFill>
                <a:latin typeface="+mn-lt"/>
                <a:ea typeface="+mn-ea"/>
                <a:cs typeface="+mn-cs"/>
              </a:rPr>
              <a:t> of ’rare’ </a:t>
            </a:r>
            <a:r>
              <a:rPr lang="da-DK" sz="1200" kern="1200" baseline="0" dirty="0" err="1" smtClean="0">
                <a:solidFill>
                  <a:schemeClr val="tx1"/>
                </a:solidFill>
                <a:latin typeface="+mn-lt"/>
                <a:ea typeface="+mn-ea"/>
                <a:cs typeface="+mn-cs"/>
              </a:rPr>
              <a:t>fluctuations</a:t>
            </a:r>
            <a:r>
              <a:rPr lang="da-DK" sz="1200" kern="1200" baseline="0" dirty="0" smtClean="0">
                <a:solidFill>
                  <a:schemeClr val="tx1"/>
                </a:solidFill>
                <a:latin typeface="+mn-lt"/>
                <a:ea typeface="+mn-ea"/>
                <a:cs typeface="+mn-cs"/>
              </a:rPr>
              <a:t>, and is </a:t>
            </a:r>
            <a:r>
              <a:rPr lang="da-DK" sz="1200" kern="1200" baseline="0" dirty="0" err="1" smtClean="0">
                <a:solidFill>
                  <a:schemeClr val="tx1"/>
                </a:solidFill>
                <a:latin typeface="+mn-lt"/>
                <a:ea typeface="+mn-ea"/>
                <a:cs typeface="+mn-cs"/>
              </a:rPr>
              <a:t>something</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which</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requires</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further</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study</a:t>
            </a:r>
            <a:r>
              <a:rPr lang="da-DK" sz="1200" kern="1200" baseline="0" dirty="0" smtClean="0">
                <a:solidFill>
                  <a:schemeClr val="tx1"/>
                </a:solidFill>
                <a:latin typeface="+mn-lt"/>
                <a:ea typeface="+mn-ea"/>
                <a:cs typeface="+mn-cs"/>
              </a:rPr>
              <a:t>. This </a:t>
            </a:r>
            <a:r>
              <a:rPr lang="da-DK" sz="1200" kern="1200" baseline="0" dirty="0" err="1" smtClean="0">
                <a:solidFill>
                  <a:schemeClr val="tx1"/>
                </a:solidFill>
                <a:latin typeface="+mn-lt"/>
                <a:ea typeface="+mn-ea"/>
                <a:cs typeface="+mn-cs"/>
              </a:rPr>
              <a:t>picture</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that</a:t>
            </a:r>
            <a:r>
              <a:rPr lang="da-DK" sz="1200" kern="1200" baseline="0" dirty="0" smtClean="0">
                <a:solidFill>
                  <a:schemeClr val="tx1"/>
                </a:solidFill>
                <a:latin typeface="+mn-lt"/>
                <a:ea typeface="+mn-ea"/>
                <a:cs typeface="+mn-cs"/>
              </a:rPr>
              <a:t> the </a:t>
            </a:r>
            <a:r>
              <a:rPr lang="da-DK" sz="1200" kern="1200" baseline="0" dirty="0" err="1" smtClean="0">
                <a:solidFill>
                  <a:schemeClr val="tx1"/>
                </a:solidFill>
                <a:latin typeface="+mn-lt"/>
                <a:ea typeface="+mn-ea"/>
                <a:cs typeface="+mn-cs"/>
              </a:rPr>
              <a:t>ergodicity</a:t>
            </a:r>
            <a:r>
              <a:rPr lang="da-DK" sz="1200" kern="1200" baseline="0" dirty="0" smtClean="0">
                <a:solidFill>
                  <a:schemeClr val="tx1"/>
                </a:solidFill>
                <a:latin typeface="+mn-lt"/>
                <a:ea typeface="+mn-ea"/>
                <a:cs typeface="+mn-cs"/>
              </a:rPr>
              <a:t> is driven by ’rare’ events, is </a:t>
            </a:r>
            <a:r>
              <a:rPr lang="da-DK" sz="1200" kern="1200" baseline="0" dirty="0" err="1" smtClean="0">
                <a:solidFill>
                  <a:schemeClr val="tx1"/>
                </a:solidFill>
                <a:latin typeface="+mn-lt"/>
                <a:ea typeface="+mn-ea"/>
                <a:cs typeface="+mn-cs"/>
              </a:rPr>
              <a:t>consistent</a:t>
            </a:r>
            <a:r>
              <a:rPr lang="da-DK" sz="1200" kern="1200" baseline="0" dirty="0" smtClean="0">
                <a:solidFill>
                  <a:schemeClr val="tx1"/>
                </a:solidFill>
                <a:latin typeface="+mn-lt"/>
                <a:ea typeface="+mn-ea"/>
                <a:cs typeface="+mn-cs"/>
              </a:rPr>
              <a:t> with recent </a:t>
            </a:r>
            <a:r>
              <a:rPr lang="da-DK" sz="1200" kern="1200" baseline="0" dirty="0" err="1" smtClean="0">
                <a:solidFill>
                  <a:schemeClr val="tx1"/>
                </a:solidFill>
                <a:latin typeface="+mn-lt"/>
                <a:ea typeface="+mn-ea"/>
                <a:cs typeface="+mn-cs"/>
              </a:rPr>
              <a:t>numerical</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works</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that</a:t>
            </a:r>
            <a:r>
              <a:rPr lang="da-DK" sz="1200" kern="1200" baseline="0" dirty="0" smtClean="0">
                <a:solidFill>
                  <a:schemeClr val="tx1"/>
                </a:solidFill>
                <a:latin typeface="+mn-lt"/>
                <a:ea typeface="+mn-ea"/>
                <a:cs typeface="+mn-cs"/>
              </a:rPr>
              <a:t> have </a:t>
            </a:r>
            <a:r>
              <a:rPr lang="da-DK" sz="1200" kern="1200" baseline="0" dirty="0" err="1" smtClean="0">
                <a:solidFill>
                  <a:schemeClr val="tx1"/>
                </a:solidFill>
                <a:latin typeface="+mn-lt"/>
                <a:ea typeface="+mn-ea"/>
                <a:cs typeface="+mn-cs"/>
              </a:rPr>
              <a:t>seen</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subdiffusive</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behavior</a:t>
            </a:r>
            <a:r>
              <a:rPr lang="da-DK" sz="1200" kern="1200" baseline="0" dirty="0" smtClean="0">
                <a:solidFill>
                  <a:schemeClr val="tx1"/>
                </a:solidFill>
                <a:latin typeface="+mn-lt"/>
                <a:ea typeface="+mn-ea"/>
                <a:cs typeface="+mn-cs"/>
              </a:rPr>
              <a:t> and </a:t>
            </a:r>
            <a:r>
              <a:rPr lang="da-DK" sz="1200" kern="1200" baseline="0" dirty="0" err="1" smtClean="0">
                <a:solidFill>
                  <a:schemeClr val="tx1"/>
                </a:solidFill>
                <a:latin typeface="+mn-lt"/>
                <a:ea typeface="+mn-ea"/>
                <a:cs typeface="+mn-cs"/>
              </a:rPr>
              <a:t>other</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anomalous</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dynamics</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close</a:t>
            </a:r>
            <a:r>
              <a:rPr lang="da-DK" sz="1200" kern="1200" baseline="0" dirty="0" smtClean="0">
                <a:solidFill>
                  <a:schemeClr val="tx1"/>
                </a:solidFill>
                <a:latin typeface="+mn-lt"/>
                <a:ea typeface="+mn-ea"/>
                <a:cs typeface="+mn-cs"/>
              </a:rPr>
              <a:t> to the </a:t>
            </a:r>
            <a:r>
              <a:rPr lang="da-DK" sz="1200" kern="1200" baseline="0" dirty="0" err="1" smtClean="0">
                <a:solidFill>
                  <a:schemeClr val="tx1"/>
                </a:solidFill>
                <a:latin typeface="+mn-lt"/>
                <a:ea typeface="+mn-ea"/>
                <a:cs typeface="+mn-cs"/>
              </a:rPr>
              <a:t>supposed</a:t>
            </a:r>
            <a:r>
              <a:rPr lang="da-DK" sz="1200" kern="1200" baseline="0" dirty="0" smtClean="0">
                <a:solidFill>
                  <a:schemeClr val="tx1"/>
                </a:solidFill>
                <a:latin typeface="+mn-lt"/>
                <a:ea typeface="+mn-ea"/>
                <a:cs typeface="+mn-cs"/>
              </a:rPr>
              <a:t> transition.</a:t>
            </a:r>
          </a:p>
          <a:p>
            <a:r>
              <a:rPr lang="da-DK" sz="1200" kern="1200" baseline="0" dirty="0" err="1" smtClean="0">
                <a:solidFill>
                  <a:schemeClr val="tx1"/>
                </a:solidFill>
                <a:latin typeface="+mn-lt"/>
                <a:ea typeface="+mn-ea"/>
                <a:cs typeface="+mn-cs"/>
              </a:rPr>
              <a:t>Our</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aim</a:t>
            </a:r>
            <a:r>
              <a:rPr lang="da-DK" sz="1200" kern="1200" baseline="0" dirty="0" smtClean="0">
                <a:solidFill>
                  <a:schemeClr val="tx1"/>
                </a:solidFill>
                <a:latin typeface="+mn-lt"/>
                <a:ea typeface="+mn-ea"/>
                <a:cs typeface="+mn-cs"/>
              </a:rPr>
              <a:t> is to </a:t>
            </a:r>
            <a:r>
              <a:rPr lang="da-DK" sz="1200" kern="1200" baseline="0" dirty="0" err="1" smtClean="0">
                <a:solidFill>
                  <a:schemeClr val="tx1"/>
                </a:solidFill>
                <a:latin typeface="+mn-lt"/>
                <a:ea typeface="+mn-ea"/>
                <a:cs typeface="+mn-cs"/>
              </a:rPr>
              <a:t>study</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this</a:t>
            </a:r>
            <a:r>
              <a:rPr lang="da-DK" sz="1200" kern="1200" baseline="0" dirty="0" smtClean="0">
                <a:solidFill>
                  <a:schemeClr val="tx1"/>
                </a:solidFill>
                <a:latin typeface="+mn-lt"/>
                <a:ea typeface="+mn-ea"/>
                <a:cs typeface="+mn-cs"/>
              </a:rPr>
              <a:t> in </a:t>
            </a:r>
            <a:r>
              <a:rPr lang="da-DK" sz="1200" kern="1200" baseline="0" dirty="0" err="1" smtClean="0">
                <a:solidFill>
                  <a:schemeClr val="tx1"/>
                </a:solidFill>
                <a:latin typeface="+mn-lt"/>
                <a:ea typeface="+mn-ea"/>
                <a:cs typeface="+mn-cs"/>
              </a:rPr>
              <a:t>higher</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order</a:t>
            </a:r>
            <a:r>
              <a:rPr lang="da-DK" sz="1200" kern="1200" baseline="0" dirty="0" smtClean="0">
                <a:solidFill>
                  <a:schemeClr val="tx1"/>
                </a:solidFill>
                <a:latin typeface="+mn-lt"/>
                <a:ea typeface="+mn-ea"/>
                <a:cs typeface="+mn-cs"/>
              </a:rPr>
              <a:t>, and </a:t>
            </a:r>
            <a:r>
              <a:rPr lang="da-DK" sz="1200" kern="1200" baseline="0" dirty="0" err="1" smtClean="0">
                <a:solidFill>
                  <a:schemeClr val="tx1"/>
                </a:solidFill>
                <a:latin typeface="+mn-lt"/>
                <a:ea typeface="+mn-ea"/>
                <a:cs typeface="+mn-cs"/>
              </a:rPr>
              <a:t>also</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higher</a:t>
            </a:r>
            <a:r>
              <a:rPr lang="da-DK" sz="1200" kern="1200" baseline="0" dirty="0" smtClean="0">
                <a:solidFill>
                  <a:schemeClr val="tx1"/>
                </a:solidFill>
                <a:latin typeface="+mn-lt"/>
                <a:ea typeface="+mn-ea"/>
                <a:cs typeface="+mn-cs"/>
              </a:rPr>
              <a:t> dimensions.</a:t>
            </a:r>
            <a:endParaRPr lang="da-DK" sz="1200" kern="1200" dirty="0" smtClean="0">
              <a:solidFill>
                <a:schemeClr val="tx1"/>
              </a:solidFill>
              <a:latin typeface="+mn-lt"/>
              <a:ea typeface="+mn-ea"/>
              <a:cs typeface="+mn-cs"/>
            </a:endParaRPr>
          </a:p>
          <a:p>
            <a:endParaRPr lang="da-DK" sz="1200" kern="1200" dirty="0" smtClean="0">
              <a:solidFill>
                <a:schemeClr val="tx1"/>
              </a:solidFill>
              <a:latin typeface="+mn-lt"/>
              <a:ea typeface="+mn-ea"/>
              <a:cs typeface="+mn-cs"/>
            </a:endParaRPr>
          </a:p>
          <a:p>
            <a:r>
              <a:rPr lang="da-DK" sz="1200" kern="1200" dirty="0" smtClean="0">
                <a:solidFill>
                  <a:schemeClr val="tx1"/>
                </a:solidFill>
                <a:latin typeface="+mn-lt"/>
                <a:ea typeface="+mn-ea"/>
                <a:cs typeface="+mn-cs"/>
              </a:rPr>
              <a:t>|</a:t>
            </a:r>
            <a:r>
              <a:rPr lang="da-DK" sz="1200" kern="1200" dirty="0" smtClean="0">
                <a:solidFill>
                  <a:schemeClr val="tx1"/>
                </a:solidFill>
                <a:latin typeface="+mn-lt"/>
                <a:ea typeface="+mn-ea"/>
                <a:cs typeface="+mn-cs"/>
              </a:rPr>
              <a:t>\</a:t>
            </a:r>
            <a:r>
              <a:rPr lang="da-DK" sz="1200" kern="1200" dirty="0" err="1" smtClean="0">
                <a:solidFill>
                  <a:schemeClr val="tx1"/>
                </a:solidFill>
                <a:latin typeface="+mn-lt"/>
                <a:ea typeface="+mn-ea"/>
                <a:cs typeface="+mn-cs"/>
              </a:rPr>
              <a:t>psi</a:t>
            </a:r>
            <a:r>
              <a:rPr lang="da-DK" sz="1200" kern="1200" dirty="0" smtClean="0">
                <a:solidFill>
                  <a:schemeClr val="tx1"/>
                </a:solidFill>
                <a:latin typeface="+mn-lt"/>
                <a:ea typeface="+mn-ea"/>
                <a:cs typeface="+mn-cs"/>
              </a:rPr>
              <a:t>(t) \rangle = e^{-</a:t>
            </a:r>
            <a:r>
              <a:rPr lang="da-DK" sz="1200" kern="1200" dirty="0" err="1" smtClean="0">
                <a:solidFill>
                  <a:schemeClr val="tx1"/>
                </a:solidFill>
                <a:latin typeface="+mn-lt"/>
                <a:ea typeface="+mn-ea"/>
                <a:cs typeface="+mn-cs"/>
              </a:rPr>
              <a:t>iHt</a:t>
            </a:r>
            <a:r>
              <a:rPr lang="da-DK" sz="1200" kern="1200" dirty="0" smtClean="0">
                <a:solidFill>
                  <a:schemeClr val="tx1"/>
                </a:solidFill>
                <a:latin typeface="+mn-lt"/>
                <a:ea typeface="+mn-ea"/>
                <a:cs typeface="+mn-cs"/>
              </a:rPr>
              <a:t>} | \</a:t>
            </a:r>
            <a:r>
              <a:rPr lang="da-DK" sz="1200" kern="1200" dirty="0" err="1" smtClean="0">
                <a:solidFill>
                  <a:schemeClr val="tx1"/>
                </a:solidFill>
                <a:latin typeface="+mn-lt"/>
                <a:ea typeface="+mn-ea"/>
                <a:cs typeface="+mn-cs"/>
              </a:rPr>
              <a:t>psi</a:t>
            </a:r>
            <a:r>
              <a:rPr lang="da-DK" sz="1200" kern="1200" dirty="0" smtClean="0">
                <a:solidFill>
                  <a:schemeClr val="tx1"/>
                </a:solidFill>
                <a:latin typeface="+mn-lt"/>
                <a:ea typeface="+mn-ea"/>
                <a:cs typeface="+mn-cs"/>
              </a:rPr>
              <a:t> (0) \rangle</a:t>
            </a:r>
          </a:p>
          <a:p>
            <a:endParaRPr lang="en-US" dirty="0" smtClean="0"/>
          </a:p>
          <a:p>
            <a:r>
              <a:rPr lang="en-US" sz="1200" kern="1200" dirty="0" smtClean="0">
                <a:solidFill>
                  <a:schemeClr val="tx1"/>
                </a:solidFill>
                <a:latin typeface="+mn-lt"/>
                <a:ea typeface="+mn-ea"/>
                <a:cs typeface="+mn-cs"/>
              </a:rPr>
              <a:t>A(t) = \</a:t>
            </a:r>
            <a:r>
              <a:rPr lang="en-US" sz="1200" kern="1200" dirty="0" err="1" smtClean="0">
                <a:solidFill>
                  <a:schemeClr val="tx1"/>
                </a:solidFill>
                <a:latin typeface="+mn-lt"/>
                <a:ea typeface="+mn-ea"/>
                <a:cs typeface="+mn-cs"/>
              </a:rPr>
              <a:t>langle</a:t>
            </a:r>
            <a:r>
              <a:rPr lang="en-US" sz="1200" kern="1200" dirty="0" smtClean="0">
                <a:solidFill>
                  <a:schemeClr val="tx1"/>
                </a:solidFill>
                <a:latin typeface="+mn-lt"/>
                <a:ea typeface="+mn-ea"/>
                <a:cs typeface="+mn-cs"/>
              </a:rPr>
              <a:t> \psi(t) | \</a:t>
            </a:r>
            <a:r>
              <a:rPr lang="en-US" sz="1200" kern="1200" dirty="0" err="1" smtClean="0">
                <a:solidFill>
                  <a:schemeClr val="tx1"/>
                </a:solidFill>
                <a:latin typeface="+mn-lt"/>
                <a:ea typeface="+mn-ea"/>
                <a:cs typeface="+mn-cs"/>
              </a:rPr>
              <a:t>mathcal</a:t>
            </a:r>
            <a:r>
              <a:rPr lang="en-US" sz="1200" kern="1200" dirty="0" smtClean="0">
                <a:solidFill>
                  <a:schemeClr val="tx1"/>
                </a:solidFill>
                <a:latin typeface="+mn-lt"/>
                <a:ea typeface="+mn-ea"/>
                <a:cs typeface="+mn-cs"/>
              </a:rPr>
              <a:t>{A} | \psi (t) \</a:t>
            </a:r>
            <a:r>
              <a:rPr lang="en-US" sz="1200" kern="1200" dirty="0" err="1" smtClean="0">
                <a:solidFill>
                  <a:schemeClr val="tx1"/>
                </a:solidFill>
                <a:latin typeface="+mn-lt"/>
                <a:ea typeface="+mn-ea"/>
                <a:cs typeface="+mn-cs"/>
              </a:rPr>
              <a:t>rangle</a:t>
            </a:r>
            <a:endParaRPr lang="en-US" dirty="0"/>
          </a:p>
        </p:txBody>
      </p:sp>
      <p:sp>
        <p:nvSpPr>
          <p:cNvPr id="4" name="Slide Number Placeholder 3"/>
          <p:cNvSpPr>
            <a:spLocks noGrp="1"/>
          </p:cNvSpPr>
          <p:nvPr>
            <p:ph type="sldNum" sz="quarter" idx="10"/>
          </p:nvPr>
        </p:nvSpPr>
        <p:spPr/>
        <p:txBody>
          <a:bodyPr/>
          <a:lstStyle/>
          <a:p>
            <a:fld id="{5C95AE81-3C9C-844E-9F18-016EEAECC94E}" type="slidenum">
              <a:rPr lang="en-US" smtClean="0"/>
              <a:t>19</a:t>
            </a:fld>
            <a:endParaRPr lang="en-US"/>
          </a:p>
        </p:txBody>
      </p:sp>
    </p:spTree>
    <p:extLst>
      <p:ext uri="{BB962C8B-B14F-4D97-AF65-F5344CB8AC3E}">
        <p14:creationId xmlns:p14="http://schemas.microsoft.com/office/powerpoint/2010/main" val="11095588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95AE81-3C9C-844E-9F18-016EEAECC94E}" type="slidenum">
              <a:rPr lang="en-US" smtClean="0"/>
              <a:t>21</a:t>
            </a:fld>
            <a:endParaRPr lang="en-US"/>
          </a:p>
        </p:txBody>
      </p:sp>
    </p:spTree>
    <p:extLst>
      <p:ext uri="{BB962C8B-B14F-4D97-AF65-F5344CB8AC3E}">
        <p14:creationId xmlns:p14="http://schemas.microsoft.com/office/powerpoint/2010/main" val="739894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Stat-</a:t>
            </a:r>
            <a:r>
              <a:rPr lang="en-US" sz="1200" b="1" kern="1200" dirty="0" err="1" smtClean="0">
                <a:solidFill>
                  <a:schemeClr val="tx1"/>
                </a:solidFill>
                <a:effectLst/>
                <a:latin typeface="+mn-lt"/>
                <a:ea typeface="+mn-ea"/>
                <a:cs typeface="+mn-cs"/>
              </a:rPr>
              <a:t>mech</a:t>
            </a:r>
            <a:r>
              <a:rPr lang="en-US" sz="1200" kern="1200" dirty="0" smtClean="0">
                <a:solidFill>
                  <a:schemeClr val="tx1"/>
                </a:solidFill>
                <a:effectLst/>
                <a:latin typeface="+mn-lt"/>
                <a:ea typeface="+mn-ea"/>
                <a:cs typeface="+mn-cs"/>
              </a:rPr>
              <a:t>, as you know it, tells us that the properties of a (very) large system in equilibrium can be described by only a few macroscopic parameters such as temperature, chemical potential, and so forth. This is true only if the microscopic dynamics of our large system lead to a static configuration described by a thermodynamic ensemble. </a:t>
            </a:r>
          </a:p>
          <a:p>
            <a:endParaRPr lang="en-US" dirty="0" smtClean="0"/>
          </a:p>
          <a:p>
            <a:r>
              <a:rPr lang="en-US" sz="1200" kern="1200" dirty="0" smtClean="0">
                <a:solidFill>
                  <a:schemeClr val="tx1"/>
                </a:solidFill>
                <a:effectLst/>
                <a:latin typeface="+mn-lt"/>
                <a:ea typeface="+mn-ea"/>
                <a:cs typeface="+mn-cs"/>
              </a:rPr>
              <a:t>In classical physics, this is indeed the case, generically. This is known as the </a:t>
            </a:r>
            <a:r>
              <a:rPr lang="en-US" sz="1200" b="1" kern="1200" dirty="0" err="1" smtClean="0">
                <a:solidFill>
                  <a:schemeClr val="tx1"/>
                </a:solidFill>
                <a:effectLst/>
                <a:latin typeface="+mn-lt"/>
                <a:ea typeface="+mn-ea"/>
                <a:cs typeface="+mn-cs"/>
              </a:rPr>
              <a:t>ergodic</a:t>
            </a:r>
            <a:r>
              <a:rPr lang="en-US" sz="1200" b="1" kern="1200" dirty="0" smtClean="0">
                <a:solidFill>
                  <a:schemeClr val="tx1"/>
                </a:solidFill>
                <a:effectLst/>
                <a:latin typeface="+mn-lt"/>
                <a:ea typeface="+mn-ea"/>
                <a:cs typeface="+mn-cs"/>
              </a:rPr>
              <a:t> theorem</a:t>
            </a:r>
            <a:r>
              <a:rPr lang="en-US" sz="1200" kern="1200" dirty="0" smtClean="0">
                <a:solidFill>
                  <a:schemeClr val="tx1"/>
                </a:solidFill>
                <a:effectLst/>
                <a:latin typeface="+mn-lt"/>
                <a:ea typeface="+mn-ea"/>
                <a:cs typeface="+mn-cs"/>
              </a:rPr>
              <a:t>: in the space of all configurations with the same energy, the system will have visited any part of this phase space if you wait long enough. It can be</a:t>
            </a:r>
            <a:r>
              <a:rPr lang="en-US" sz="1200" kern="1200" baseline="0" dirty="0" smtClean="0">
                <a:solidFill>
                  <a:schemeClr val="tx1"/>
                </a:solidFill>
                <a:effectLst/>
                <a:latin typeface="+mn-lt"/>
                <a:ea typeface="+mn-ea"/>
                <a:cs typeface="+mn-cs"/>
              </a:rPr>
              <a:t> visualized by ‘billiard problems’, where in an </a:t>
            </a:r>
            <a:r>
              <a:rPr lang="en-US" sz="1200" kern="1200" baseline="0" dirty="0" err="1" smtClean="0">
                <a:solidFill>
                  <a:schemeClr val="tx1"/>
                </a:solidFill>
                <a:effectLst/>
                <a:latin typeface="+mn-lt"/>
                <a:ea typeface="+mn-ea"/>
                <a:cs typeface="+mn-cs"/>
              </a:rPr>
              <a:t>ergodic</a:t>
            </a:r>
            <a:r>
              <a:rPr lang="en-US" sz="1200" kern="1200" baseline="0" dirty="0" smtClean="0">
                <a:solidFill>
                  <a:schemeClr val="tx1"/>
                </a:solidFill>
                <a:effectLst/>
                <a:latin typeface="+mn-lt"/>
                <a:ea typeface="+mn-ea"/>
                <a:cs typeface="+mn-cs"/>
              </a:rPr>
              <a:t> billiard a particle reflected at the sides will, at some point, have visited all of the billiard.</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notable exceptions (such as Fermi-Pasta-</a:t>
            </a:r>
            <a:r>
              <a:rPr lang="en-US" sz="1200" kern="1200" dirty="0" err="1" smtClean="0">
                <a:solidFill>
                  <a:schemeClr val="tx1"/>
                </a:solidFill>
                <a:effectLst/>
                <a:latin typeface="+mn-lt"/>
                <a:ea typeface="+mn-ea"/>
                <a:cs typeface="+mn-cs"/>
              </a:rPr>
              <a:t>Ulam</a:t>
            </a:r>
            <a:r>
              <a:rPr lang="en-US" sz="1200" kern="1200" dirty="0" smtClean="0">
                <a:solidFill>
                  <a:schemeClr val="tx1"/>
                </a:solidFill>
                <a:effectLst/>
                <a:latin typeface="+mn-lt"/>
                <a:ea typeface="+mn-ea"/>
                <a:cs typeface="+mn-cs"/>
              </a:rPr>
              <a:t> or this spherical billiard) are systems where, besides energy, there are other conserved quantities present. In</a:t>
            </a:r>
            <a:r>
              <a:rPr lang="en-US" sz="1200" kern="1200" baseline="0" dirty="0" smtClean="0">
                <a:solidFill>
                  <a:schemeClr val="tx1"/>
                </a:solidFill>
                <a:effectLst/>
                <a:latin typeface="+mn-lt"/>
                <a:ea typeface="+mn-ea"/>
                <a:cs typeface="+mn-cs"/>
              </a:rPr>
              <a:t> this case, it’s the angle at which the particle is reflected. The existence of such an </a:t>
            </a:r>
            <a:r>
              <a:rPr lang="en-US" sz="1200" b="1" kern="1200" baseline="0" dirty="0" smtClean="0">
                <a:solidFill>
                  <a:schemeClr val="tx1"/>
                </a:solidFill>
                <a:effectLst/>
                <a:latin typeface="+mn-lt"/>
                <a:ea typeface="+mn-ea"/>
                <a:cs typeface="+mn-cs"/>
              </a:rPr>
              <a:t>integral of motion </a:t>
            </a:r>
            <a:r>
              <a:rPr lang="en-US" sz="1200" b="0" kern="1200" baseline="0" dirty="0" smtClean="0">
                <a:solidFill>
                  <a:schemeClr val="tx1"/>
                </a:solidFill>
                <a:effectLst/>
                <a:latin typeface="+mn-lt"/>
                <a:ea typeface="+mn-ea"/>
                <a:cs typeface="+mn-cs"/>
              </a:rPr>
              <a:t>leads to </a:t>
            </a:r>
            <a:r>
              <a:rPr lang="en-US" sz="1200" b="0" kern="1200" baseline="0" dirty="0" err="1" smtClean="0">
                <a:solidFill>
                  <a:schemeClr val="tx1"/>
                </a:solidFill>
                <a:effectLst/>
                <a:latin typeface="+mn-lt"/>
                <a:ea typeface="+mn-ea"/>
                <a:cs typeface="+mn-cs"/>
              </a:rPr>
              <a:t>nonergodic</a:t>
            </a:r>
            <a:r>
              <a:rPr lang="en-US" sz="1200" b="0" kern="1200" baseline="0" dirty="0" smtClean="0">
                <a:solidFill>
                  <a:schemeClr val="tx1"/>
                </a:solidFill>
                <a:effectLst/>
                <a:latin typeface="+mn-lt"/>
                <a:ea typeface="+mn-ea"/>
                <a:cs typeface="+mn-cs"/>
              </a:rPr>
              <a:t> behavior.</a:t>
            </a:r>
            <a:endParaRPr lang="en-US" dirty="0"/>
          </a:p>
        </p:txBody>
      </p:sp>
      <p:sp>
        <p:nvSpPr>
          <p:cNvPr id="4" name="Slide Number Placeholder 3"/>
          <p:cNvSpPr>
            <a:spLocks noGrp="1"/>
          </p:cNvSpPr>
          <p:nvPr>
            <p:ph type="sldNum" sz="quarter" idx="10"/>
          </p:nvPr>
        </p:nvSpPr>
        <p:spPr/>
        <p:txBody>
          <a:bodyPr/>
          <a:lstStyle/>
          <a:p>
            <a:fld id="{5C95AE81-3C9C-844E-9F18-016EEAECC94E}" type="slidenum">
              <a:rPr lang="en-US" smtClean="0"/>
              <a:t>3</a:t>
            </a:fld>
            <a:endParaRPr lang="en-US"/>
          </a:p>
        </p:txBody>
      </p:sp>
    </p:spTree>
    <p:extLst>
      <p:ext uri="{BB962C8B-B14F-4D97-AF65-F5344CB8AC3E}">
        <p14:creationId xmlns:p14="http://schemas.microsoft.com/office/powerpoint/2010/main" val="1109558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Can we extend this concept to quantum</a:t>
            </a:r>
            <a:r>
              <a:rPr lang="en-US" sz="1200" kern="1200" baseline="0" dirty="0" smtClean="0">
                <a:solidFill>
                  <a:schemeClr val="tx1"/>
                </a:solidFill>
                <a:latin typeface="+mn-lt"/>
                <a:ea typeface="+mn-ea"/>
                <a:cs typeface="+mn-cs"/>
              </a:rPr>
              <a:t> systems?</a:t>
            </a:r>
          </a:p>
          <a:p>
            <a:r>
              <a:rPr lang="en-US" sz="1200" kern="1200" baseline="0" dirty="0" smtClean="0">
                <a:solidFill>
                  <a:schemeClr val="tx1"/>
                </a:solidFill>
                <a:latin typeface="+mn-lt"/>
                <a:ea typeface="+mn-ea"/>
                <a:cs typeface="+mn-cs"/>
              </a:rPr>
              <a:t>Yes, of course, and usually people refer to non-</a:t>
            </a:r>
            <a:r>
              <a:rPr lang="en-US" sz="1200" kern="1200" baseline="0" dirty="0" err="1" smtClean="0">
                <a:solidFill>
                  <a:schemeClr val="tx1"/>
                </a:solidFill>
                <a:latin typeface="+mn-lt"/>
                <a:ea typeface="+mn-ea"/>
                <a:cs typeface="+mn-cs"/>
              </a:rPr>
              <a:t>ergodic</a:t>
            </a:r>
            <a:r>
              <a:rPr lang="en-US" sz="1200" kern="1200" baseline="0" dirty="0" smtClean="0">
                <a:solidFill>
                  <a:schemeClr val="tx1"/>
                </a:solidFill>
                <a:latin typeface="+mn-lt"/>
                <a:ea typeface="+mn-ea"/>
                <a:cs typeface="+mn-cs"/>
              </a:rPr>
              <a:t> systems as being ‘</a:t>
            </a:r>
            <a:r>
              <a:rPr lang="en-US" sz="1200" b="1" kern="1200" baseline="0" dirty="0" err="1" smtClean="0">
                <a:solidFill>
                  <a:schemeClr val="tx1"/>
                </a:solidFill>
                <a:latin typeface="+mn-lt"/>
                <a:ea typeface="+mn-ea"/>
                <a:cs typeface="+mn-cs"/>
              </a:rPr>
              <a:t>integrable</a:t>
            </a:r>
            <a:r>
              <a:rPr lang="en-US" sz="1200" b="1" kern="1200" baseline="0" dirty="0" smtClean="0">
                <a:solidFill>
                  <a:schemeClr val="tx1"/>
                </a:solidFill>
                <a:latin typeface="+mn-lt"/>
                <a:ea typeface="+mn-ea"/>
                <a:cs typeface="+mn-cs"/>
              </a:rPr>
              <a:t>’</a:t>
            </a:r>
            <a:r>
              <a:rPr lang="en-US" sz="1200" b="0" kern="1200" baseline="0" dirty="0" smtClean="0">
                <a:solidFill>
                  <a:schemeClr val="tx1"/>
                </a:solidFill>
                <a:latin typeface="+mn-lt"/>
                <a:ea typeface="+mn-ea"/>
                <a:cs typeface="+mn-cs"/>
              </a:rPr>
              <a:t> in that they posses macroscopically many integrals of motion.</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But something is wrong with this picture. </a:t>
            </a:r>
            <a:r>
              <a:rPr lang="en-US" sz="1200" b="1" kern="1200" baseline="0" dirty="0" smtClean="0">
                <a:solidFill>
                  <a:schemeClr val="tx1"/>
                </a:solidFill>
                <a:latin typeface="+mn-lt"/>
                <a:ea typeface="+mn-ea"/>
                <a:cs typeface="+mn-cs"/>
              </a:rPr>
              <a:t>Every</a:t>
            </a:r>
            <a:r>
              <a:rPr lang="en-US" sz="1200" b="0" kern="1200" baseline="0" dirty="0" smtClean="0">
                <a:solidFill>
                  <a:schemeClr val="tx1"/>
                </a:solidFill>
                <a:latin typeface="+mn-lt"/>
                <a:ea typeface="+mn-ea"/>
                <a:cs typeface="+mn-cs"/>
              </a:rPr>
              <a:t> projection operator onto an </a:t>
            </a:r>
            <a:r>
              <a:rPr lang="en-US" sz="1200" b="0" kern="1200" baseline="0" dirty="0" err="1" smtClean="0">
                <a:solidFill>
                  <a:schemeClr val="tx1"/>
                </a:solidFill>
                <a:latin typeface="+mn-lt"/>
                <a:ea typeface="+mn-ea"/>
                <a:cs typeface="+mn-cs"/>
              </a:rPr>
              <a:t>eigenstate</a:t>
            </a:r>
            <a:r>
              <a:rPr lang="en-US" sz="1200" b="0" kern="1200" baseline="0" dirty="0" smtClean="0">
                <a:solidFill>
                  <a:schemeClr val="tx1"/>
                </a:solidFill>
                <a:latin typeface="+mn-lt"/>
                <a:ea typeface="+mn-ea"/>
                <a:cs typeface="+mn-cs"/>
              </a:rPr>
              <a:t> is an integral of motion. There are macroscopically many of those, in fact, exponentially many in the number of degrees of freedom!</a:t>
            </a:r>
          </a:p>
          <a:p>
            <a:r>
              <a:rPr lang="en-US" sz="1200" b="0" kern="1200" baseline="0" dirty="0" smtClean="0">
                <a:solidFill>
                  <a:schemeClr val="tx1"/>
                </a:solidFill>
                <a:latin typeface="+mn-lt"/>
                <a:ea typeface="+mn-ea"/>
                <a:cs typeface="+mn-cs"/>
              </a:rPr>
              <a:t>Therefore, naively extending the concept of classical </a:t>
            </a:r>
            <a:r>
              <a:rPr lang="en-US" sz="1200" b="0" kern="1200" baseline="0" dirty="0" err="1" smtClean="0">
                <a:solidFill>
                  <a:schemeClr val="tx1"/>
                </a:solidFill>
                <a:latin typeface="+mn-lt"/>
                <a:ea typeface="+mn-ea"/>
                <a:cs typeface="+mn-cs"/>
              </a:rPr>
              <a:t>ergodicity</a:t>
            </a:r>
            <a:r>
              <a:rPr lang="en-US" sz="1200" b="0" kern="1200" baseline="0" dirty="0" smtClean="0">
                <a:solidFill>
                  <a:schemeClr val="tx1"/>
                </a:solidFill>
                <a:latin typeface="+mn-lt"/>
                <a:ea typeface="+mn-ea"/>
                <a:cs typeface="+mn-cs"/>
              </a:rPr>
              <a:t> to quantum systems suggests quantum systems cannot be </a:t>
            </a:r>
            <a:r>
              <a:rPr lang="en-US" sz="1200" b="0" kern="1200" baseline="0" dirty="0" err="1" smtClean="0">
                <a:solidFill>
                  <a:schemeClr val="tx1"/>
                </a:solidFill>
                <a:latin typeface="+mn-lt"/>
                <a:ea typeface="+mn-ea"/>
                <a:cs typeface="+mn-cs"/>
              </a:rPr>
              <a:t>ergodic</a:t>
            </a:r>
            <a:r>
              <a:rPr lang="en-US" sz="1200" b="0" kern="1200" baseline="0" dirty="0" smtClean="0">
                <a:solidFill>
                  <a:schemeClr val="tx1"/>
                </a:solidFill>
                <a:latin typeface="+mn-lt"/>
                <a:ea typeface="+mn-ea"/>
                <a:cs typeface="+mn-cs"/>
              </a:rPr>
              <a:t>. This is of course wrong!</a:t>
            </a:r>
            <a:endParaRPr lang="en-US" dirty="0"/>
          </a:p>
        </p:txBody>
      </p:sp>
      <p:sp>
        <p:nvSpPr>
          <p:cNvPr id="4" name="Slide Number Placeholder 3"/>
          <p:cNvSpPr>
            <a:spLocks noGrp="1"/>
          </p:cNvSpPr>
          <p:nvPr>
            <p:ph type="sldNum" sz="quarter" idx="10"/>
          </p:nvPr>
        </p:nvSpPr>
        <p:spPr/>
        <p:txBody>
          <a:bodyPr/>
          <a:lstStyle/>
          <a:p>
            <a:fld id="{5C95AE81-3C9C-844E-9F18-016EEAECC94E}" type="slidenum">
              <a:rPr lang="en-US" smtClean="0"/>
              <a:t>4</a:t>
            </a:fld>
            <a:endParaRPr lang="en-US"/>
          </a:p>
        </p:txBody>
      </p:sp>
    </p:spTree>
    <p:extLst>
      <p:ext uri="{BB962C8B-B14F-4D97-AF65-F5344CB8AC3E}">
        <p14:creationId xmlns:p14="http://schemas.microsoft.com/office/powerpoint/2010/main" val="1109558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Recently</a:t>
            </a:r>
            <a:r>
              <a:rPr lang="en-US" sz="1200" kern="1200" baseline="0" dirty="0" smtClean="0">
                <a:solidFill>
                  <a:schemeClr val="tx1"/>
                </a:solidFill>
                <a:latin typeface="+mn-lt"/>
                <a:ea typeface="+mn-ea"/>
                <a:cs typeface="+mn-cs"/>
              </a:rPr>
              <a:t> a much better notion of quantum </a:t>
            </a:r>
            <a:r>
              <a:rPr lang="en-US" sz="1200" kern="1200" baseline="0" dirty="0" err="1" smtClean="0">
                <a:solidFill>
                  <a:schemeClr val="tx1"/>
                </a:solidFill>
                <a:latin typeface="+mn-lt"/>
                <a:ea typeface="+mn-ea"/>
                <a:cs typeface="+mn-cs"/>
              </a:rPr>
              <a:t>ergodicity</a:t>
            </a:r>
            <a:r>
              <a:rPr lang="en-US" sz="1200" kern="1200" baseline="0" dirty="0" smtClean="0">
                <a:solidFill>
                  <a:schemeClr val="tx1"/>
                </a:solidFill>
                <a:latin typeface="+mn-lt"/>
                <a:ea typeface="+mn-ea"/>
                <a:cs typeface="+mn-cs"/>
              </a:rPr>
              <a:t> has been developed.</a:t>
            </a:r>
          </a:p>
          <a:p>
            <a:r>
              <a:rPr lang="en-US" sz="1200" kern="1200" baseline="0" dirty="0" smtClean="0">
                <a:solidFill>
                  <a:schemeClr val="tx1"/>
                </a:solidFill>
                <a:latin typeface="+mn-lt"/>
                <a:ea typeface="+mn-ea"/>
                <a:cs typeface="+mn-cs"/>
              </a:rPr>
              <a:t>Take a typical initial state psi and a local operator, A, and look at it’s expectation value at very late times. </a:t>
            </a:r>
            <a:r>
              <a:rPr lang="en-US" sz="1200" b="1" kern="1200" baseline="0" dirty="0" smtClean="0">
                <a:solidFill>
                  <a:schemeClr val="tx1"/>
                </a:solidFill>
                <a:latin typeface="+mn-lt"/>
                <a:ea typeface="+mn-ea"/>
                <a:cs typeface="+mn-cs"/>
              </a:rPr>
              <a:t>Thermalization</a:t>
            </a:r>
            <a:r>
              <a:rPr lang="en-US" sz="1200" b="0" kern="1200" baseline="0" dirty="0" smtClean="0">
                <a:solidFill>
                  <a:schemeClr val="tx1"/>
                </a:solidFill>
                <a:latin typeface="+mn-lt"/>
                <a:ea typeface="+mn-ea"/>
                <a:cs typeface="+mn-cs"/>
              </a:rPr>
              <a:t> means that this tends, at infinite time, to an expectation value in Generalized Gibbs Ensemble.</a:t>
            </a:r>
          </a:p>
          <a:p>
            <a:r>
              <a:rPr lang="en-US" sz="1200" b="0" kern="1200" baseline="0" dirty="0" smtClean="0">
                <a:solidFill>
                  <a:schemeClr val="tx1"/>
                </a:solidFill>
                <a:latin typeface="+mn-lt"/>
                <a:ea typeface="+mn-ea"/>
                <a:cs typeface="+mn-cs"/>
              </a:rPr>
              <a:t>A GGE is similar to the Gibbs ensemble, but instead of only the Hamiltonian you need to include </a:t>
            </a:r>
            <a:r>
              <a:rPr lang="en-US" sz="1200" b="1" kern="1200" baseline="0" dirty="0" smtClean="0">
                <a:solidFill>
                  <a:schemeClr val="tx1"/>
                </a:solidFill>
                <a:latin typeface="+mn-lt"/>
                <a:ea typeface="+mn-ea"/>
                <a:cs typeface="+mn-cs"/>
              </a:rPr>
              <a:t>all</a:t>
            </a:r>
            <a:r>
              <a:rPr lang="en-US" sz="1200" b="0" kern="1200" baseline="0" dirty="0" smtClean="0">
                <a:solidFill>
                  <a:schemeClr val="tx1"/>
                </a:solidFill>
                <a:latin typeface="+mn-lt"/>
                <a:ea typeface="+mn-ea"/>
                <a:cs typeface="+mn-cs"/>
              </a:rPr>
              <a:t> integrals of motion that can be written as the sum of local operators. In other words, they need to be </a:t>
            </a:r>
            <a:r>
              <a:rPr lang="en-US" sz="1200" b="1" kern="1200" baseline="0" dirty="0" smtClean="0">
                <a:solidFill>
                  <a:schemeClr val="tx1"/>
                </a:solidFill>
                <a:latin typeface="+mn-lt"/>
                <a:ea typeface="+mn-ea"/>
                <a:cs typeface="+mn-cs"/>
              </a:rPr>
              <a:t>charge densities</a:t>
            </a:r>
            <a:r>
              <a:rPr lang="en-US" sz="1200" b="0" kern="1200" baseline="0" dirty="0" smtClean="0">
                <a:solidFill>
                  <a:schemeClr val="tx1"/>
                </a:solidFill>
                <a:latin typeface="+mn-lt"/>
                <a:ea typeface="+mn-ea"/>
                <a:cs typeface="+mn-cs"/>
              </a:rPr>
              <a:t>. And like temperature for the Hamiltonian, now each charge density requires a thermodynamic parameter to classify the thermal state.</a:t>
            </a:r>
          </a:p>
          <a:p>
            <a:r>
              <a:rPr lang="en-US" sz="1200" b="0" kern="1200" baseline="0" dirty="0" smtClean="0">
                <a:solidFill>
                  <a:schemeClr val="tx1"/>
                </a:solidFill>
                <a:latin typeface="+mn-lt"/>
                <a:ea typeface="+mn-ea"/>
                <a:cs typeface="+mn-cs"/>
              </a:rPr>
              <a:t>It has last year been proven that </a:t>
            </a:r>
            <a:r>
              <a:rPr lang="en-US" sz="1200" b="1" kern="1200" baseline="0" dirty="0" smtClean="0">
                <a:solidFill>
                  <a:schemeClr val="tx1"/>
                </a:solidFill>
                <a:latin typeface="+mn-lt"/>
                <a:ea typeface="+mn-ea"/>
                <a:cs typeface="+mn-cs"/>
              </a:rPr>
              <a:t>all </a:t>
            </a:r>
            <a:r>
              <a:rPr lang="en-US" sz="1200" b="0" kern="1200" baseline="0" dirty="0" smtClean="0">
                <a:solidFill>
                  <a:schemeClr val="tx1"/>
                </a:solidFill>
                <a:latin typeface="+mn-lt"/>
                <a:ea typeface="+mn-ea"/>
                <a:cs typeface="+mn-cs"/>
              </a:rPr>
              <a:t>short-range interacting </a:t>
            </a:r>
            <a:r>
              <a:rPr lang="en-US" sz="1200" b="0" kern="1200" baseline="0" dirty="0" err="1" smtClean="0">
                <a:solidFill>
                  <a:schemeClr val="tx1"/>
                </a:solidFill>
                <a:latin typeface="+mn-lt"/>
                <a:ea typeface="+mn-ea"/>
                <a:cs typeface="+mn-cs"/>
              </a:rPr>
              <a:t>translationally</a:t>
            </a:r>
            <a:r>
              <a:rPr lang="en-US" sz="1200" b="0" kern="1200" baseline="0" dirty="0" smtClean="0">
                <a:solidFill>
                  <a:schemeClr val="tx1"/>
                </a:solidFill>
                <a:latin typeface="+mn-lt"/>
                <a:ea typeface="+mn-ea"/>
                <a:cs typeface="+mn-cs"/>
              </a:rPr>
              <a:t> invariant quantum systems for </a:t>
            </a:r>
            <a:r>
              <a:rPr lang="en-US" sz="1200" b="1" kern="1200" baseline="0" dirty="0" smtClean="0">
                <a:solidFill>
                  <a:schemeClr val="tx1"/>
                </a:solidFill>
                <a:latin typeface="+mn-lt"/>
                <a:ea typeface="+mn-ea"/>
                <a:cs typeface="+mn-cs"/>
              </a:rPr>
              <a:t>most typical</a:t>
            </a:r>
            <a:r>
              <a:rPr lang="en-US" sz="1200" b="0" kern="1200" baseline="0" dirty="0" smtClean="0">
                <a:solidFill>
                  <a:schemeClr val="tx1"/>
                </a:solidFill>
                <a:latin typeface="+mn-lt"/>
                <a:ea typeface="+mn-ea"/>
                <a:cs typeface="+mn-cs"/>
              </a:rPr>
              <a:t> initial states will thermalize.</a:t>
            </a:r>
          </a:p>
          <a:p>
            <a:r>
              <a:rPr lang="en-US" sz="1200" b="0" kern="1200" baseline="0" dirty="0" smtClean="0">
                <a:solidFill>
                  <a:schemeClr val="tx1"/>
                </a:solidFill>
                <a:latin typeface="+mn-lt"/>
                <a:ea typeface="+mn-ea"/>
                <a:cs typeface="+mn-cs"/>
              </a:rPr>
              <a:t>And it is important to note that a projection operator is in general </a:t>
            </a:r>
            <a:r>
              <a:rPr lang="en-US" sz="1200" b="1" kern="1200" baseline="0" dirty="0" smtClean="0">
                <a:solidFill>
                  <a:schemeClr val="tx1"/>
                </a:solidFill>
                <a:latin typeface="+mn-lt"/>
                <a:ea typeface="+mn-ea"/>
                <a:cs typeface="+mn-cs"/>
              </a:rPr>
              <a:t>not</a:t>
            </a:r>
            <a:r>
              <a:rPr lang="en-US" sz="1200" b="0" kern="1200" baseline="0" dirty="0" smtClean="0">
                <a:solidFill>
                  <a:schemeClr val="tx1"/>
                </a:solidFill>
                <a:latin typeface="+mn-lt"/>
                <a:ea typeface="+mn-ea"/>
                <a:cs typeface="+mn-cs"/>
              </a:rPr>
              <a:t> a charge density, so the problem with quantum </a:t>
            </a:r>
            <a:r>
              <a:rPr lang="en-US" sz="1200" b="0" kern="1200" baseline="0" dirty="0" err="1" smtClean="0">
                <a:solidFill>
                  <a:schemeClr val="tx1"/>
                </a:solidFill>
                <a:latin typeface="+mn-lt"/>
                <a:ea typeface="+mn-ea"/>
                <a:cs typeface="+mn-cs"/>
              </a:rPr>
              <a:t>ergodicity</a:t>
            </a:r>
            <a:r>
              <a:rPr lang="en-US" sz="1200" b="0" kern="1200" baseline="0" dirty="0" smtClean="0">
                <a:solidFill>
                  <a:schemeClr val="tx1"/>
                </a:solidFill>
                <a:latin typeface="+mn-lt"/>
                <a:ea typeface="+mn-ea"/>
                <a:cs typeface="+mn-cs"/>
              </a:rPr>
              <a:t> from the previous slide is no longer present.</a:t>
            </a:r>
            <a:endParaRPr lang="en-US" b="1" dirty="0"/>
          </a:p>
        </p:txBody>
      </p:sp>
      <p:sp>
        <p:nvSpPr>
          <p:cNvPr id="4" name="Slide Number Placeholder 3"/>
          <p:cNvSpPr>
            <a:spLocks noGrp="1"/>
          </p:cNvSpPr>
          <p:nvPr>
            <p:ph type="sldNum" sz="quarter" idx="10"/>
          </p:nvPr>
        </p:nvSpPr>
        <p:spPr/>
        <p:txBody>
          <a:bodyPr/>
          <a:lstStyle/>
          <a:p>
            <a:fld id="{5C95AE81-3C9C-844E-9F18-016EEAECC94E}" type="slidenum">
              <a:rPr lang="en-US" smtClean="0"/>
              <a:t>5</a:t>
            </a:fld>
            <a:endParaRPr lang="en-US"/>
          </a:p>
        </p:txBody>
      </p:sp>
    </p:spTree>
    <p:extLst>
      <p:ext uri="{BB962C8B-B14F-4D97-AF65-F5344CB8AC3E}">
        <p14:creationId xmlns:p14="http://schemas.microsoft.com/office/powerpoint/2010/main" val="1109558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b="1" dirty="0" smtClean="0"/>
              <a:t>Anderson Insulator</a:t>
            </a:r>
            <a:r>
              <a:rPr lang="en-US" b="0" dirty="0" smtClean="0"/>
              <a:t> is</a:t>
            </a:r>
            <a:r>
              <a:rPr lang="en-US" b="0" baseline="0" dirty="0" smtClean="0"/>
              <a:t> a notable exception to the story of </a:t>
            </a:r>
            <a:r>
              <a:rPr lang="en-US" b="0" baseline="0" dirty="0" err="1" smtClean="0"/>
              <a:t>thermalization</a:t>
            </a:r>
            <a:r>
              <a:rPr lang="en-US" b="0" baseline="0" dirty="0" smtClean="0"/>
              <a:t>. You all know the Anderson insulator: with hopping and Quenched disorder, and of course I needed to include a picture of </a:t>
            </a:r>
            <a:r>
              <a:rPr lang="en-US" b="0" baseline="0" dirty="0" err="1" smtClean="0"/>
              <a:t>Pollak’s</a:t>
            </a:r>
            <a:r>
              <a:rPr lang="en-US" b="0" baseline="0" dirty="0" smtClean="0"/>
              <a:t> book. </a:t>
            </a:r>
          </a:p>
          <a:p>
            <a:r>
              <a:rPr lang="en-US" b="0" baseline="0" dirty="0" smtClean="0"/>
              <a:t>In 1 and 2-dimensions all single-particle </a:t>
            </a:r>
            <a:r>
              <a:rPr lang="en-US" b="0" baseline="0" dirty="0" err="1" smtClean="0"/>
              <a:t>wavefunctions</a:t>
            </a:r>
            <a:r>
              <a:rPr lang="en-US" b="0" baseline="0" dirty="0" smtClean="0"/>
              <a:t> are exponentially localized. The Hamiltonian is then quadratic and can trivially be </a:t>
            </a:r>
            <a:r>
              <a:rPr lang="en-US" b="0" baseline="0" dirty="0" err="1" smtClean="0"/>
              <a:t>diagonalized</a:t>
            </a:r>
            <a:r>
              <a:rPr lang="en-US" b="0" baseline="0" dirty="0" smtClean="0"/>
              <a:t>.</a:t>
            </a:r>
          </a:p>
          <a:p>
            <a:r>
              <a:rPr lang="en-US" b="0" baseline="0" dirty="0" smtClean="0"/>
              <a:t>Now these occupation numbers are of course integrals of motion. And they are, because of these </a:t>
            </a:r>
            <a:r>
              <a:rPr lang="en-US" b="0" baseline="0" dirty="0" err="1" smtClean="0"/>
              <a:t>wavefunctions</a:t>
            </a:r>
            <a:r>
              <a:rPr lang="en-US" b="0" baseline="0" dirty="0" smtClean="0"/>
              <a:t>, truly </a:t>
            </a:r>
            <a:r>
              <a:rPr lang="en-US" b="1" baseline="0" dirty="0" smtClean="0"/>
              <a:t>local</a:t>
            </a:r>
            <a:r>
              <a:rPr lang="en-US" b="0" baseline="0" dirty="0" smtClean="0"/>
              <a:t>. These </a:t>
            </a:r>
            <a:r>
              <a:rPr lang="en-US" b="1" baseline="0" dirty="0" smtClean="0"/>
              <a:t>local integrals of motion</a:t>
            </a:r>
            <a:r>
              <a:rPr lang="en-US" b="0" baseline="0" dirty="0" smtClean="0"/>
              <a:t> imply that I can’t thermalize: the knowledge about the occupation of such a </a:t>
            </a:r>
            <a:r>
              <a:rPr lang="en-US" b="0" baseline="0" dirty="0" err="1" smtClean="0"/>
              <a:t>wavefunction</a:t>
            </a:r>
            <a:r>
              <a:rPr lang="en-US" b="0" baseline="0" dirty="0" smtClean="0"/>
              <a:t> will never spread over the system, so at any time local measurements remember the details of the initial configuration.</a:t>
            </a:r>
          </a:p>
          <a:p>
            <a:endParaRPr lang="en-US" b="0" baseline="0" dirty="0" smtClean="0"/>
          </a:p>
          <a:p>
            <a:r>
              <a:rPr lang="en-US" b="0" baseline="0" dirty="0" smtClean="0"/>
              <a:t>And this is a general statement: the existence of </a:t>
            </a:r>
            <a:r>
              <a:rPr lang="en-US" b="1" baseline="0" dirty="0" smtClean="0"/>
              <a:t>local integrals of motion prevents </a:t>
            </a:r>
            <a:r>
              <a:rPr lang="en-US" b="1" baseline="0" dirty="0" err="1" smtClean="0"/>
              <a:t>thermalization</a:t>
            </a:r>
            <a:r>
              <a:rPr lang="en-US" b="1" baseline="0" dirty="0" smtClean="0"/>
              <a:t> and prohibits the use of statistical mechanics.</a:t>
            </a:r>
            <a:endParaRPr lang="en-US" b="0" baseline="0" dirty="0" smtClean="0"/>
          </a:p>
          <a:p>
            <a:endParaRPr lang="en-US" b="0" baseline="0" dirty="0" smtClean="0"/>
          </a:p>
          <a:p>
            <a:r>
              <a:rPr lang="en-US" b="0" baseline="0" dirty="0" smtClean="0"/>
              <a:t>--</a:t>
            </a:r>
            <a:endParaRPr lang="en-US" b="1" dirty="0" smtClean="0"/>
          </a:p>
          <a:p>
            <a:endParaRPr lang="en-US" dirty="0" smtClean="0"/>
          </a:p>
          <a:p>
            <a:r>
              <a:rPr lang="en-US" dirty="0" smtClean="0"/>
              <a:t>Wave-functions</a:t>
            </a:r>
          </a:p>
          <a:p>
            <a:endParaRPr lang="en-US" dirty="0" smtClean="0"/>
          </a:p>
          <a:p>
            <a:r>
              <a:rPr lang="en-US" sz="1200" kern="1200" dirty="0" smtClean="0">
                <a:solidFill>
                  <a:schemeClr val="tx1"/>
                </a:solidFill>
                <a:latin typeface="+mn-lt"/>
                <a:ea typeface="+mn-ea"/>
                <a:cs typeface="+mn-cs"/>
              </a:rPr>
              <a:t>H=-t\sum_{\</a:t>
            </a:r>
            <a:r>
              <a:rPr lang="en-US" sz="1200" kern="1200" dirty="0" err="1" smtClean="0">
                <a:solidFill>
                  <a:schemeClr val="tx1"/>
                </a:solidFill>
                <a:latin typeface="+mn-lt"/>
                <a:ea typeface="+mn-ea"/>
                <a:cs typeface="+mn-cs"/>
              </a:rPr>
              <a:t>langle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ij</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rangle</a:t>
            </a:r>
            <a:r>
              <a:rPr lang="en-US" sz="1200" kern="1200" dirty="0" smtClean="0">
                <a:solidFill>
                  <a:schemeClr val="tx1"/>
                </a:solidFill>
                <a:latin typeface="+mn-lt"/>
                <a:ea typeface="+mn-ea"/>
                <a:cs typeface="+mn-cs"/>
              </a:rPr>
              <a:t>} (c^\</a:t>
            </a:r>
            <a:r>
              <a:rPr lang="en-US" sz="1200" kern="1200" dirty="0" err="1" smtClean="0">
                <a:solidFill>
                  <a:schemeClr val="tx1"/>
                </a:solidFill>
                <a:latin typeface="+mn-lt"/>
                <a:ea typeface="+mn-ea"/>
                <a:cs typeface="+mn-cs"/>
              </a:rPr>
              <a:t>dagger_i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c_j</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h.c</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sum_i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mu_i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n_i</a:t>
            </a:r>
            <a:endParaRPr lang="en-US" sz="1200" kern="1200" dirty="0" smtClean="0">
              <a:solidFill>
                <a:schemeClr val="tx1"/>
              </a:solidFill>
              <a:latin typeface="+mn-lt"/>
              <a:ea typeface="+mn-ea"/>
              <a:cs typeface="+mn-cs"/>
            </a:endParaRPr>
          </a:p>
          <a:p>
            <a:endParaRPr lang="en-US" dirty="0" smtClean="0"/>
          </a:p>
          <a:p>
            <a:r>
              <a:rPr lang="pt-BR" sz="1200" kern="1200" dirty="0" smtClean="0">
                <a:solidFill>
                  <a:schemeClr val="tx1"/>
                </a:solidFill>
                <a:latin typeface="+mn-lt"/>
                <a:ea typeface="+mn-ea"/>
                <a:cs typeface="+mn-cs"/>
              </a:rPr>
              <a:t>|\</a:t>
            </a:r>
            <a:r>
              <a:rPr lang="pt-BR" sz="1200" kern="1200" dirty="0" err="1" smtClean="0">
                <a:solidFill>
                  <a:schemeClr val="tx1"/>
                </a:solidFill>
                <a:latin typeface="+mn-lt"/>
                <a:ea typeface="+mn-ea"/>
                <a:cs typeface="+mn-cs"/>
              </a:rPr>
              <a:t>Psi</a:t>
            </a:r>
            <a:r>
              <a:rPr lang="pt-BR" sz="1200" kern="1200" dirty="0" smtClean="0">
                <a:solidFill>
                  <a:schemeClr val="tx1"/>
                </a:solidFill>
                <a:latin typeface="+mn-lt"/>
                <a:ea typeface="+mn-ea"/>
                <a:cs typeface="+mn-cs"/>
              </a:rPr>
              <a:t>(</a:t>
            </a:r>
            <a:r>
              <a:rPr lang="pt-BR" sz="1200" kern="1200" dirty="0" err="1" smtClean="0">
                <a:solidFill>
                  <a:schemeClr val="tx1"/>
                </a:solidFill>
                <a:latin typeface="+mn-lt"/>
                <a:ea typeface="+mn-ea"/>
                <a:cs typeface="+mn-cs"/>
              </a:rPr>
              <a:t>r</a:t>
            </a:r>
            <a:r>
              <a:rPr lang="pt-BR" sz="1200" kern="1200" dirty="0" smtClean="0">
                <a:solidFill>
                  <a:schemeClr val="tx1"/>
                </a:solidFill>
                <a:latin typeface="+mn-lt"/>
                <a:ea typeface="+mn-ea"/>
                <a:cs typeface="+mn-cs"/>
              </a:rPr>
              <a:t>)| \sim e^{-</a:t>
            </a:r>
            <a:r>
              <a:rPr lang="pt-BR" sz="1200" kern="1200" dirty="0" err="1" smtClean="0">
                <a:solidFill>
                  <a:schemeClr val="tx1"/>
                </a:solidFill>
                <a:latin typeface="+mn-lt"/>
                <a:ea typeface="+mn-ea"/>
                <a:cs typeface="+mn-cs"/>
              </a:rPr>
              <a:t>r</a:t>
            </a:r>
            <a:r>
              <a:rPr lang="pt-BR" sz="1200" kern="1200" dirty="0" smtClean="0">
                <a:solidFill>
                  <a:schemeClr val="tx1"/>
                </a:solidFill>
                <a:latin typeface="+mn-lt"/>
                <a:ea typeface="+mn-ea"/>
                <a:cs typeface="+mn-cs"/>
              </a:rPr>
              <a:t>/\xi}</a:t>
            </a:r>
          </a:p>
          <a:p>
            <a:endParaRPr lang="en-US" dirty="0"/>
          </a:p>
        </p:txBody>
      </p:sp>
      <p:sp>
        <p:nvSpPr>
          <p:cNvPr id="4" name="Slide Number Placeholder 3"/>
          <p:cNvSpPr>
            <a:spLocks noGrp="1"/>
          </p:cNvSpPr>
          <p:nvPr>
            <p:ph type="sldNum" sz="quarter" idx="10"/>
          </p:nvPr>
        </p:nvSpPr>
        <p:spPr/>
        <p:txBody>
          <a:bodyPr/>
          <a:lstStyle/>
          <a:p>
            <a:fld id="{5C95AE81-3C9C-844E-9F18-016EEAECC94E}" type="slidenum">
              <a:rPr lang="en-US" smtClean="0"/>
              <a:t>6</a:t>
            </a:fld>
            <a:endParaRPr lang="en-US"/>
          </a:p>
        </p:txBody>
      </p:sp>
    </p:spTree>
    <p:extLst>
      <p:ext uri="{BB962C8B-B14F-4D97-AF65-F5344CB8AC3E}">
        <p14:creationId xmlns:p14="http://schemas.microsoft.com/office/powerpoint/2010/main" val="868951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then it</a:t>
            </a:r>
            <a:r>
              <a:rPr lang="en-US" baseline="0" dirty="0" smtClean="0"/>
              <a:t> becomes easier to understand why </a:t>
            </a:r>
            <a:r>
              <a:rPr lang="en-US" b="0" baseline="0" dirty="0" smtClean="0"/>
              <a:t>in the presence of </a:t>
            </a:r>
            <a:r>
              <a:rPr lang="en-US" b="1" baseline="0" dirty="0" smtClean="0"/>
              <a:t>weak interactions</a:t>
            </a:r>
            <a:r>
              <a:rPr lang="en-US" b="0" baseline="0" dirty="0" smtClean="0"/>
              <a:t> the Anderson insulator remains stable.</a:t>
            </a:r>
          </a:p>
          <a:p>
            <a:r>
              <a:rPr lang="en-US" b="0" baseline="0" dirty="0" smtClean="0"/>
              <a:t>The original work by ‘BAA’ showed that the localization persists up to all orders in perturbation theory. Another way of saying the same is using this language of integrals of motion. Even with weak interactions there still exists </a:t>
            </a:r>
            <a:r>
              <a:rPr lang="en-US" b="1" baseline="0" dirty="0" smtClean="0"/>
              <a:t>local integrals of motion. </a:t>
            </a:r>
            <a:r>
              <a:rPr lang="en-US" b="0" baseline="0" dirty="0" smtClean="0"/>
              <a:t>The Hamiltonian is no longer quadratic, but can still explicitly be written in terms of these integrals of motion by including classical interactions between them. Localized </a:t>
            </a:r>
            <a:r>
              <a:rPr lang="en-US" b="0" baseline="0" dirty="0" err="1" smtClean="0"/>
              <a:t>iom’s</a:t>
            </a:r>
            <a:r>
              <a:rPr lang="en-US" b="0" baseline="0" dirty="0" smtClean="0"/>
              <a:t> are quite robust!</a:t>
            </a:r>
            <a:endParaRPr lang="en-US" b="1" baseline="0" dirty="0" smtClean="0"/>
          </a:p>
          <a:p>
            <a:endParaRPr lang="en-US" dirty="0" smtClean="0"/>
          </a:p>
          <a:p>
            <a:endParaRPr lang="en-US" dirty="0" smtClean="0"/>
          </a:p>
          <a:p>
            <a:r>
              <a:rPr lang="en-US" sz="1200" kern="1200" dirty="0" smtClean="0">
                <a:solidFill>
                  <a:schemeClr val="tx1"/>
                </a:solidFill>
                <a:latin typeface="+mn-lt"/>
                <a:ea typeface="+mn-ea"/>
                <a:cs typeface="+mn-cs"/>
              </a:rPr>
              <a:t>H = \sum_\alpha \xi_\alpha n_\alpha+\</a:t>
            </a:r>
            <a:r>
              <a:rPr lang="en-US" sz="1200" kern="1200" dirty="0" err="1" smtClean="0">
                <a:solidFill>
                  <a:schemeClr val="tx1"/>
                </a:solidFill>
                <a:latin typeface="+mn-lt"/>
                <a:ea typeface="+mn-ea"/>
                <a:cs typeface="+mn-cs"/>
              </a:rPr>
              <a:t>frac</a:t>
            </a:r>
            <a:r>
              <a:rPr lang="en-US" sz="1200" kern="1200" dirty="0" smtClean="0">
                <a:solidFill>
                  <a:schemeClr val="tx1"/>
                </a:solidFill>
                <a:latin typeface="+mn-lt"/>
                <a:ea typeface="+mn-ea"/>
                <a:cs typeface="+mn-cs"/>
              </a:rPr>
              <a:t>{1}{2} \sum_{\alpha \beta \gamma \delta} V_{\alpha \beta \gamma \delta} c^\dagger_\alpha c^\dagger_\beta c_\gamma c_\delta</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 \</a:t>
            </a:r>
            <a:r>
              <a:rPr lang="en-US" sz="1200" kern="1200" dirty="0" err="1" smtClean="0">
                <a:solidFill>
                  <a:schemeClr val="tx1"/>
                </a:solidFill>
                <a:latin typeface="+mn-lt"/>
                <a:ea typeface="+mn-ea"/>
                <a:cs typeface="+mn-cs"/>
              </a:rPr>
              <a:t>tau^z_i</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tau^z_i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tau^z_j</a:t>
            </a:r>
            <a:r>
              <a:rPr lang="en-US" sz="1200" kern="1200" dirty="0" smtClean="0">
                <a:solidFill>
                  <a:schemeClr val="tx1"/>
                </a:solidFill>
                <a:latin typeface="+mn-lt"/>
                <a:ea typeface="+mn-ea"/>
                <a:cs typeface="+mn-cs"/>
              </a:rPr>
              <a:t>] = 0</a:t>
            </a:r>
          </a:p>
          <a:p>
            <a:endParaRPr lang="en-US" sz="1200" kern="1200" dirty="0" smtClean="0">
              <a:solidFill>
                <a:schemeClr val="tx1"/>
              </a:solidFill>
              <a:latin typeface="+mn-lt"/>
              <a:ea typeface="+mn-ea"/>
              <a:cs typeface="+mn-cs"/>
            </a:endParaRPr>
          </a:p>
          <a:p>
            <a:r>
              <a:rPr lang="hr-HR" sz="1200" kern="1200" dirty="0" smtClean="0">
                <a:solidFill>
                  <a:schemeClr val="tx1"/>
                </a:solidFill>
                <a:latin typeface="+mn-lt"/>
                <a:ea typeface="+mn-ea"/>
                <a:cs typeface="+mn-cs"/>
              </a:rPr>
              <a:t>	H = \sum_i \xi_i \tau^z_i + \sum_{ij} V_{ij} \tau^z_i \tau^z_j + \ldots</a:t>
            </a:r>
            <a:endParaRPr lang="en-US" dirty="0"/>
          </a:p>
        </p:txBody>
      </p:sp>
      <p:sp>
        <p:nvSpPr>
          <p:cNvPr id="4" name="Slide Number Placeholder 3"/>
          <p:cNvSpPr>
            <a:spLocks noGrp="1"/>
          </p:cNvSpPr>
          <p:nvPr>
            <p:ph type="sldNum" sz="quarter" idx="10"/>
          </p:nvPr>
        </p:nvSpPr>
        <p:spPr/>
        <p:txBody>
          <a:bodyPr/>
          <a:lstStyle/>
          <a:p>
            <a:fld id="{5C95AE81-3C9C-844E-9F18-016EEAECC94E}" type="slidenum">
              <a:rPr lang="en-US" smtClean="0"/>
              <a:t>7</a:t>
            </a:fld>
            <a:endParaRPr lang="en-US"/>
          </a:p>
        </p:txBody>
      </p:sp>
    </p:spTree>
    <p:extLst>
      <p:ext uri="{BB962C8B-B14F-4D97-AF65-F5344CB8AC3E}">
        <p14:creationId xmlns:p14="http://schemas.microsoft.com/office/powerpoint/2010/main" val="1905595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fact, any interacting Hamiltonian can be brought into this ‘classical form’.</a:t>
            </a:r>
            <a:r>
              <a:rPr lang="en-US" baseline="0" dirty="0" smtClean="0"/>
              <a:t> There exists a unitary transformation where the integrals of motion, here denoted as ‘tau-z’, are obtained after transforming the Anderson occupation numbers.</a:t>
            </a:r>
          </a:p>
          <a:p>
            <a:r>
              <a:rPr lang="en-US" baseline="0" dirty="0" smtClean="0"/>
              <a:t/>
            </a:r>
            <a:br>
              <a:rPr lang="en-US" baseline="0" dirty="0" smtClean="0"/>
            </a:br>
            <a:r>
              <a:rPr lang="en-US" baseline="0" dirty="0" smtClean="0"/>
              <a:t>And there have been many works that compute these integrals of motion.</a:t>
            </a:r>
            <a:endParaRPr lang="en-US" dirty="0" smtClean="0"/>
          </a:p>
          <a:p>
            <a:endParaRPr lang="en-US" dirty="0" smtClean="0"/>
          </a:p>
          <a:p>
            <a:r>
              <a:rPr lang="en-US" dirty="0" err="1" smtClean="0"/>
              <a:t>Perturbative</a:t>
            </a:r>
            <a:r>
              <a:rPr lang="en-US" dirty="0" smtClean="0"/>
              <a:t> </a:t>
            </a:r>
            <a:r>
              <a:rPr lang="en-US" dirty="0" smtClean="0"/>
              <a:t>approach</a:t>
            </a:r>
            <a:r>
              <a:rPr lang="en-US" baseline="0" dirty="0" smtClean="0"/>
              <a:t>; For Example these guys. I’m not even going to try to get into that, I assume you are familiar with this work.</a:t>
            </a:r>
          </a:p>
          <a:p>
            <a:endParaRPr lang="en-US" baseline="0" dirty="0" smtClean="0"/>
          </a:p>
          <a:p>
            <a:r>
              <a:rPr lang="en-US" baseline="0" dirty="0" smtClean="0"/>
              <a:t>Another noteworthy approach, conceptually nice but not very practical: </a:t>
            </a:r>
            <a:r>
              <a:rPr lang="en-US" baseline="0" dirty="0" err="1" smtClean="0"/>
              <a:t>Chandran</a:t>
            </a:r>
            <a:r>
              <a:rPr lang="en-US" baseline="0" dirty="0" smtClean="0"/>
              <a:t> and coworkers. </a:t>
            </a:r>
          </a:p>
          <a:p>
            <a:endParaRPr lang="en-US" baseline="0" dirty="0" smtClean="0"/>
          </a:p>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tau^z_i</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lim</a:t>
            </a:r>
            <a:r>
              <a:rPr lang="en-US" sz="1200" kern="1200" dirty="0" smtClean="0">
                <a:solidFill>
                  <a:schemeClr val="tx1"/>
                </a:solidFill>
                <a:latin typeface="+mn-lt"/>
                <a:ea typeface="+mn-ea"/>
                <a:cs typeface="+mn-cs"/>
              </a:rPr>
              <a:t>_{T \</a:t>
            </a:r>
            <a:r>
              <a:rPr lang="en-US" sz="1200" kern="1200" dirty="0" err="1" smtClean="0">
                <a:solidFill>
                  <a:schemeClr val="tx1"/>
                </a:solidFill>
                <a:latin typeface="+mn-lt"/>
                <a:ea typeface="+mn-ea"/>
                <a:cs typeface="+mn-cs"/>
              </a:rPr>
              <a:t>rightarrow</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infty</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frac</a:t>
            </a:r>
            <a:r>
              <a:rPr lang="en-US" sz="1200" kern="1200" dirty="0" smtClean="0">
                <a:solidFill>
                  <a:schemeClr val="tx1"/>
                </a:solidFill>
                <a:latin typeface="+mn-lt"/>
                <a:ea typeface="+mn-ea"/>
                <a:cs typeface="+mn-cs"/>
              </a:rPr>
              <a:t>{1}{T} \int_0^T </a:t>
            </a:r>
            <a:r>
              <a:rPr lang="en-US" sz="1200" kern="1200" dirty="0" err="1" smtClean="0">
                <a:solidFill>
                  <a:schemeClr val="tx1"/>
                </a:solidFill>
                <a:latin typeface="+mn-lt"/>
                <a:ea typeface="+mn-ea"/>
                <a:cs typeface="+mn-cs"/>
              </a:rPr>
              <a:t>dt</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n_i</a:t>
            </a:r>
            <a:r>
              <a:rPr lang="en-US" sz="1200" kern="1200" dirty="0" smtClean="0">
                <a:solidFill>
                  <a:schemeClr val="tx1"/>
                </a:solidFill>
                <a:latin typeface="+mn-lt"/>
                <a:ea typeface="+mn-ea"/>
                <a:cs typeface="+mn-cs"/>
              </a:rPr>
              <a:t> (t)</a:t>
            </a:r>
            <a:endParaRPr lang="en-US" dirty="0"/>
          </a:p>
        </p:txBody>
      </p:sp>
      <p:sp>
        <p:nvSpPr>
          <p:cNvPr id="4" name="Slide Number Placeholder 3"/>
          <p:cNvSpPr>
            <a:spLocks noGrp="1"/>
          </p:cNvSpPr>
          <p:nvPr>
            <p:ph type="sldNum" sz="quarter" idx="10"/>
          </p:nvPr>
        </p:nvSpPr>
        <p:spPr/>
        <p:txBody>
          <a:bodyPr/>
          <a:lstStyle/>
          <a:p>
            <a:fld id="{5C95AE81-3C9C-844E-9F18-016EEAECC94E}" type="slidenum">
              <a:rPr lang="en-US" smtClean="0"/>
              <a:t>8</a:t>
            </a:fld>
            <a:endParaRPr lang="en-US"/>
          </a:p>
        </p:txBody>
      </p:sp>
    </p:spTree>
    <p:extLst>
      <p:ext uri="{BB962C8B-B14F-4D97-AF65-F5344CB8AC3E}">
        <p14:creationId xmlns:p14="http://schemas.microsoft.com/office/powerpoint/2010/main" val="230283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the most</a:t>
            </a:r>
            <a:r>
              <a:rPr lang="en-US" baseline="0" dirty="0" smtClean="0"/>
              <a:t> difficult part of most </a:t>
            </a:r>
            <a:r>
              <a:rPr lang="en-US" baseline="0" dirty="0" err="1" smtClean="0"/>
              <a:t>perturbative</a:t>
            </a:r>
            <a:r>
              <a:rPr lang="en-US" baseline="0" dirty="0" smtClean="0"/>
              <a:t> approaches lays in so-called ‘resonances’. This interaction term ‘dresses’ single-particle operators, in a way that can be diagrammatically portrayed with a vertex. In second-order perturbation theory you get this correction, and the problem is that the denominator of this term can become zero. Then this whole term diverges, and this can cause the perturbations series to fail.</a:t>
            </a:r>
            <a:endParaRPr lang="en-US" dirty="0" smtClean="0"/>
          </a:p>
          <a:p>
            <a:endParaRPr lang="en-US" dirty="0" smtClean="0"/>
          </a:p>
          <a:p>
            <a:r>
              <a:rPr lang="en-US" dirty="0" smtClean="0"/>
              <a:t>Nomenclature</a:t>
            </a:r>
            <a:r>
              <a:rPr lang="en-US" dirty="0" smtClean="0"/>
              <a:t>:</a:t>
            </a:r>
            <a:r>
              <a:rPr lang="en-US" baseline="0" dirty="0" smtClean="0"/>
              <a:t> only if the denominator of this </a:t>
            </a:r>
            <a:r>
              <a:rPr lang="en-US" baseline="0" dirty="0" err="1" smtClean="0"/>
              <a:t>perturbative</a:t>
            </a:r>
            <a:r>
              <a:rPr lang="en-US" baseline="0" dirty="0" smtClean="0"/>
              <a:t> term is close to zero, we talk about a </a:t>
            </a:r>
            <a:r>
              <a:rPr lang="en-US" i="1" baseline="0" dirty="0" smtClean="0"/>
              <a:t>resonance</a:t>
            </a:r>
            <a:r>
              <a:rPr lang="en-US" baseline="0" dirty="0" smtClean="0"/>
              <a:t>, because </a:t>
            </a:r>
            <a:endParaRPr lang="en-US" dirty="0"/>
          </a:p>
        </p:txBody>
      </p:sp>
      <p:sp>
        <p:nvSpPr>
          <p:cNvPr id="4" name="Slide Number Placeholder 3"/>
          <p:cNvSpPr>
            <a:spLocks noGrp="1"/>
          </p:cNvSpPr>
          <p:nvPr>
            <p:ph type="sldNum" sz="quarter" idx="10"/>
          </p:nvPr>
        </p:nvSpPr>
        <p:spPr/>
        <p:txBody>
          <a:bodyPr/>
          <a:lstStyle/>
          <a:p>
            <a:fld id="{5C95AE81-3C9C-844E-9F18-016EEAECC94E}" type="slidenum">
              <a:rPr lang="en-US" smtClean="0"/>
              <a:t>9</a:t>
            </a:fld>
            <a:endParaRPr lang="en-US"/>
          </a:p>
        </p:txBody>
      </p:sp>
    </p:spTree>
    <p:extLst>
      <p:ext uri="{BB962C8B-B14F-4D97-AF65-F5344CB8AC3E}">
        <p14:creationId xmlns:p14="http://schemas.microsoft.com/office/powerpoint/2010/main" val="2712409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Our idea is</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isolate single interaction terms</a:t>
            </a:r>
            <a:r>
              <a:rPr lang="en-US" sz="1200" b="0" kern="1200" baseline="0" dirty="0" smtClean="0">
                <a:solidFill>
                  <a:schemeClr val="tx1"/>
                </a:solidFill>
                <a:latin typeface="+mn-lt"/>
                <a:ea typeface="+mn-ea"/>
                <a:cs typeface="+mn-cs"/>
              </a:rPr>
              <a:t> and then deal with them </a:t>
            </a:r>
            <a:r>
              <a:rPr lang="en-US" sz="1200" b="1" kern="1200" baseline="0" dirty="0" smtClean="0">
                <a:solidFill>
                  <a:schemeClr val="tx1"/>
                </a:solidFill>
                <a:latin typeface="+mn-lt"/>
                <a:ea typeface="+mn-ea"/>
                <a:cs typeface="+mn-cs"/>
              </a:rPr>
              <a:t>exactly</a:t>
            </a:r>
            <a:r>
              <a:rPr lang="en-US" sz="1200" b="0" kern="1200" baseline="0" dirty="0" smtClean="0">
                <a:solidFill>
                  <a:schemeClr val="tx1"/>
                </a:solidFill>
                <a:latin typeface="+mn-lt"/>
                <a:ea typeface="+mn-ea"/>
                <a:cs typeface="+mn-cs"/>
              </a:rPr>
              <a:t> to avoid resonance problems.</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X </a:t>
            </a:r>
            <a:r>
              <a:rPr lang="en-US" sz="1200" kern="1200" dirty="0" smtClean="0">
                <a:solidFill>
                  <a:schemeClr val="tx1"/>
                </a:solidFill>
                <a:latin typeface="+mn-lt"/>
                <a:ea typeface="+mn-ea"/>
                <a:cs typeface="+mn-cs"/>
              </a:rPr>
              <a:t>= c^\dagger_\alpha c^\dagger_\beta c_\gamma c_\delta</a:t>
            </a:r>
          </a:p>
          <a:p>
            <a:endParaRPr lang="en-US" dirty="0" smtClean="0"/>
          </a:p>
          <a:p>
            <a:r>
              <a:rPr lang="en-US" sz="1200" kern="1200" dirty="0" smtClean="0">
                <a:solidFill>
                  <a:schemeClr val="tx1"/>
                </a:solidFill>
                <a:latin typeface="+mn-lt"/>
                <a:ea typeface="+mn-ea"/>
                <a:cs typeface="+mn-cs"/>
              </a:rPr>
              <a:t>H' = \sum_\alpha \xi_\alpha n_\alpha</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frac</a:t>
            </a:r>
            <a:r>
              <a:rPr lang="en-US" sz="1200" kern="1200" dirty="0" smtClean="0">
                <a:solidFill>
                  <a:schemeClr val="tx1"/>
                </a:solidFill>
                <a:latin typeface="+mn-lt"/>
                <a:ea typeface="+mn-ea"/>
                <a:cs typeface="+mn-cs"/>
              </a:rPr>
              <a:t>{1}{2} V_{\alpha \beta \gamma \delta} \left (X^\dagger + X\right)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X^\dagger X X^\dagger = X^\dagger </a:t>
            </a:r>
            <a:endParaRPr lang="en-US" dirty="0"/>
          </a:p>
        </p:txBody>
      </p:sp>
      <p:sp>
        <p:nvSpPr>
          <p:cNvPr id="4" name="Slide Number Placeholder 3"/>
          <p:cNvSpPr>
            <a:spLocks noGrp="1"/>
          </p:cNvSpPr>
          <p:nvPr>
            <p:ph type="sldNum" sz="quarter" idx="10"/>
          </p:nvPr>
        </p:nvSpPr>
        <p:spPr/>
        <p:txBody>
          <a:bodyPr/>
          <a:lstStyle/>
          <a:p>
            <a:fld id="{5C95AE81-3C9C-844E-9F18-016EEAECC94E}" type="slidenum">
              <a:rPr lang="en-US" smtClean="0"/>
              <a:t>10</a:t>
            </a:fld>
            <a:endParaRPr lang="en-US"/>
          </a:p>
        </p:txBody>
      </p:sp>
    </p:spTree>
    <p:extLst>
      <p:ext uri="{BB962C8B-B14F-4D97-AF65-F5344CB8AC3E}">
        <p14:creationId xmlns:p14="http://schemas.microsoft.com/office/powerpoint/2010/main" val="3276363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A0AC6C-3AF1-D041-A624-DABF856069B5}" type="datetimeFigureOut">
              <a:rPr lang="en-US" smtClean="0"/>
              <a:t>8/21/16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6D9DE-7F78-9041-B509-428D2841C37E}" type="slidenum">
              <a:rPr lang="en-US" smtClean="0"/>
              <a:t>‹#›</a:t>
            </a:fld>
            <a:endParaRPr lang="en-US"/>
          </a:p>
        </p:txBody>
      </p:sp>
    </p:spTree>
    <p:extLst>
      <p:ext uri="{BB962C8B-B14F-4D97-AF65-F5344CB8AC3E}">
        <p14:creationId xmlns:p14="http://schemas.microsoft.com/office/powerpoint/2010/main" val="1550497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A0AC6C-3AF1-D041-A624-DABF856069B5}" type="datetimeFigureOut">
              <a:rPr lang="en-US" smtClean="0"/>
              <a:t>8/21/16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6D9DE-7F78-9041-B509-428D2841C37E}" type="slidenum">
              <a:rPr lang="en-US" smtClean="0"/>
              <a:t>‹#›</a:t>
            </a:fld>
            <a:endParaRPr lang="en-US"/>
          </a:p>
        </p:txBody>
      </p:sp>
    </p:spTree>
    <p:extLst>
      <p:ext uri="{BB962C8B-B14F-4D97-AF65-F5344CB8AC3E}">
        <p14:creationId xmlns:p14="http://schemas.microsoft.com/office/powerpoint/2010/main" val="1139006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A0AC6C-3AF1-D041-A624-DABF856069B5}" type="datetimeFigureOut">
              <a:rPr lang="en-US" smtClean="0"/>
              <a:t>8/21/16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6D9DE-7F78-9041-B509-428D2841C37E}" type="slidenum">
              <a:rPr lang="en-US" smtClean="0"/>
              <a:t>‹#›</a:t>
            </a:fld>
            <a:endParaRPr lang="en-US"/>
          </a:p>
        </p:txBody>
      </p:sp>
    </p:spTree>
    <p:extLst>
      <p:ext uri="{BB962C8B-B14F-4D97-AF65-F5344CB8AC3E}">
        <p14:creationId xmlns:p14="http://schemas.microsoft.com/office/powerpoint/2010/main" val="2210367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A0AC6C-3AF1-D041-A624-DABF856069B5}" type="datetimeFigureOut">
              <a:rPr lang="en-US" smtClean="0"/>
              <a:t>8/21/16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6D9DE-7F78-9041-B509-428D2841C37E}" type="slidenum">
              <a:rPr lang="en-US" smtClean="0"/>
              <a:t>‹#›</a:t>
            </a:fld>
            <a:endParaRPr lang="en-US"/>
          </a:p>
        </p:txBody>
      </p:sp>
    </p:spTree>
    <p:extLst>
      <p:ext uri="{BB962C8B-B14F-4D97-AF65-F5344CB8AC3E}">
        <p14:creationId xmlns:p14="http://schemas.microsoft.com/office/powerpoint/2010/main" val="163007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A0AC6C-3AF1-D041-A624-DABF856069B5}" type="datetimeFigureOut">
              <a:rPr lang="en-US" smtClean="0"/>
              <a:t>8/21/16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6D9DE-7F78-9041-B509-428D2841C37E}" type="slidenum">
              <a:rPr lang="en-US" smtClean="0"/>
              <a:t>‹#›</a:t>
            </a:fld>
            <a:endParaRPr lang="en-US"/>
          </a:p>
        </p:txBody>
      </p:sp>
    </p:spTree>
    <p:extLst>
      <p:ext uri="{BB962C8B-B14F-4D97-AF65-F5344CB8AC3E}">
        <p14:creationId xmlns:p14="http://schemas.microsoft.com/office/powerpoint/2010/main" val="3747933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A0AC6C-3AF1-D041-A624-DABF856069B5}" type="datetimeFigureOut">
              <a:rPr lang="en-US" smtClean="0"/>
              <a:t>8/21/16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6D9DE-7F78-9041-B509-428D2841C37E}" type="slidenum">
              <a:rPr lang="en-US" smtClean="0"/>
              <a:t>‹#›</a:t>
            </a:fld>
            <a:endParaRPr lang="en-US"/>
          </a:p>
        </p:txBody>
      </p:sp>
    </p:spTree>
    <p:extLst>
      <p:ext uri="{BB962C8B-B14F-4D97-AF65-F5344CB8AC3E}">
        <p14:creationId xmlns:p14="http://schemas.microsoft.com/office/powerpoint/2010/main" val="3460127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A0AC6C-3AF1-D041-A624-DABF856069B5}" type="datetimeFigureOut">
              <a:rPr lang="en-US" smtClean="0"/>
              <a:t>8/21/16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56D9DE-7F78-9041-B509-428D2841C37E}" type="slidenum">
              <a:rPr lang="en-US" smtClean="0"/>
              <a:t>‹#›</a:t>
            </a:fld>
            <a:endParaRPr lang="en-US"/>
          </a:p>
        </p:txBody>
      </p:sp>
    </p:spTree>
    <p:extLst>
      <p:ext uri="{BB962C8B-B14F-4D97-AF65-F5344CB8AC3E}">
        <p14:creationId xmlns:p14="http://schemas.microsoft.com/office/powerpoint/2010/main" val="18023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A0AC6C-3AF1-D041-A624-DABF856069B5}" type="datetimeFigureOut">
              <a:rPr lang="en-US" smtClean="0"/>
              <a:t>8/21/16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56D9DE-7F78-9041-B509-428D2841C37E}" type="slidenum">
              <a:rPr lang="en-US" smtClean="0"/>
              <a:t>‹#›</a:t>
            </a:fld>
            <a:endParaRPr lang="en-US"/>
          </a:p>
        </p:txBody>
      </p:sp>
    </p:spTree>
    <p:extLst>
      <p:ext uri="{BB962C8B-B14F-4D97-AF65-F5344CB8AC3E}">
        <p14:creationId xmlns:p14="http://schemas.microsoft.com/office/powerpoint/2010/main" val="4133602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A0AC6C-3AF1-D041-A624-DABF856069B5}" type="datetimeFigureOut">
              <a:rPr lang="en-US" smtClean="0"/>
              <a:t>8/21/16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56D9DE-7F78-9041-B509-428D2841C37E}" type="slidenum">
              <a:rPr lang="en-US" smtClean="0"/>
              <a:t>‹#›</a:t>
            </a:fld>
            <a:endParaRPr lang="en-US"/>
          </a:p>
        </p:txBody>
      </p:sp>
    </p:spTree>
    <p:extLst>
      <p:ext uri="{BB962C8B-B14F-4D97-AF65-F5344CB8AC3E}">
        <p14:creationId xmlns:p14="http://schemas.microsoft.com/office/powerpoint/2010/main" val="942385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A0AC6C-3AF1-D041-A624-DABF856069B5}" type="datetimeFigureOut">
              <a:rPr lang="en-US" smtClean="0"/>
              <a:t>8/21/16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6D9DE-7F78-9041-B509-428D2841C37E}" type="slidenum">
              <a:rPr lang="en-US" smtClean="0"/>
              <a:t>‹#›</a:t>
            </a:fld>
            <a:endParaRPr lang="en-US"/>
          </a:p>
        </p:txBody>
      </p:sp>
    </p:spTree>
    <p:extLst>
      <p:ext uri="{BB962C8B-B14F-4D97-AF65-F5344CB8AC3E}">
        <p14:creationId xmlns:p14="http://schemas.microsoft.com/office/powerpoint/2010/main" val="4289833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A0AC6C-3AF1-D041-A624-DABF856069B5}" type="datetimeFigureOut">
              <a:rPr lang="en-US" smtClean="0"/>
              <a:t>8/21/16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6D9DE-7F78-9041-B509-428D2841C37E}" type="slidenum">
              <a:rPr lang="en-US" smtClean="0"/>
              <a:t>‹#›</a:t>
            </a:fld>
            <a:endParaRPr lang="en-US"/>
          </a:p>
        </p:txBody>
      </p:sp>
    </p:spTree>
    <p:extLst>
      <p:ext uri="{BB962C8B-B14F-4D97-AF65-F5344CB8AC3E}">
        <p14:creationId xmlns:p14="http://schemas.microsoft.com/office/powerpoint/2010/main" val="303483973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A0AC6C-3AF1-D041-A624-DABF856069B5}" type="datetimeFigureOut">
              <a:rPr lang="en-US" smtClean="0"/>
              <a:t>8/21/16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6D9DE-7F78-9041-B509-428D2841C37E}" type="slidenum">
              <a:rPr lang="en-US" smtClean="0"/>
              <a:t>‹#›</a:t>
            </a:fld>
            <a:endParaRPr lang="en-US"/>
          </a:p>
        </p:txBody>
      </p:sp>
    </p:spTree>
    <p:extLst>
      <p:ext uri="{BB962C8B-B14F-4D97-AF65-F5344CB8AC3E}">
        <p14:creationId xmlns:p14="http://schemas.microsoft.com/office/powerpoint/2010/main" val="170464932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26.emf"/><Relationship Id="rId4" Type="http://schemas.openxmlformats.org/officeDocument/2006/relationships/image" Target="../media/image27.emf"/><Relationship Id="rId5" Type="http://schemas.openxmlformats.org/officeDocument/2006/relationships/image" Target="../media/image28.emf"/><Relationship Id="rId6" Type="http://schemas.openxmlformats.org/officeDocument/2006/relationships/image" Target="../media/image29.emf"/><Relationship Id="rId7" Type="http://schemas.openxmlformats.org/officeDocument/2006/relationships/image" Target="../media/image30.emf"/><Relationship Id="rId8" Type="http://schemas.openxmlformats.org/officeDocument/2006/relationships/image" Target="../media/image31.em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32.emf"/><Relationship Id="rId4" Type="http://schemas.openxmlformats.org/officeDocument/2006/relationships/image" Target="../media/image33.jpg"/><Relationship Id="rId5" Type="http://schemas.openxmlformats.org/officeDocument/2006/relationships/image" Target="../media/image34.emf"/><Relationship Id="rId6" Type="http://schemas.openxmlformats.org/officeDocument/2006/relationships/image" Target="../media/image35.emf"/><Relationship Id="rId7" Type="http://schemas.openxmlformats.org/officeDocument/2006/relationships/image" Target="../media/image30.emf"/><Relationship Id="rId8" Type="http://schemas.openxmlformats.org/officeDocument/2006/relationships/image" Target="../media/image36.emf"/><Relationship Id="rId9" Type="http://schemas.openxmlformats.org/officeDocument/2006/relationships/image" Target="../media/image37.emf"/><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38.emf"/><Relationship Id="rId4" Type="http://schemas.openxmlformats.org/officeDocument/2006/relationships/image" Target="../media/image39.emf"/><Relationship Id="rId5" Type="http://schemas.openxmlformats.org/officeDocument/2006/relationships/image" Target="../media/image40.em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41.emf"/><Relationship Id="rId4" Type="http://schemas.openxmlformats.org/officeDocument/2006/relationships/image" Target="../media/image42.em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43.emf"/><Relationship Id="rId4" Type="http://schemas.openxmlformats.org/officeDocument/2006/relationships/image" Target="../media/image44.emf"/><Relationship Id="rId5" Type="http://schemas.openxmlformats.org/officeDocument/2006/relationships/image" Target="../media/image45.emf"/><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46.emf"/><Relationship Id="rId4" Type="http://schemas.openxmlformats.org/officeDocument/2006/relationships/image" Target="../media/image47.emf"/><Relationship Id="rId5" Type="http://schemas.openxmlformats.org/officeDocument/2006/relationships/image" Target="../media/image48.emf"/><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49.emf"/><Relationship Id="rId4" Type="http://schemas.openxmlformats.org/officeDocument/2006/relationships/image" Target="../media/image50.emf"/><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51.emf"/><Relationship Id="rId4" Type="http://schemas.openxmlformats.org/officeDocument/2006/relationships/image" Target="../media/image52.emf"/><Relationship Id="rId5" Type="http://schemas.openxmlformats.org/officeDocument/2006/relationships/image" Target="../media/image53.emf"/><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4.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png"/><Relationship Id="rId3" Type="http://schemas.openxmlformats.org/officeDocument/2006/relationships/image" Target="../media/image5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5" Type="http://schemas.openxmlformats.org/officeDocument/2006/relationships/image" Target="../media/image7.emf"/><Relationship Id="rId6"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0.emf"/><Relationship Id="rId5" Type="http://schemas.openxmlformats.org/officeDocument/2006/relationships/image" Target="../media/image11.emf"/><Relationship Id="rId6" Type="http://schemas.openxmlformats.org/officeDocument/2006/relationships/image" Target="../media/image12.emf"/><Relationship Id="rId7" Type="http://schemas.openxmlformats.org/officeDocument/2006/relationships/image" Target="../media/image13.em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4.emf"/><Relationship Id="rId5" Type="http://schemas.openxmlformats.org/officeDocument/2006/relationships/image" Target="../media/image15.emf"/><Relationship Id="rId6" Type="http://schemas.openxmlformats.org/officeDocument/2006/relationships/image" Target="../media/image16.emf"/><Relationship Id="rId7" Type="http://schemas.openxmlformats.org/officeDocument/2006/relationships/image" Target="../media/image17.emf"/><Relationship Id="rId8" Type="http://schemas.openxmlformats.org/officeDocument/2006/relationships/image" Target="../media/image18.em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20.emf"/><Relationship Id="rId5" Type="http://schemas.openxmlformats.org/officeDocument/2006/relationships/image" Target="../media/image21.emf"/><Relationship Id="rId6" Type="http://schemas.openxmlformats.org/officeDocument/2006/relationships/image" Target="../media/image22.emf"/><Relationship Id="rId7" Type="http://schemas.openxmlformats.org/officeDocument/2006/relationships/image" Target="../media/image23.emf"/><Relationship Id="rId8" Type="http://schemas.openxmlformats.org/officeDocument/2006/relationships/image" Target="../media/image24.emf"/><Relationship Id="rId9" Type="http://schemas.openxmlformats.org/officeDocument/2006/relationships/image" Target="../media/image25.em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oken-glass-156921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381" y="0"/>
            <a:ext cx="10305143" cy="6868378"/>
          </a:xfrm>
          <a:prstGeom prst="rect">
            <a:avLst/>
          </a:prstGeom>
        </p:spPr>
      </p:pic>
      <p:sp>
        <p:nvSpPr>
          <p:cNvPr id="2" name="Title 1"/>
          <p:cNvSpPr>
            <a:spLocks noGrp="1"/>
          </p:cNvSpPr>
          <p:nvPr>
            <p:ph type="ctrTitle"/>
          </p:nvPr>
        </p:nvSpPr>
        <p:spPr>
          <a:xfrm>
            <a:off x="-556382" y="1898943"/>
            <a:ext cx="10305143" cy="2161118"/>
          </a:xfrm>
          <a:solidFill>
            <a:schemeClr val="bg2"/>
          </a:solidFill>
        </p:spPr>
        <p:txBody>
          <a:bodyPr>
            <a:normAutofit/>
          </a:bodyPr>
          <a:lstStyle/>
          <a:p>
            <a:r>
              <a:rPr lang="en-US" b="1" dirty="0">
                <a:solidFill>
                  <a:schemeClr val="tx2"/>
                </a:solidFill>
                <a:latin typeface="Futura Condensed"/>
                <a:cs typeface="Futura Condensed"/>
              </a:rPr>
              <a:t>MBL-to</a:t>
            </a:r>
            <a:r>
              <a:rPr lang="en-US" b="1" dirty="0" smtClean="0">
                <a:solidFill>
                  <a:schemeClr val="tx2"/>
                </a:solidFill>
                <a:latin typeface="Futura Condensed"/>
                <a:cs typeface="Futura Condensed"/>
              </a:rPr>
              <a:t>-</a:t>
            </a:r>
            <a:r>
              <a:rPr lang="en-US" b="1" dirty="0" err="1" smtClean="0">
                <a:solidFill>
                  <a:schemeClr val="tx2"/>
                </a:solidFill>
                <a:latin typeface="Futura Condensed"/>
                <a:cs typeface="Futura Condensed"/>
              </a:rPr>
              <a:t>Ergodic</a:t>
            </a:r>
            <a:r>
              <a:rPr lang="en-US" b="1" dirty="0" smtClean="0">
                <a:solidFill>
                  <a:schemeClr val="tx2"/>
                </a:solidFill>
                <a:latin typeface="Futura Condensed"/>
                <a:cs typeface="Futura Condensed"/>
              </a:rPr>
              <a:t> Transition</a:t>
            </a:r>
            <a:br>
              <a:rPr lang="en-US" b="1" dirty="0" smtClean="0">
                <a:solidFill>
                  <a:schemeClr val="tx2"/>
                </a:solidFill>
                <a:latin typeface="Futura Condensed"/>
                <a:cs typeface="Futura Condensed"/>
              </a:rPr>
            </a:br>
            <a:r>
              <a:rPr lang="en-US" sz="3600" b="1" i="1" dirty="0" smtClean="0">
                <a:solidFill>
                  <a:schemeClr val="tx2"/>
                </a:solidFill>
                <a:latin typeface="Futura Condensed"/>
                <a:cs typeface="Futura Condensed"/>
              </a:rPr>
              <a:t>from </a:t>
            </a:r>
            <a:r>
              <a:rPr lang="en-US" sz="3600" b="1" i="1" dirty="0">
                <a:solidFill>
                  <a:schemeClr val="tx2"/>
                </a:solidFill>
                <a:latin typeface="Futura Condensed"/>
                <a:cs typeface="Futura Condensed"/>
              </a:rPr>
              <a:t>the perspective of </a:t>
            </a:r>
            <a:r>
              <a:rPr lang="en-US" b="1" i="1" dirty="0" smtClean="0">
                <a:solidFill>
                  <a:schemeClr val="tx2"/>
                </a:solidFill>
                <a:latin typeface="Futura Condensed"/>
                <a:cs typeface="Futura Condensed"/>
              </a:rPr>
              <a:t/>
            </a:r>
            <a:br>
              <a:rPr lang="en-US" b="1" i="1" dirty="0" smtClean="0">
                <a:solidFill>
                  <a:schemeClr val="tx2"/>
                </a:solidFill>
                <a:latin typeface="Futura Condensed"/>
                <a:cs typeface="Futura Condensed"/>
              </a:rPr>
            </a:br>
            <a:r>
              <a:rPr lang="en-US" b="1" dirty="0" smtClean="0">
                <a:solidFill>
                  <a:schemeClr val="tx2"/>
                </a:solidFill>
                <a:latin typeface="Futura Condensed"/>
                <a:cs typeface="Futura Condensed"/>
              </a:rPr>
              <a:t>Integrals of Motion</a:t>
            </a:r>
            <a:endParaRPr lang="en-US" sz="2800" i="1" dirty="0">
              <a:solidFill>
                <a:schemeClr val="tx2"/>
              </a:solidFill>
              <a:latin typeface="Futura"/>
              <a:cs typeface="Futura"/>
            </a:endParaRPr>
          </a:p>
        </p:txBody>
      </p:sp>
      <p:sp>
        <p:nvSpPr>
          <p:cNvPr id="3" name="Subtitle 2"/>
          <p:cNvSpPr>
            <a:spLocks noGrp="1"/>
          </p:cNvSpPr>
          <p:nvPr>
            <p:ph type="subTitle" idx="1"/>
          </p:nvPr>
        </p:nvSpPr>
        <p:spPr>
          <a:xfrm>
            <a:off x="-556381" y="4934856"/>
            <a:ext cx="10305142" cy="1221620"/>
          </a:xfrm>
          <a:solidFill>
            <a:schemeClr val="bg1"/>
          </a:solidFill>
        </p:spPr>
        <p:txBody>
          <a:bodyPr>
            <a:normAutofit fontScale="77500" lnSpcReduction="20000"/>
          </a:bodyPr>
          <a:lstStyle/>
          <a:p>
            <a:r>
              <a:rPr lang="en-US" b="1" dirty="0" smtClean="0">
                <a:solidFill>
                  <a:schemeClr val="tx1"/>
                </a:solidFill>
                <a:latin typeface="Futura Condensed"/>
                <a:cs typeface="Futura Condensed"/>
              </a:rPr>
              <a:t>Louk Rademaker </a:t>
            </a:r>
            <a:r>
              <a:rPr lang="en-US" dirty="0" smtClean="0">
                <a:solidFill>
                  <a:schemeClr val="tx1"/>
                </a:solidFill>
                <a:latin typeface="Futura Condensed"/>
                <a:cs typeface="Futura Condensed"/>
              </a:rPr>
              <a:t>(KITP Santa Barbara), Miguel </a:t>
            </a:r>
            <a:r>
              <a:rPr lang="en-US" dirty="0" err="1" smtClean="0">
                <a:solidFill>
                  <a:schemeClr val="tx1"/>
                </a:solidFill>
                <a:latin typeface="Futura Condensed"/>
                <a:cs typeface="Futura Condensed"/>
              </a:rPr>
              <a:t>Ortuño</a:t>
            </a:r>
            <a:r>
              <a:rPr lang="en-US" dirty="0" smtClean="0">
                <a:solidFill>
                  <a:schemeClr val="tx1"/>
                </a:solidFill>
                <a:latin typeface="Futura Condensed"/>
                <a:cs typeface="Futura Condensed"/>
              </a:rPr>
              <a:t>, Andres Somoza</a:t>
            </a:r>
          </a:p>
          <a:p>
            <a:r>
              <a:rPr lang="en-US" dirty="0" smtClean="0">
                <a:solidFill>
                  <a:schemeClr val="tx1"/>
                </a:solidFill>
                <a:latin typeface="Futura Condensed"/>
                <a:cs typeface="Futura Condensed"/>
              </a:rPr>
              <a:t>Transport in Interacting Disordered Systems, Granada</a:t>
            </a:r>
          </a:p>
          <a:p>
            <a:r>
              <a:rPr lang="en-US" dirty="0" smtClean="0">
                <a:solidFill>
                  <a:schemeClr val="tx1"/>
                </a:solidFill>
                <a:latin typeface="Futura Condensed"/>
                <a:cs typeface="Futura Condensed"/>
              </a:rPr>
              <a:t>Tuesday 23 August 2016</a:t>
            </a:r>
            <a:endParaRPr lang="en-US" dirty="0">
              <a:solidFill>
                <a:schemeClr val="tx1"/>
              </a:solidFill>
              <a:latin typeface="Futura Condensed"/>
              <a:cs typeface="Futura Condensed"/>
            </a:endParaRPr>
          </a:p>
        </p:txBody>
      </p:sp>
    </p:spTree>
    <p:extLst>
      <p:ext uri="{BB962C8B-B14F-4D97-AF65-F5344CB8AC3E}">
        <p14:creationId xmlns:p14="http://schemas.microsoft.com/office/powerpoint/2010/main" val="6709064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38200" y="3962400"/>
            <a:ext cx="2933700" cy="2108200"/>
            <a:chOff x="838200" y="3949700"/>
            <a:chExt cx="2933700" cy="2108200"/>
          </a:xfrm>
        </p:grpSpPr>
        <p:sp>
          <p:nvSpPr>
            <p:cNvPr id="16" name="Rounded Rectangle 15"/>
            <p:cNvSpPr/>
            <p:nvPr/>
          </p:nvSpPr>
          <p:spPr>
            <a:xfrm>
              <a:off x="838200" y="3949700"/>
              <a:ext cx="2933700" cy="2108200"/>
            </a:xfrm>
            <a:prstGeom prst="roundRect">
              <a:avLst/>
            </a:prstGeom>
            <a:solidFill>
              <a:srgbClr val="046380"/>
            </a:solidFill>
            <a:ln w="38100" cmpd="sng">
              <a:solidFill>
                <a:srgbClr val="E6E2A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7150" y="4476750"/>
              <a:ext cx="2298700" cy="304800"/>
            </a:xfrm>
            <a:prstGeom prst="rect">
              <a:avLst/>
            </a:prstGeom>
          </p:spPr>
        </p:pic>
        <p:pic>
          <p:nvPicPr>
            <p:cNvPr id="9" name="Picture 8"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0800" y="4994275"/>
              <a:ext cx="1854200" cy="292100"/>
            </a:xfrm>
            <a:prstGeom prst="rect">
              <a:avLst/>
            </a:prstGeom>
          </p:spPr>
        </p:pic>
        <p:pic>
          <p:nvPicPr>
            <p:cNvPr id="10" name="Picture 9"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3500" y="5499100"/>
              <a:ext cx="660400" cy="292100"/>
            </a:xfrm>
            <a:prstGeom prst="rect">
              <a:avLst/>
            </a:prstGeom>
          </p:spPr>
        </p:pic>
        <p:sp>
          <p:nvSpPr>
            <p:cNvPr id="12" name="Rectangle 11"/>
            <p:cNvSpPr/>
            <p:nvPr/>
          </p:nvSpPr>
          <p:spPr>
            <a:xfrm>
              <a:off x="1993900" y="5504934"/>
              <a:ext cx="1210588" cy="400110"/>
            </a:xfrm>
            <a:prstGeom prst="rect">
              <a:avLst/>
            </a:prstGeom>
          </p:spPr>
          <p:txBody>
            <a:bodyPr wrap="none">
              <a:spAutoFit/>
            </a:bodyPr>
            <a:lstStyle/>
            <a:p>
              <a:r>
                <a:rPr lang="en-US" sz="2000" dirty="0">
                  <a:latin typeface="Futura Condensed"/>
                  <a:cs typeface="Futura Condensed"/>
                </a:rPr>
                <a:t>i</a:t>
              </a:r>
              <a:r>
                <a:rPr lang="en-US" sz="2000" dirty="0" smtClean="0">
                  <a:latin typeface="Futura Condensed"/>
                  <a:cs typeface="Futura Condensed"/>
                </a:rPr>
                <a:t>s CLASSICAL</a:t>
              </a:r>
              <a:endParaRPr lang="en-US" sz="2000" dirty="0"/>
            </a:p>
          </p:txBody>
        </p:sp>
        <p:sp>
          <p:nvSpPr>
            <p:cNvPr id="13" name="Rectangle 12"/>
            <p:cNvSpPr/>
            <p:nvPr/>
          </p:nvSpPr>
          <p:spPr>
            <a:xfrm>
              <a:off x="943650" y="4393684"/>
              <a:ext cx="435786" cy="461665"/>
            </a:xfrm>
            <a:prstGeom prst="rect">
              <a:avLst/>
            </a:prstGeom>
          </p:spPr>
          <p:txBody>
            <a:bodyPr wrap="none">
              <a:spAutoFit/>
            </a:bodyPr>
            <a:lstStyle/>
            <a:p>
              <a:r>
                <a:rPr lang="en-US" sz="2400" dirty="0">
                  <a:solidFill>
                    <a:srgbClr val="002F2F"/>
                  </a:solidFill>
                  <a:latin typeface="Zapf Dingbats"/>
                  <a:ea typeface="Zapf Dingbats"/>
                  <a:cs typeface="Zapf Dingbats"/>
                  <a:sym typeface="Zapf Dingbats"/>
                </a:rPr>
                <a:t>★</a:t>
              </a:r>
              <a:endParaRPr lang="en-US" sz="2400" dirty="0">
                <a:solidFill>
                  <a:srgbClr val="002F2F"/>
                </a:solidFill>
              </a:endParaRPr>
            </a:p>
          </p:txBody>
        </p:sp>
        <p:sp>
          <p:nvSpPr>
            <p:cNvPr id="14" name="Rectangle 13"/>
            <p:cNvSpPr/>
            <p:nvPr/>
          </p:nvSpPr>
          <p:spPr>
            <a:xfrm>
              <a:off x="943650" y="4928056"/>
              <a:ext cx="435786" cy="461665"/>
            </a:xfrm>
            <a:prstGeom prst="rect">
              <a:avLst/>
            </a:prstGeom>
          </p:spPr>
          <p:txBody>
            <a:bodyPr wrap="none">
              <a:spAutoFit/>
            </a:bodyPr>
            <a:lstStyle/>
            <a:p>
              <a:r>
                <a:rPr lang="en-US" sz="2400" dirty="0">
                  <a:solidFill>
                    <a:schemeClr val="bg1"/>
                  </a:solidFill>
                  <a:latin typeface="Zapf Dingbats"/>
                  <a:ea typeface="Zapf Dingbats"/>
                  <a:cs typeface="Zapf Dingbats"/>
                  <a:sym typeface="Zapf Dingbats"/>
                </a:rPr>
                <a:t>★</a:t>
              </a:r>
              <a:endParaRPr lang="en-US" sz="2400" dirty="0">
                <a:solidFill>
                  <a:schemeClr val="bg1"/>
                </a:solidFill>
              </a:endParaRPr>
            </a:p>
          </p:txBody>
        </p:sp>
        <p:sp>
          <p:nvSpPr>
            <p:cNvPr id="15" name="Rectangle 14"/>
            <p:cNvSpPr/>
            <p:nvPr/>
          </p:nvSpPr>
          <p:spPr>
            <a:xfrm>
              <a:off x="943650" y="5462429"/>
              <a:ext cx="435786" cy="461665"/>
            </a:xfrm>
            <a:prstGeom prst="rect">
              <a:avLst/>
            </a:prstGeom>
          </p:spPr>
          <p:txBody>
            <a:bodyPr wrap="none">
              <a:spAutoFit/>
            </a:bodyPr>
            <a:lstStyle/>
            <a:p>
              <a:r>
                <a:rPr lang="en-US" sz="2400" dirty="0">
                  <a:solidFill>
                    <a:srgbClr val="002F2F"/>
                  </a:solidFill>
                  <a:latin typeface="Zapf Dingbats"/>
                  <a:ea typeface="Zapf Dingbats"/>
                  <a:cs typeface="Zapf Dingbats"/>
                  <a:sym typeface="Zapf Dingbats"/>
                </a:rPr>
                <a:t>★</a:t>
              </a:r>
              <a:endParaRPr lang="en-US" sz="2400" dirty="0">
                <a:solidFill>
                  <a:srgbClr val="002F2F"/>
                </a:solidFill>
              </a:endParaRPr>
            </a:p>
          </p:txBody>
        </p:sp>
      </p:grpSp>
      <p:sp>
        <p:nvSpPr>
          <p:cNvPr id="2" name="Title 1"/>
          <p:cNvSpPr>
            <a:spLocks noGrp="1"/>
          </p:cNvSpPr>
          <p:nvPr>
            <p:ph type="title"/>
          </p:nvPr>
        </p:nvSpPr>
        <p:spPr>
          <a:xfrm>
            <a:off x="0" y="274638"/>
            <a:ext cx="9144000" cy="914400"/>
          </a:xfrm>
          <a:solidFill>
            <a:srgbClr val="046380"/>
          </a:solidFill>
        </p:spPr>
        <p:txBody>
          <a:bodyPr>
            <a:normAutofit/>
          </a:bodyPr>
          <a:lstStyle/>
          <a:p>
            <a:r>
              <a:rPr lang="en-US" dirty="0" smtClean="0">
                <a:solidFill>
                  <a:srgbClr val="E6E2AF"/>
                </a:solidFill>
                <a:latin typeface="Futura"/>
                <a:cs typeface="Futura"/>
              </a:rPr>
              <a:t>Isolate Quantum Terms</a:t>
            </a:r>
            <a:endParaRPr lang="en-US" dirty="0">
              <a:solidFill>
                <a:srgbClr val="E6E2AF"/>
              </a:solidFill>
              <a:latin typeface="Futura"/>
              <a:cs typeface="Futura"/>
            </a:endParaRPr>
          </a:p>
        </p:txBody>
      </p:sp>
      <p:sp>
        <p:nvSpPr>
          <p:cNvPr id="3" name="Content Placeholder 2"/>
          <p:cNvSpPr>
            <a:spLocks noGrp="1"/>
          </p:cNvSpPr>
          <p:nvPr>
            <p:ph idx="1"/>
          </p:nvPr>
        </p:nvSpPr>
        <p:spPr>
          <a:xfrm>
            <a:off x="457200" y="1447800"/>
            <a:ext cx="8229600" cy="3559175"/>
          </a:xfrm>
        </p:spPr>
        <p:txBody>
          <a:bodyPr/>
          <a:lstStyle/>
          <a:p>
            <a:pPr marL="0" indent="0">
              <a:buNone/>
            </a:pPr>
            <a:r>
              <a:rPr lang="en-US" sz="2800" dirty="0" smtClean="0">
                <a:latin typeface="Futura"/>
                <a:cs typeface="Futura"/>
              </a:rPr>
              <a:t>IDEA: </a:t>
            </a:r>
            <a:r>
              <a:rPr lang="en-US" sz="2800" dirty="0" smtClean="0">
                <a:latin typeface="Futura Condensed"/>
                <a:cs typeface="Futura Condensed"/>
              </a:rPr>
              <a:t>Deal with each resonance </a:t>
            </a:r>
            <a:r>
              <a:rPr lang="en-US" sz="2800" b="1" dirty="0" smtClean="0">
                <a:latin typeface="Futura Condensed"/>
                <a:cs typeface="Futura Condensed"/>
              </a:rPr>
              <a:t>EXACTLY</a:t>
            </a:r>
          </a:p>
          <a:p>
            <a:pPr marL="0" indent="0">
              <a:buNone/>
            </a:pPr>
            <a:r>
              <a:rPr lang="en-US" sz="2800" dirty="0" smtClean="0">
                <a:latin typeface="Futura Condensed"/>
                <a:cs typeface="Futura Condensed"/>
              </a:rPr>
              <a:t>	Select an </a:t>
            </a:r>
            <a:r>
              <a:rPr lang="en-US" sz="2800" i="1" dirty="0" smtClean="0">
                <a:latin typeface="Futura Condensed"/>
                <a:cs typeface="Futura Condensed"/>
              </a:rPr>
              <a:t>Individual</a:t>
            </a:r>
            <a:r>
              <a:rPr lang="en-US" sz="2800" dirty="0" smtClean="0">
                <a:latin typeface="Futura Condensed"/>
                <a:cs typeface="Futura Condensed"/>
              </a:rPr>
              <a:t> </a:t>
            </a:r>
            <a:r>
              <a:rPr lang="en-US" sz="2800" i="1" dirty="0" smtClean="0">
                <a:latin typeface="Futura Condensed"/>
                <a:cs typeface="Futura Condensed"/>
              </a:rPr>
              <a:t>Quantum Term</a:t>
            </a:r>
            <a:r>
              <a:rPr lang="en-US" sz="2800" dirty="0" smtClean="0">
                <a:latin typeface="Futura Condensed"/>
                <a:cs typeface="Futura Condensed"/>
              </a:rPr>
              <a:t> </a:t>
            </a:r>
          </a:p>
          <a:p>
            <a:pPr marL="0" indent="0">
              <a:buNone/>
            </a:pPr>
            <a:r>
              <a:rPr lang="en-US" sz="2800" dirty="0" smtClean="0">
                <a:latin typeface="Futura Condensed"/>
                <a:cs typeface="Futura Condensed"/>
              </a:rPr>
              <a:t>	such that the relevant part of the Hamiltonian reads</a:t>
            </a:r>
          </a:p>
          <a:p>
            <a:pPr marL="0" indent="0">
              <a:buNone/>
            </a:pPr>
            <a:endParaRPr lang="en-US" sz="2800" dirty="0">
              <a:latin typeface="Futura Condensed"/>
              <a:cs typeface="Futura Condensed"/>
            </a:endParaRPr>
          </a:p>
          <a:p>
            <a:pPr marL="0" indent="0">
              <a:buNone/>
            </a:pPr>
            <a:endParaRPr lang="en-US" sz="2800" dirty="0" smtClean="0">
              <a:latin typeface="Futura Condensed"/>
              <a:cs typeface="Futura Condensed"/>
            </a:endParaRPr>
          </a:p>
          <a:p>
            <a:pPr marL="0" indent="0">
              <a:buNone/>
            </a:pPr>
            <a:r>
              <a:rPr lang="en-US" sz="2800" b="1" dirty="0" smtClean="0">
                <a:latin typeface="Futura Condensed"/>
                <a:cs typeface="Futura Condensed"/>
              </a:rPr>
              <a:t>	PROPERTIES</a:t>
            </a:r>
            <a:r>
              <a:rPr lang="en-US" sz="2800" dirty="0" smtClean="0">
                <a:latin typeface="Futura Condensed"/>
                <a:cs typeface="Futura Condensed"/>
              </a:rPr>
              <a:t>:</a:t>
            </a:r>
          </a:p>
          <a:p>
            <a:pPr marL="0" indent="0">
              <a:buNone/>
            </a:pPr>
            <a:endParaRPr lang="en-US" sz="2800" dirty="0" smtClean="0">
              <a:latin typeface="Futura Condensed"/>
              <a:cs typeface="Futura Condensed"/>
            </a:endParaRPr>
          </a:p>
        </p:txBody>
      </p:sp>
      <p:pic>
        <p:nvPicPr>
          <p:cNvPr id="4" name="Picture 3"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99050" y="2063750"/>
            <a:ext cx="1816100" cy="444500"/>
          </a:xfrm>
          <a:prstGeom prst="rect">
            <a:avLst/>
          </a:prstGeom>
        </p:spPr>
      </p:pic>
      <p:pic>
        <p:nvPicPr>
          <p:cNvPr id="7" name="Picture 6"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63700" y="3035300"/>
            <a:ext cx="4610100" cy="762000"/>
          </a:xfrm>
          <a:prstGeom prst="rect">
            <a:avLst/>
          </a:prstGeom>
        </p:spPr>
      </p:pic>
      <p:grpSp>
        <p:nvGrpSpPr>
          <p:cNvPr id="28" name="Group 27"/>
          <p:cNvGrpSpPr/>
          <p:nvPr/>
        </p:nvGrpSpPr>
        <p:grpSpPr>
          <a:xfrm>
            <a:off x="4019550" y="4203184"/>
            <a:ext cx="4870450" cy="1664216"/>
            <a:chOff x="4019550" y="4406384"/>
            <a:chExt cx="4870450" cy="1664216"/>
          </a:xfrm>
        </p:grpSpPr>
        <p:sp>
          <p:nvSpPr>
            <p:cNvPr id="19" name="Rounded Rectangle 18"/>
            <p:cNvSpPr/>
            <p:nvPr/>
          </p:nvSpPr>
          <p:spPr>
            <a:xfrm>
              <a:off x="4019550" y="4406384"/>
              <a:ext cx="4870450" cy="1664216"/>
            </a:xfrm>
            <a:prstGeom prst="roundRect">
              <a:avLst/>
            </a:prstGeom>
            <a:solidFill>
              <a:srgbClr val="046380"/>
            </a:solidFill>
            <a:ln w="38100" cmpd="sng">
              <a:solidFill>
                <a:srgbClr val="E6E2A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4019550" y="4561929"/>
              <a:ext cx="4870450" cy="400110"/>
            </a:xfrm>
            <a:prstGeom prst="rect">
              <a:avLst/>
            </a:prstGeom>
          </p:spPr>
          <p:txBody>
            <a:bodyPr wrap="square">
              <a:spAutoFit/>
            </a:bodyPr>
            <a:lstStyle/>
            <a:p>
              <a:pPr algn="ctr"/>
              <a:r>
                <a:rPr lang="en-US" sz="2000" dirty="0" smtClean="0">
                  <a:latin typeface="Futura Condensed"/>
                  <a:cs typeface="Futura Condensed"/>
                </a:rPr>
                <a:t>Define </a:t>
              </a:r>
              <a:r>
                <a:rPr lang="en-US" sz="2000" b="1" dirty="0" smtClean="0">
                  <a:latin typeface="Futura Condensed"/>
                  <a:cs typeface="Futura Condensed"/>
                </a:rPr>
                <a:t>ORDER </a:t>
              </a:r>
              <a:r>
                <a:rPr lang="en-US" sz="2000" dirty="0" smtClean="0">
                  <a:latin typeface="Futura Condensed"/>
                  <a:cs typeface="Futura Condensed"/>
                </a:rPr>
                <a:t>as number of operators in Term</a:t>
              </a:r>
              <a:endParaRPr lang="en-US" sz="2000" dirty="0"/>
            </a:p>
          </p:txBody>
        </p:sp>
        <p:pic>
          <p:nvPicPr>
            <p:cNvPr id="11" name="Picture 10"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60786" y="5511284"/>
              <a:ext cx="3860800" cy="317500"/>
            </a:xfrm>
            <a:prstGeom prst="rect">
              <a:avLst/>
            </a:prstGeom>
          </p:spPr>
        </p:pic>
        <p:sp>
          <p:nvSpPr>
            <p:cNvPr id="27" name="Rectangle 26"/>
            <p:cNvSpPr/>
            <p:nvPr/>
          </p:nvSpPr>
          <p:spPr>
            <a:xfrm>
              <a:off x="4019550" y="5023594"/>
              <a:ext cx="4870450" cy="400110"/>
            </a:xfrm>
            <a:prstGeom prst="rect">
              <a:avLst/>
            </a:prstGeom>
          </p:spPr>
          <p:txBody>
            <a:bodyPr wrap="square">
              <a:spAutoFit/>
            </a:bodyPr>
            <a:lstStyle/>
            <a:p>
              <a:pPr algn="ctr"/>
              <a:r>
                <a:rPr lang="en-US" sz="2000" dirty="0" smtClean="0">
                  <a:latin typeface="Futura Condensed"/>
                  <a:cs typeface="Futura Condensed"/>
                </a:rPr>
                <a:t>Order </a:t>
              </a:r>
              <a:r>
                <a:rPr lang="en-US" sz="2000" b="1" dirty="0" smtClean="0">
                  <a:latin typeface="Futura Condensed"/>
                  <a:cs typeface="Futura Condensed"/>
                </a:rPr>
                <a:t>CAN</a:t>
              </a:r>
              <a:r>
                <a:rPr lang="en-US" sz="2000" b="1" dirty="0">
                  <a:latin typeface="Futura Condensed"/>
                  <a:cs typeface="Futura Condensed"/>
                </a:rPr>
                <a:t>N</a:t>
              </a:r>
              <a:r>
                <a:rPr lang="en-US" sz="2000" b="1" dirty="0" smtClean="0">
                  <a:latin typeface="Futura Condensed"/>
                  <a:cs typeface="Futura Condensed"/>
                </a:rPr>
                <a:t>OT DECREASE </a:t>
              </a:r>
              <a:r>
                <a:rPr lang="en-US" sz="2000" dirty="0" smtClean="0">
                  <a:latin typeface="Futura Condensed"/>
                  <a:cs typeface="Futura Condensed"/>
                </a:rPr>
                <a:t>through products:</a:t>
              </a:r>
              <a:endParaRPr lang="en-US" sz="2000" dirty="0"/>
            </a:p>
          </p:txBody>
        </p:sp>
      </p:grpSp>
      <p:sp>
        <p:nvSpPr>
          <p:cNvPr id="5" name="Rectangle 4"/>
          <p:cNvSpPr/>
          <p:nvPr/>
        </p:nvSpPr>
        <p:spPr>
          <a:xfrm>
            <a:off x="457200" y="6393934"/>
            <a:ext cx="2331137" cy="369332"/>
          </a:xfrm>
          <a:prstGeom prst="rect">
            <a:avLst/>
          </a:prstGeom>
        </p:spPr>
        <p:txBody>
          <a:bodyPr wrap="none">
            <a:spAutoFit/>
          </a:bodyPr>
          <a:lstStyle/>
          <a:p>
            <a:pPr>
              <a:spcBef>
                <a:spcPts val="600"/>
              </a:spcBef>
              <a:spcAft>
                <a:spcPts val="1200"/>
              </a:spcAft>
            </a:pPr>
            <a:r>
              <a:rPr lang="en-US" dirty="0" err="1">
                <a:latin typeface="Futura Condensed"/>
                <a:cs typeface="Futura Condensed"/>
              </a:rPr>
              <a:t>Rademaker+Ortuño</a:t>
            </a:r>
            <a:r>
              <a:rPr lang="en-US" dirty="0">
                <a:latin typeface="Futura Condensed"/>
                <a:cs typeface="Futura Condensed"/>
              </a:rPr>
              <a:t> PRL 2016</a:t>
            </a:r>
          </a:p>
        </p:txBody>
      </p:sp>
    </p:spTree>
    <p:extLst>
      <p:ext uri="{BB962C8B-B14F-4D97-AF65-F5344CB8AC3E}">
        <p14:creationId xmlns:p14="http://schemas.microsoft.com/office/powerpoint/2010/main" val="8053704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914400"/>
          </a:xfrm>
          <a:solidFill>
            <a:srgbClr val="046380"/>
          </a:solidFill>
        </p:spPr>
        <p:txBody>
          <a:bodyPr>
            <a:normAutofit/>
          </a:bodyPr>
          <a:lstStyle/>
          <a:p>
            <a:r>
              <a:rPr lang="en-US" dirty="0" smtClean="0">
                <a:solidFill>
                  <a:schemeClr val="tx2"/>
                </a:solidFill>
                <a:latin typeface="Futura"/>
                <a:cs typeface="Futura"/>
              </a:rPr>
              <a:t>Displacement Transformation</a:t>
            </a:r>
            <a:endParaRPr lang="en-US" dirty="0">
              <a:solidFill>
                <a:schemeClr val="tx2"/>
              </a:solidFill>
              <a:latin typeface="Futura"/>
              <a:cs typeface="Futura"/>
            </a:endParaRPr>
          </a:p>
        </p:txBody>
      </p:sp>
      <p:sp>
        <p:nvSpPr>
          <p:cNvPr id="3" name="Content Placeholder 2"/>
          <p:cNvSpPr>
            <a:spLocks noGrp="1"/>
          </p:cNvSpPr>
          <p:nvPr>
            <p:ph idx="1"/>
          </p:nvPr>
        </p:nvSpPr>
        <p:spPr>
          <a:xfrm>
            <a:off x="457200" y="1600201"/>
            <a:ext cx="8229600" cy="1117600"/>
          </a:xfrm>
        </p:spPr>
        <p:txBody>
          <a:bodyPr/>
          <a:lstStyle/>
          <a:p>
            <a:pPr marL="0" indent="0">
              <a:buNone/>
            </a:pPr>
            <a:r>
              <a:rPr lang="en-US" dirty="0" smtClean="0">
                <a:latin typeface="Futura Condensed"/>
                <a:cs typeface="Futura Condensed"/>
              </a:rPr>
              <a:t>				   </a:t>
            </a:r>
            <a:r>
              <a:rPr lang="en-US" sz="2800" dirty="0" smtClean="0">
                <a:latin typeface="Futura Condensed"/>
                <a:cs typeface="Futura Condensed"/>
              </a:rPr>
              <a:t>Inspired by Quantum Optics, define the</a:t>
            </a:r>
            <a:r>
              <a:rPr lang="en-US" sz="2800" dirty="0">
                <a:latin typeface="Futura Condensed"/>
                <a:cs typeface="Futura Condensed"/>
              </a:rPr>
              <a:t/>
            </a:r>
            <a:br>
              <a:rPr lang="en-US" sz="2800" dirty="0">
                <a:latin typeface="Futura Condensed"/>
                <a:cs typeface="Futura Condensed"/>
              </a:rPr>
            </a:br>
            <a:r>
              <a:rPr lang="en-US" sz="2800" dirty="0" smtClean="0">
                <a:latin typeface="Futura Condensed"/>
                <a:cs typeface="Futura Condensed"/>
              </a:rPr>
              <a:t>				   </a:t>
            </a:r>
            <a:r>
              <a:rPr lang="en-US" sz="2800" i="1" dirty="0" smtClean="0">
                <a:latin typeface="Futura Condensed"/>
                <a:cs typeface="Futura Condensed"/>
              </a:rPr>
              <a:t>Displacement Operator </a:t>
            </a:r>
          </a:p>
        </p:txBody>
      </p:sp>
      <p:pic>
        <p:nvPicPr>
          <p:cNvPr id="4" name="Picture 3"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0500" y="2190750"/>
            <a:ext cx="3505200" cy="393700"/>
          </a:xfrm>
          <a:prstGeom prst="rect">
            <a:avLst/>
          </a:prstGeom>
        </p:spPr>
      </p:pic>
      <p:grpSp>
        <p:nvGrpSpPr>
          <p:cNvPr id="11" name="Group 10"/>
          <p:cNvGrpSpPr/>
          <p:nvPr/>
        </p:nvGrpSpPr>
        <p:grpSpPr>
          <a:xfrm>
            <a:off x="457200" y="1600200"/>
            <a:ext cx="1957578" cy="1305788"/>
            <a:chOff x="5861050" y="1600200"/>
            <a:chExt cx="2700528" cy="1801368"/>
          </a:xfrm>
        </p:grpSpPr>
        <p:pic>
          <p:nvPicPr>
            <p:cNvPr id="7" name="Picture 6" descr="Broome - Photo_Comp_jpg_v.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1050" y="1600200"/>
              <a:ext cx="2700528" cy="1801368"/>
            </a:xfrm>
            <a:prstGeom prst="rect">
              <a:avLst/>
            </a:prstGeom>
          </p:spPr>
        </p:pic>
        <p:sp>
          <p:nvSpPr>
            <p:cNvPr id="9" name="Rectangle 8"/>
            <p:cNvSpPr/>
            <p:nvPr/>
          </p:nvSpPr>
          <p:spPr>
            <a:xfrm>
              <a:off x="5861050" y="1600200"/>
              <a:ext cx="2700528" cy="584200"/>
            </a:xfrm>
            <a:prstGeom prst="rect">
              <a:avLst/>
            </a:prstGeom>
            <a:solidFill>
              <a:srgbClr val="0463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81700" y="1733550"/>
              <a:ext cx="2465578" cy="314539"/>
            </a:xfrm>
            <a:prstGeom prst="rect">
              <a:avLst/>
            </a:prstGeom>
          </p:spPr>
        </p:pic>
        <p:sp>
          <p:nvSpPr>
            <p:cNvPr id="10" name="Rectangle 9"/>
            <p:cNvSpPr/>
            <p:nvPr/>
          </p:nvSpPr>
          <p:spPr>
            <a:xfrm>
              <a:off x="5861050" y="1600200"/>
              <a:ext cx="2700528" cy="1801368"/>
            </a:xfrm>
            <a:prstGeom prst="rect">
              <a:avLst/>
            </a:prstGeom>
            <a:noFill/>
            <a:ln w="381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6" name="Straight Connector 15"/>
          <p:cNvCxnSpPr/>
          <p:nvPr/>
        </p:nvCxnSpPr>
        <p:spPr>
          <a:xfrm>
            <a:off x="5270500" y="2628901"/>
            <a:ext cx="3505200" cy="0"/>
          </a:xfrm>
          <a:prstGeom prst="line">
            <a:avLst/>
          </a:prstGeom>
          <a:ln w="38100" cmpd="sng">
            <a:solidFill>
              <a:schemeClr val="bg2"/>
            </a:solidFill>
          </a:ln>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452324" y="2918689"/>
            <a:ext cx="8229600" cy="935761"/>
            <a:chOff x="452324" y="2918689"/>
            <a:chExt cx="8229600" cy="935761"/>
          </a:xfrm>
        </p:grpSpPr>
        <p:pic>
          <p:nvPicPr>
            <p:cNvPr id="5" name="Picture 4"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8158" y="3486150"/>
              <a:ext cx="7391400" cy="368300"/>
            </a:xfrm>
            <a:prstGeom prst="rect">
              <a:avLst/>
            </a:prstGeom>
          </p:spPr>
        </p:pic>
        <p:sp>
          <p:nvSpPr>
            <p:cNvPr id="17" name="Content Placeholder 2"/>
            <p:cNvSpPr txBox="1">
              <a:spLocks/>
            </p:cNvSpPr>
            <p:nvPr/>
          </p:nvSpPr>
          <p:spPr>
            <a:xfrm>
              <a:off x="452324" y="2918689"/>
              <a:ext cx="8229600" cy="73891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800" dirty="0" smtClean="0">
                  <a:latin typeface="Futura Condensed"/>
                  <a:cs typeface="Futura Condensed"/>
                </a:rPr>
                <a:t>Using properties of Quantum Terms, we can expand </a:t>
              </a:r>
              <a:r>
                <a:rPr lang="en-US" sz="2800" i="1" dirty="0" smtClean="0">
                  <a:latin typeface="Futura Condensed"/>
                  <a:cs typeface="Futura Condensed"/>
                </a:rPr>
                <a:t>Exactly</a:t>
              </a:r>
            </a:p>
          </p:txBody>
        </p:sp>
      </p:grpSp>
      <p:grpSp>
        <p:nvGrpSpPr>
          <p:cNvPr id="29" name="Group 28"/>
          <p:cNvGrpSpPr/>
          <p:nvPr/>
        </p:nvGrpSpPr>
        <p:grpSpPr>
          <a:xfrm>
            <a:off x="452324" y="4076700"/>
            <a:ext cx="8323376" cy="2540000"/>
            <a:chOff x="452324" y="4076700"/>
            <a:chExt cx="8323376" cy="2540000"/>
          </a:xfrm>
        </p:grpSpPr>
        <p:sp>
          <p:nvSpPr>
            <p:cNvPr id="19" name="Rectangle 18"/>
            <p:cNvSpPr/>
            <p:nvPr/>
          </p:nvSpPr>
          <p:spPr>
            <a:xfrm>
              <a:off x="452324" y="4076700"/>
              <a:ext cx="8323376" cy="2540000"/>
            </a:xfrm>
            <a:prstGeom prst="rect">
              <a:avLst/>
            </a:prstGeom>
            <a:solidFill>
              <a:schemeClr val="bg2"/>
            </a:solidFill>
            <a:ln w="3810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0558" y="4635500"/>
              <a:ext cx="4027342" cy="665676"/>
            </a:xfrm>
            <a:prstGeom prst="rect">
              <a:avLst/>
            </a:prstGeom>
          </p:spPr>
        </p:pic>
        <p:pic>
          <p:nvPicPr>
            <p:cNvPr id="13" name="Picture 12"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0558" y="5734050"/>
              <a:ext cx="3481242" cy="665875"/>
            </a:xfrm>
            <a:prstGeom prst="rect">
              <a:avLst/>
            </a:prstGeom>
          </p:spPr>
        </p:pic>
        <p:sp>
          <p:nvSpPr>
            <p:cNvPr id="20" name="Content Placeholder 2"/>
            <p:cNvSpPr txBox="1">
              <a:spLocks/>
            </p:cNvSpPr>
            <p:nvPr/>
          </p:nvSpPr>
          <p:spPr>
            <a:xfrm>
              <a:off x="544658" y="4114801"/>
              <a:ext cx="4421042" cy="5715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dirty="0" smtClean="0">
                  <a:latin typeface="Futura Condensed"/>
                  <a:cs typeface="Futura Condensed"/>
                </a:rPr>
                <a:t>With the </a:t>
              </a:r>
              <a:r>
                <a:rPr lang="en-US" sz="2400" i="1" dirty="0" smtClean="0">
                  <a:latin typeface="Futura Condensed"/>
                  <a:cs typeface="Futura Condensed"/>
                </a:rPr>
                <a:t>Hamiltonian</a:t>
              </a:r>
              <a:r>
                <a:rPr lang="en-US" sz="2400" b="1" i="1" dirty="0" smtClean="0">
                  <a:latin typeface="Futura Condensed"/>
                  <a:cs typeface="Futura Condensed"/>
                </a:rPr>
                <a:t> </a:t>
              </a:r>
              <a:r>
                <a:rPr lang="en-US" sz="2400" dirty="0" smtClean="0">
                  <a:latin typeface="Futura Condensed"/>
                  <a:cs typeface="Futura Condensed"/>
                </a:rPr>
                <a:t>introduced before</a:t>
              </a:r>
              <a:endParaRPr lang="en-US" sz="2400" i="1" dirty="0" smtClean="0">
                <a:latin typeface="Futura Condensed"/>
                <a:cs typeface="Futura Condensed"/>
              </a:endParaRPr>
            </a:p>
          </p:txBody>
        </p:sp>
        <p:sp>
          <p:nvSpPr>
            <p:cNvPr id="21" name="Content Placeholder 2"/>
            <p:cNvSpPr txBox="1">
              <a:spLocks/>
            </p:cNvSpPr>
            <p:nvPr/>
          </p:nvSpPr>
          <p:spPr>
            <a:xfrm>
              <a:off x="544658" y="5270500"/>
              <a:ext cx="4421042" cy="5715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dirty="0" smtClean="0">
                  <a:latin typeface="Futura Condensed"/>
                  <a:cs typeface="Futura Condensed"/>
                </a:rPr>
                <a:t>And the </a:t>
              </a:r>
              <a:r>
                <a:rPr lang="en-US" sz="2400" dirty="0">
                  <a:latin typeface="Futura Condensed"/>
                  <a:cs typeface="Futura Condensed"/>
                </a:rPr>
                <a:t>R</a:t>
              </a:r>
              <a:r>
                <a:rPr lang="en-US" sz="2400" dirty="0" smtClean="0">
                  <a:latin typeface="Futura Condensed"/>
                  <a:cs typeface="Futura Condensed"/>
                </a:rPr>
                <a:t>ight Choice of the Parameter </a:t>
              </a:r>
              <a:r>
                <a:rPr lang="en-US" sz="2400" dirty="0" err="1" smtClean="0">
                  <a:latin typeface="Lucida Grande"/>
                  <a:ea typeface="Lucida Grande"/>
                  <a:cs typeface="Lucida Grande"/>
                </a:rPr>
                <a:t>λ</a:t>
              </a:r>
              <a:endParaRPr lang="en-US" sz="2400" i="1" dirty="0" smtClean="0">
                <a:latin typeface="Futura Condensed"/>
                <a:cs typeface="Futura Condensed"/>
              </a:endParaRPr>
            </a:p>
          </p:txBody>
        </p:sp>
        <p:sp>
          <p:nvSpPr>
            <p:cNvPr id="22" name="Right Brace 21"/>
            <p:cNvSpPr/>
            <p:nvPr/>
          </p:nvSpPr>
          <p:spPr>
            <a:xfrm>
              <a:off x="4787900" y="4292600"/>
              <a:ext cx="223519" cy="2107325"/>
            </a:xfrm>
            <a:prstGeom prst="rightBrace">
              <a:avLst/>
            </a:prstGeom>
            <a:ln w="38100" cmpd="sng">
              <a:solidFill>
                <a:srgbClr val="E6E2A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5" name="Group 14"/>
          <p:cNvGrpSpPr/>
          <p:nvPr/>
        </p:nvGrpSpPr>
        <p:grpSpPr>
          <a:xfrm>
            <a:off x="5270500" y="4380811"/>
            <a:ext cx="3302000" cy="2019113"/>
            <a:chOff x="5270500" y="4380811"/>
            <a:chExt cx="3302000" cy="2019113"/>
          </a:xfrm>
        </p:grpSpPr>
        <p:sp>
          <p:nvSpPr>
            <p:cNvPr id="23" name="Content Placeholder 2"/>
            <p:cNvSpPr txBox="1">
              <a:spLocks/>
            </p:cNvSpPr>
            <p:nvPr/>
          </p:nvSpPr>
          <p:spPr>
            <a:xfrm>
              <a:off x="5270500" y="4914899"/>
              <a:ext cx="3302000" cy="14850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400" dirty="0" smtClean="0">
                  <a:latin typeface="Futura Condensed"/>
                  <a:cs typeface="Futura Condensed"/>
                </a:rPr>
                <a:t>Is Completely Classical</a:t>
              </a:r>
            </a:p>
            <a:p>
              <a:pPr marL="0" indent="0" algn="ctr">
                <a:buFont typeface="Arial"/>
                <a:buNone/>
              </a:pPr>
              <a:r>
                <a:rPr lang="en-US" sz="2400" i="1" dirty="0" smtClean="0">
                  <a:latin typeface="Futura Condensed"/>
                  <a:cs typeface="Futura Condensed"/>
                </a:rPr>
                <a:t>All New Terms are </a:t>
              </a:r>
              <a:br>
                <a:rPr lang="en-US" sz="2400" i="1" dirty="0" smtClean="0">
                  <a:latin typeface="Futura Condensed"/>
                  <a:cs typeface="Futura Condensed"/>
                </a:rPr>
              </a:br>
              <a:r>
                <a:rPr lang="en-US" sz="2400" i="1" dirty="0" smtClean="0">
                  <a:latin typeface="Futura Condensed"/>
                  <a:cs typeface="Futura Condensed"/>
                </a:rPr>
                <a:t>of Higher </a:t>
              </a:r>
              <a:r>
                <a:rPr lang="en-US" sz="2400" i="1" dirty="0">
                  <a:latin typeface="Futura Condensed"/>
                  <a:cs typeface="Futura Condensed"/>
                </a:rPr>
                <a:t>O</a:t>
              </a:r>
              <a:r>
                <a:rPr lang="en-US" sz="2400" i="1" dirty="0" smtClean="0">
                  <a:latin typeface="Futura Condensed"/>
                  <a:cs typeface="Futura Condensed"/>
                </a:rPr>
                <a:t>rder</a:t>
              </a:r>
            </a:p>
          </p:txBody>
        </p:sp>
        <p:sp>
          <p:nvSpPr>
            <p:cNvPr id="24" name="Rectangle 23"/>
            <p:cNvSpPr/>
            <p:nvPr/>
          </p:nvSpPr>
          <p:spPr>
            <a:xfrm>
              <a:off x="5417472" y="4929028"/>
              <a:ext cx="435786" cy="461665"/>
            </a:xfrm>
            <a:prstGeom prst="rect">
              <a:avLst/>
            </a:prstGeom>
          </p:spPr>
          <p:txBody>
            <a:bodyPr wrap="none">
              <a:spAutoFit/>
            </a:bodyPr>
            <a:lstStyle/>
            <a:p>
              <a:r>
                <a:rPr lang="en-US" sz="2400" dirty="0">
                  <a:solidFill>
                    <a:srgbClr val="002F2F"/>
                  </a:solidFill>
                  <a:latin typeface="Zapf Dingbats"/>
                  <a:ea typeface="Zapf Dingbats"/>
                  <a:cs typeface="Zapf Dingbats"/>
                  <a:sym typeface="Zapf Dingbats"/>
                </a:rPr>
                <a:t>★</a:t>
              </a:r>
              <a:endParaRPr lang="en-US" sz="2400" dirty="0">
                <a:solidFill>
                  <a:srgbClr val="002F2F"/>
                </a:solidFill>
              </a:endParaRPr>
            </a:p>
          </p:txBody>
        </p:sp>
        <p:sp>
          <p:nvSpPr>
            <p:cNvPr id="25" name="Rectangle 24"/>
            <p:cNvSpPr/>
            <p:nvPr/>
          </p:nvSpPr>
          <p:spPr>
            <a:xfrm>
              <a:off x="8022414" y="4929028"/>
              <a:ext cx="435786" cy="461665"/>
            </a:xfrm>
            <a:prstGeom prst="rect">
              <a:avLst/>
            </a:prstGeom>
          </p:spPr>
          <p:txBody>
            <a:bodyPr wrap="none">
              <a:spAutoFit/>
            </a:bodyPr>
            <a:lstStyle/>
            <a:p>
              <a:r>
                <a:rPr lang="en-US" sz="2400" dirty="0">
                  <a:solidFill>
                    <a:srgbClr val="002F2F"/>
                  </a:solidFill>
                  <a:latin typeface="Zapf Dingbats"/>
                  <a:ea typeface="Zapf Dingbats"/>
                  <a:cs typeface="Zapf Dingbats"/>
                  <a:sym typeface="Zapf Dingbats"/>
                </a:rPr>
                <a:t>★</a:t>
              </a:r>
              <a:endParaRPr lang="en-US" sz="2400" dirty="0">
                <a:solidFill>
                  <a:srgbClr val="002F2F"/>
                </a:solidFill>
              </a:endParaRPr>
            </a:p>
          </p:txBody>
        </p:sp>
        <p:sp>
          <p:nvSpPr>
            <p:cNvPr id="26" name="Rectangle 25"/>
            <p:cNvSpPr/>
            <p:nvPr/>
          </p:nvSpPr>
          <p:spPr>
            <a:xfrm>
              <a:off x="5620672" y="5525928"/>
              <a:ext cx="435786" cy="461665"/>
            </a:xfrm>
            <a:prstGeom prst="rect">
              <a:avLst/>
            </a:prstGeom>
          </p:spPr>
          <p:txBody>
            <a:bodyPr wrap="none">
              <a:spAutoFit/>
            </a:bodyPr>
            <a:lstStyle/>
            <a:p>
              <a:r>
                <a:rPr lang="en-US" sz="2400" dirty="0">
                  <a:solidFill>
                    <a:srgbClr val="002F2F"/>
                  </a:solidFill>
                  <a:latin typeface="Zapf Dingbats"/>
                  <a:ea typeface="Zapf Dingbats"/>
                  <a:cs typeface="Zapf Dingbats"/>
                  <a:sym typeface="Zapf Dingbats"/>
                </a:rPr>
                <a:t>★</a:t>
              </a:r>
              <a:endParaRPr lang="en-US" sz="2400" dirty="0">
                <a:solidFill>
                  <a:srgbClr val="002F2F"/>
                </a:solidFill>
              </a:endParaRPr>
            </a:p>
          </p:txBody>
        </p:sp>
        <p:sp>
          <p:nvSpPr>
            <p:cNvPr id="27" name="Rectangle 26"/>
            <p:cNvSpPr/>
            <p:nvPr/>
          </p:nvSpPr>
          <p:spPr>
            <a:xfrm>
              <a:off x="7819214" y="5525928"/>
              <a:ext cx="435786" cy="461665"/>
            </a:xfrm>
            <a:prstGeom prst="rect">
              <a:avLst/>
            </a:prstGeom>
          </p:spPr>
          <p:txBody>
            <a:bodyPr wrap="none">
              <a:spAutoFit/>
            </a:bodyPr>
            <a:lstStyle/>
            <a:p>
              <a:r>
                <a:rPr lang="en-US" sz="2400" dirty="0">
                  <a:solidFill>
                    <a:srgbClr val="002F2F"/>
                  </a:solidFill>
                  <a:latin typeface="Zapf Dingbats"/>
                  <a:ea typeface="Zapf Dingbats"/>
                  <a:cs typeface="Zapf Dingbats"/>
                  <a:sym typeface="Zapf Dingbats"/>
                </a:rPr>
                <a:t>★</a:t>
              </a:r>
              <a:endParaRPr lang="en-US" sz="2400" dirty="0">
                <a:solidFill>
                  <a:srgbClr val="002F2F"/>
                </a:solidFill>
              </a:endParaRPr>
            </a:p>
          </p:txBody>
        </p:sp>
        <p:pic>
          <p:nvPicPr>
            <p:cNvPr id="8" name="Picture 7"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22272" y="4380811"/>
              <a:ext cx="2462358" cy="458577"/>
            </a:xfrm>
            <a:prstGeom prst="rect">
              <a:avLst/>
            </a:prstGeom>
          </p:spPr>
        </p:pic>
      </p:grpSp>
    </p:spTree>
    <p:extLst>
      <p:ext uri="{BB962C8B-B14F-4D97-AF65-F5344CB8AC3E}">
        <p14:creationId xmlns:p14="http://schemas.microsoft.com/office/powerpoint/2010/main" val="25767542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rgbClr val="046380"/>
          </a:solidFill>
        </p:spPr>
        <p:txBody>
          <a:bodyPr/>
          <a:lstStyle/>
          <a:p>
            <a:r>
              <a:rPr lang="en-US" dirty="0" smtClean="0">
                <a:solidFill>
                  <a:srgbClr val="E6E2AF"/>
                </a:solidFill>
                <a:latin typeface="Futura"/>
                <a:cs typeface="Futura"/>
              </a:rPr>
              <a:t>Subsequent Transformations</a:t>
            </a:r>
            <a:endParaRPr lang="en-US" dirty="0">
              <a:solidFill>
                <a:srgbClr val="E6E2AF"/>
              </a:solidFill>
              <a:latin typeface="Futura"/>
              <a:cs typeface="Futura"/>
            </a:endParaRPr>
          </a:p>
        </p:txBody>
      </p:sp>
      <p:sp>
        <p:nvSpPr>
          <p:cNvPr id="3" name="Content Placeholder 2"/>
          <p:cNvSpPr>
            <a:spLocks noGrp="1"/>
          </p:cNvSpPr>
          <p:nvPr>
            <p:ph idx="1"/>
          </p:nvPr>
        </p:nvSpPr>
        <p:spPr>
          <a:xfrm>
            <a:off x="457200" y="1600201"/>
            <a:ext cx="8229600" cy="762000"/>
          </a:xfrm>
        </p:spPr>
        <p:txBody>
          <a:bodyPr/>
          <a:lstStyle/>
          <a:p>
            <a:pPr marL="0" indent="0">
              <a:buNone/>
            </a:pPr>
            <a:r>
              <a:rPr lang="en-US" dirty="0" smtClean="0">
                <a:latin typeface="Futura Condensed"/>
                <a:cs typeface="Futura Condensed"/>
              </a:rPr>
              <a:t>The </a:t>
            </a:r>
            <a:r>
              <a:rPr lang="en-US" i="1" dirty="0" smtClean="0">
                <a:latin typeface="Futura Condensed"/>
                <a:cs typeface="Futura Condensed"/>
              </a:rPr>
              <a:t>FULL </a:t>
            </a:r>
            <a:r>
              <a:rPr lang="en-US" dirty="0" smtClean="0">
                <a:latin typeface="Futura Condensed"/>
                <a:cs typeface="Futura Condensed"/>
              </a:rPr>
              <a:t>Unitary Transformation is then a product</a:t>
            </a:r>
          </a:p>
        </p:txBody>
      </p:sp>
      <p:pic>
        <p:nvPicPr>
          <p:cNvPr id="6" name="Picture 5"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50" y="2279650"/>
            <a:ext cx="6075412" cy="425449"/>
          </a:xfrm>
          <a:prstGeom prst="rect">
            <a:avLst/>
          </a:prstGeom>
        </p:spPr>
      </p:pic>
      <p:sp>
        <p:nvSpPr>
          <p:cNvPr id="7" name="Content Placeholder 2"/>
          <p:cNvSpPr txBox="1">
            <a:spLocks/>
          </p:cNvSpPr>
          <p:nvPr/>
        </p:nvSpPr>
        <p:spPr>
          <a:xfrm>
            <a:off x="457200" y="2806700"/>
            <a:ext cx="8229600" cy="3657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latin typeface="Futura Condensed"/>
                <a:cs typeface="Futura Condensed"/>
              </a:rPr>
              <a:t>SYSTEMATICALLY make the Hamiltonian </a:t>
            </a:r>
            <a:r>
              <a:rPr lang="en-US" i="1" dirty="0" smtClean="0">
                <a:latin typeface="Futura Condensed"/>
                <a:cs typeface="Futura Condensed"/>
              </a:rPr>
              <a:t>Classical</a:t>
            </a:r>
            <a:endParaRPr lang="en-US" dirty="0">
              <a:latin typeface="Futura Condensed"/>
              <a:cs typeface="Futura Condensed"/>
            </a:endParaRPr>
          </a:p>
          <a:p>
            <a:pPr marL="0" indent="0">
              <a:buNone/>
            </a:pPr>
            <a:r>
              <a:rPr lang="en-US" sz="2800" dirty="0" smtClean="0">
                <a:latin typeface="Zapf Dingbats"/>
                <a:ea typeface="Zapf Dingbats"/>
                <a:cs typeface="Zapf Dingbats"/>
                <a:sym typeface="Zapf Dingbats"/>
              </a:rPr>
              <a:t> </a:t>
            </a:r>
            <a:r>
              <a:rPr lang="en-US" sz="2800" dirty="0" smtClean="0">
                <a:solidFill>
                  <a:schemeClr val="bg2"/>
                </a:solidFill>
                <a:latin typeface="Zapf Dingbats"/>
                <a:ea typeface="Zapf Dingbats"/>
                <a:cs typeface="Zapf Dingbats"/>
                <a:sym typeface="Zapf Dingbats"/>
              </a:rPr>
              <a:t>★</a:t>
            </a:r>
            <a:r>
              <a:rPr lang="en-US" sz="2800" dirty="0" smtClean="0">
                <a:latin typeface="Zapf Dingbats"/>
                <a:ea typeface="Zapf Dingbats"/>
                <a:cs typeface="Zapf Dingbats"/>
                <a:sym typeface="Zapf Dingbats"/>
              </a:rPr>
              <a:t> </a:t>
            </a:r>
            <a:r>
              <a:rPr lang="en-US" sz="2800" dirty="0" smtClean="0">
                <a:latin typeface="Futura Condensed"/>
                <a:ea typeface="Zapf Dingbats"/>
                <a:cs typeface="Futura Condensed"/>
                <a:sym typeface="Zapf Dingbats"/>
              </a:rPr>
              <a:t>Transform 4</a:t>
            </a:r>
            <a:r>
              <a:rPr lang="en-US" sz="2800" baseline="30000" dirty="0" smtClean="0">
                <a:latin typeface="Futura Condensed"/>
                <a:ea typeface="Zapf Dingbats"/>
                <a:cs typeface="Futura Condensed"/>
                <a:sym typeface="Zapf Dingbats"/>
              </a:rPr>
              <a:t>th</a:t>
            </a:r>
            <a:r>
              <a:rPr lang="en-US" sz="2800" dirty="0" smtClean="0">
                <a:latin typeface="Futura Condensed"/>
                <a:ea typeface="Zapf Dingbats"/>
                <a:cs typeface="Futura Condensed"/>
                <a:sym typeface="Zapf Dingbats"/>
              </a:rPr>
              <a:t> Order Quantum Term with Largest Coupling</a:t>
            </a:r>
          </a:p>
          <a:p>
            <a:pPr marL="0" indent="0">
              <a:buNone/>
            </a:pPr>
            <a:r>
              <a:rPr lang="en-US" sz="2800" dirty="0">
                <a:latin typeface="Zapf Dingbats"/>
                <a:ea typeface="Zapf Dingbats"/>
                <a:cs typeface="Zapf Dingbats"/>
                <a:sym typeface="Zapf Dingbats"/>
              </a:rPr>
              <a:t> </a:t>
            </a:r>
            <a:r>
              <a:rPr lang="en-US" sz="2800" dirty="0">
                <a:solidFill>
                  <a:srgbClr val="046380"/>
                </a:solidFill>
                <a:latin typeface="Zapf Dingbats"/>
                <a:ea typeface="Zapf Dingbats"/>
                <a:cs typeface="Zapf Dingbats"/>
                <a:sym typeface="Zapf Dingbats"/>
              </a:rPr>
              <a:t>★</a:t>
            </a:r>
            <a:r>
              <a:rPr lang="en-US" sz="2800" dirty="0">
                <a:latin typeface="Zapf Dingbats"/>
                <a:ea typeface="Zapf Dingbats"/>
                <a:cs typeface="Zapf Dingbats"/>
                <a:sym typeface="Zapf Dingbats"/>
              </a:rPr>
              <a:t> </a:t>
            </a:r>
            <a:r>
              <a:rPr lang="en-US" sz="2800" dirty="0" smtClean="0">
                <a:latin typeface="Futura Condensed"/>
                <a:ea typeface="Zapf Dingbats"/>
                <a:cs typeface="Futura Condensed"/>
                <a:sym typeface="Zapf Dingbats"/>
              </a:rPr>
              <a:t>Repeat process – Largest Coupling Decreases EXPONENTIALLY</a:t>
            </a:r>
          </a:p>
          <a:p>
            <a:pPr marL="0" indent="0">
              <a:buNone/>
            </a:pPr>
            <a:r>
              <a:rPr lang="en-US" sz="2800" dirty="0">
                <a:latin typeface="Zapf Dingbats"/>
                <a:ea typeface="Zapf Dingbats"/>
                <a:cs typeface="Zapf Dingbats"/>
                <a:sym typeface="Zapf Dingbats"/>
              </a:rPr>
              <a:t> </a:t>
            </a:r>
            <a:r>
              <a:rPr lang="en-US" sz="2800" dirty="0">
                <a:solidFill>
                  <a:srgbClr val="046380"/>
                </a:solidFill>
                <a:latin typeface="Zapf Dingbats"/>
                <a:ea typeface="Zapf Dingbats"/>
                <a:cs typeface="Zapf Dingbats"/>
                <a:sym typeface="Zapf Dingbats"/>
              </a:rPr>
              <a:t>★</a:t>
            </a:r>
            <a:r>
              <a:rPr lang="en-US" sz="2800" dirty="0">
                <a:latin typeface="Zapf Dingbats"/>
                <a:ea typeface="Zapf Dingbats"/>
                <a:cs typeface="Zapf Dingbats"/>
                <a:sym typeface="Zapf Dingbats"/>
              </a:rPr>
              <a:t> </a:t>
            </a:r>
            <a:r>
              <a:rPr lang="en-US" sz="2800" dirty="0" smtClean="0">
                <a:latin typeface="Futura Condensed"/>
                <a:ea typeface="Zapf Dingbats"/>
                <a:cs typeface="Futura Condensed"/>
                <a:sym typeface="Zapf Dingbats"/>
              </a:rPr>
              <a:t>After              </a:t>
            </a:r>
            <a:r>
              <a:rPr lang="en-US" sz="2800" dirty="0">
                <a:latin typeface="Futura Condensed"/>
                <a:ea typeface="Zapf Dingbats"/>
                <a:cs typeface="Futura Condensed"/>
                <a:sym typeface="Zapf Dingbats"/>
              </a:rPr>
              <a:t>i</a:t>
            </a:r>
            <a:r>
              <a:rPr lang="en-US" sz="2800" dirty="0" smtClean="0">
                <a:latin typeface="Futura Condensed"/>
                <a:ea typeface="Zapf Dingbats"/>
                <a:cs typeface="Futura Condensed"/>
                <a:sym typeface="Zapf Dingbats"/>
              </a:rPr>
              <a:t>terations 4</a:t>
            </a:r>
            <a:r>
              <a:rPr lang="en-US" sz="2800" baseline="30000" dirty="0" smtClean="0">
                <a:latin typeface="Futura Condensed"/>
                <a:ea typeface="Zapf Dingbats"/>
                <a:cs typeface="Futura Condensed"/>
                <a:sym typeface="Zapf Dingbats"/>
              </a:rPr>
              <a:t>th</a:t>
            </a:r>
            <a:r>
              <a:rPr lang="en-US" sz="2800" dirty="0" smtClean="0">
                <a:latin typeface="Futura Condensed"/>
                <a:ea typeface="Zapf Dingbats"/>
                <a:cs typeface="Futura Condensed"/>
                <a:sym typeface="Zapf Dingbats"/>
              </a:rPr>
              <a:t> Order Part is Classical</a:t>
            </a:r>
          </a:p>
          <a:p>
            <a:pPr marL="0" indent="0">
              <a:buNone/>
            </a:pPr>
            <a:endParaRPr lang="en-US" sz="2800" dirty="0"/>
          </a:p>
          <a:p>
            <a:pPr marL="0" indent="0">
              <a:spcBef>
                <a:spcPts val="3072"/>
              </a:spcBef>
              <a:buNone/>
            </a:pPr>
            <a:r>
              <a:rPr lang="en-US" sz="2800" dirty="0">
                <a:latin typeface="Zapf Dingbats"/>
                <a:ea typeface="Zapf Dingbats"/>
                <a:cs typeface="Zapf Dingbats"/>
                <a:sym typeface="Zapf Dingbats"/>
              </a:rPr>
              <a:t> </a:t>
            </a:r>
            <a:r>
              <a:rPr lang="en-US" sz="2800" dirty="0">
                <a:solidFill>
                  <a:srgbClr val="046380"/>
                </a:solidFill>
                <a:latin typeface="Zapf Dingbats"/>
                <a:ea typeface="Zapf Dingbats"/>
                <a:cs typeface="Zapf Dingbats"/>
                <a:sym typeface="Zapf Dingbats"/>
              </a:rPr>
              <a:t>★</a:t>
            </a:r>
            <a:r>
              <a:rPr lang="en-US" sz="2800" dirty="0">
                <a:latin typeface="Zapf Dingbats"/>
                <a:ea typeface="Zapf Dingbats"/>
                <a:cs typeface="Zapf Dingbats"/>
                <a:sym typeface="Zapf Dingbats"/>
              </a:rPr>
              <a:t> </a:t>
            </a:r>
            <a:r>
              <a:rPr lang="en-US" sz="2800" b="1" dirty="0" smtClean="0">
                <a:latin typeface="Futura Condensed"/>
                <a:ea typeface="Zapf Dingbats"/>
                <a:cs typeface="Futura Condensed"/>
                <a:sym typeface="Zapf Dingbats"/>
              </a:rPr>
              <a:t>REPEAT</a:t>
            </a:r>
            <a:r>
              <a:rPr lang="en-US" sz="2800" dirty="0" smtClean="0">
                <a:latin typeface="Futura Condensed"/>
                <a:ea typeface="Zapf Dingbats"/>
                <a:cs typeface="Futura Condensed"/>
                <a:sym typeface="Zapf Dingbats"/>
              </a:rPr>
              <a:t> This Process for 6</a:t>
            </a:r>
            <a:r>
              <a:rPr lang="en-US" sz="2800" baseline="30000" dirty="0" smtClean="0">
                <a:latin typeface="Futura Condensed"/>
                <a:ea typeface="Zapf Dingbats"/>
                <a:cs typeface="Futura Condensed"/>
                <a:sym typeface="Zapf Dingbats"/>
              </a:rPr>
              <a:t>th</a:t>
            </a:r>
            <a:r>
              <a:rPr lang="en-US" sz="2800" dirty="0" smtClean="0">
                <a:latin typeface="Futura Condensed"/>
                <a:ea typeface="Zapf Dingbats"/>
                <a:cs typeface="Futura Condensed"/>
                <a:sym typeface="Zapf Dingbats"/>
              </a:rPr>
              <a:t> Order, etc…</a:t>
            </a:r>
            <a:endParaRPr lang="en-US" sz="2800" dirty="0">
              <a:latin typeface="Futura Condensed"/>
              <a:ea typeface="Zapf Dingbats"/>
              <a:cs typeface="Futura Condensed"/>
              <a:sym typeface="Zapf Dingbats"/>
            </a:endParaRPr>
          </a:p>
          <a:p>
            <a:pPr marL="0" indent="0">
              <a:buFont typeface="Arial"/>
              <a:buNone/>
            </a:pPr>
            <a:endParaRPr lang="en-US" dirty="0" smtClean="0">
              <a:latin typeface="Futura Condensed"/>
              <a:cs typeface="Futura Condensed"/>
            </a:endParaRPr>
          </a:p>
        </p:txBody>
      </p:sp>
      <p:pic>
        <p:nvPicPr>
          <p:cNvPr id="9" name="Picture 8"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0850" y="4527550"/>
            <a:ext cx="800100" cy="342900"/>
          </a:xfrm>
          <a:prstGeom prst="rect">
            <a:avLst/>
          </a:prstGeom>
        </p:spPr>
      </p:pic>
      <p:grpSp>
        <p:nvGrpSpPr>
          <p:cNvPr id="12" name="Group 11"/>
          <p:cNvGrpSpPr/>
          <p:nvPr/>
        </p:nvGrpSpPr>
        <p:grpSpPr>
          <a:xfrm>
            <a:off x="622300" y="5029200"/>
            <a:ext cx="7175500" cy="678180"/>
            <a:chOff x="558800" y="4978400"/>
            <a:chExt cx="7175500" cy="678180"/>
          </a:xfrm>
        </p:grpSpPr>
        <p:sp>
          <p:nvSpPr>
            <p:cNvPr id="11" name="Rectangle 10"/>
            <p:cNvSpPr/>
            <p:nvPr/>
          </p:nvSpPr>
          <p:spPr>
            <a:xfrm>
              <a:off x="558800" y="4978400"/>
              <a:ext cx="7175500" cy="678180"/>
            </a:xfrm>
            <a:prstGeom prst="rect">
              <a:avLst/>
            </a:prstGeom>
            <a:solidFill>
              <a:srgbClr val="046380"/>
            </a:solidFill>
            <a:ln w="38100" cmpd="sng">
              <a:solidFill>
                <a:srgbClr val="E6E2A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1200" y="5080000"/>
              <a:ext cx="6731000" cy="431800"/>
            </a:xfrm>
            <a:prstGeom prst="rect">
              <a:avLst/>
            </a:prstGeom>
          </p:spPr>
        </p:pic>
      </p:grpSp>
    </p:spTree>
    <p:extLst>
      <p:ext uri="{BB962C8B-B14F-4D97-AF65-F5344CB8AC3E}">
        <p14:creationId xmlns:p14="http://schemas.microsoft.com/office/powerpoint/2010/main" val="22267449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9"/>
            <a:ext cx="9144000" cy="913573"/>
          </a:xfrm>
          <a:solidFill>
            <a:schemeClr val="bg2"/>
          </a:solidFill>
        </p:spPr>
        <p:txBody>
          <a:bodyPr/>
          <a:lstStyle/>
          <a:p>
            <a:r>
              <a:rPr lang="en-US" dirty="0" smtClean="0">
                <a:solidFill>
                  <a:srgbClr val="E6E2AF"/>
                </a:solidFill>
                <a:latin typeface="Futura"/>
                <a:cs typeface="Futura"/>
              </a:rPr>
              <a:t>Numerical Results</a:t>
            </a:r>
            <a:endParaRPr lang="en-US" dirty="0">
              <a:solidFill>
                <a:srgbClr val="E6E2AF"/>
              </a:solidFill>
              <a:latin typeface="Futura"/>
              <a:cs typeface="Futura"/>
            </a:endParaRPr>
          </a:p>
        </p:txBody>
      </p:sp>
      <p:sp>
        <p:nvSpPr>
          <p:cNvPr id="3" name="Content Placeholder 2"/>
          <p:cNvSpPr>
            <a:spLocks noGrp="1"/>
          </p:cNvSpPr>
          <p:nvPr>
            <p:ph idx="1"/>
          </p:nvPr>
        </p:nvSpPr>
        <p:spPr>
          <a:xfrm>
            <a:off x="457200" y="1600200"/>
            <a:ext cx="8229600" cy="4838699"/>
          </a:xfrm>
        </p:spPr>
        <p:txBody>
          <a:bodyPr>
            <a:normAutofit/>
          </a:bodyPr>
          <a:lstStyle/>
          <a:p>
            <a:pPr marL="0" indent="0">
              <a:buNone/>
            </a:pPr>
            <a:r>
              <a:rPr lang="en-US" b="1" dirty="0" smtClean="0">
                <a:latin typeface="Futura Condensed"/>
                <a:cs typeface="Futura Condensed"/>
              </a:rPr>
              <a:t>Model:</a:t>
            </a:r>
          </a:p>
          <a:p>
            <a:pPr marL="0" indent="0">
              <a:buNone/>
            </a:pPr>
            <a:endParaRPr lang="en-US" b="1" dirty="0">
              <a:latin typeface="Futura Condensed"/>
              <a:cs typeface="Futura Condensed"/>
            </a:endParaRPr>
          </a:p>
          <a:p>
            <a:pPr marL="0" indent="0">
              <a:buNone/>
            </a:pPr>
            <a:endParaRPr lang="en-US" b="1" dirty="0" smtClean="0">
              <a:latin typeface="Futura Condensed"/>
              <a:cs typeface="Futura Condensed"/>
            </a:endParaRPr>
          </a:p>
          <a:p>
            <a:pPr marL="0" indent="0">
              <a:buNone/>
            </a:pPr>
            <a:endParaRPr lang="en-US" b="1" dirty="0">
              <a:latin typeface="Futura Condensed"/>
              <a:cs typeface="Futura Condensed"/>
            </a:endParaRPr>
          </a:p>
          <a:p>
            <a:pPr marL="0" indent="0">
              <a:buNone/>
            </a:pPr>
            <a:endParaRPr lang="en-US" b="1" dirty="0" smtClean="0">
              <a:latin typeface="Futura Condensed"/>
              <a:cs typeface="Futura Condensed"/>
            </a:endParaRPr>
          </a:p>
          <a:p>
            <a:pPr marL="0" indent="0">
              <a:buNone/>
            </a:pPr>
            <a:r>
              <a:rPr lang="en-US" b="1" dirty="0" smtClean="0">
                <a:latin typeface="Futura Condensed"/>
                <a:cs typeface="Futura Condensed"/>
              </a:rPr>
              <a:t>Methods:</a:t>
            </a:r>
          </a:p>
          <a:p>
            <a:pPr marL="0" indent="0">
              <a:buNone/>
            </a:pPr>
            <a:r>
              <a:rPr lang="en-US" dirty="0" smtClean="0">
                <a:latin typeface="Futura Condensed"/>
                <a:cs typeface="Futura Condensed"/>
              </a:rPr>
              <a:t>1. Direct implementation of Displacement Transformations</a:t>
            </a:r>
          </a:p>
          <a:p>
            <a:pPr marL="0" indent="0">
              <a:buNone/>
            </a:pPr>
            <a:r>
              <a:rPr lang="en-US" dirty="0" smtClean="0">
                <a:latin typeface="Futura Condensed"/>
                <a:cs typeface="Futura Condensed"/>
              </a:rPr>
              <a:t>2. Exact </a:t>
            </a:r>
            <a:r>
              <a:rPr lang="en-US" dirty="0" err="1" smtClean="0">
                <a:latin typeface="Futura Condensed"/>
                <a:cs typeface="Futura Condensed"/>
              </a:rPr>
              <a:t>Diagonalization</a:t>
            </a:r>
            <a:r>
              <a:rPr lang="en-US" dirty="0" smtClean="0">
                <a:latin typeface="Futura Condensed"/>
                <a:cs typeface="Futura Condensed"/>
              </a:rPr>
              <a:t> of </a:t>
            </a:r>
            <a:r>
              <a:rPr lang="en-US" b="1" dirty="0" smtClean="0">
                <a:latin typeface="Futura Condensed"/>
                <a:cs typeface="Futura Condensed"/>
              </a:rPr>
              <a:t>Few-Particle States</a:t>
            </a:r>
            <a:endParaRPr lang="en-US" b="1" dirty="0" smtClean="0">
              <a:latin typeface="Futura Condensed"/>
              <a:cs typeface="Futura Condensed"/>
            </a:endParaRPr>
          </a:p>
          <a:p>
            <a:pPr marL="0" indent="0">
              <a:buNone/>
            </a:pPr>
            <a:endParaRPr lang="en-US" dirty="0" smtClean="0">
              <a:latin typeface="Futura Condensed"/>
              <a:cs typeface="Futura Condensed"/>
            </a:endParaRPr>
          </a:p>
          <a:p>
            <a:endParaRPr lang="en-US" dirty="0" smtClean="0">
              <a:latin typeface="Futura Condensed"/>
              <a:cs typeface="Futura Condensed"/>
            </a:endParaRPr>
          </a:p>
        </p:txBody>
      </p:sp>
      <p:grpSp>
        <p:nvGrpSpPr>
          <p:cNvPr id="4" name="Group 3"/>
          <p:cNvGrpSpPr/>
          <p:nvPr/>
        </p:nvGrpSpPr>
        <p:grpSpPr>
          <a:xfrm>
            <a:off x="508000" y="2292351"/>
            <a:ext cx="8547100" cy="2056032"/>
            <a:chOff x="596900" y="4102099"/>
            <a:chExt cx="8547100" cy="2056032"/>
          </a:xfrm>
        </p:grpSpPr>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 y="4210050"/>
              <a:ext cx="7950200" cy="419100"/>
            </a:xfrm>
            <a:prstGeom prst="rect">
              <a:avLst/>
            </a:prstGeom>
          </p:spPr>
        </p:pic>
        <p:pic>
          <p:nvPicPr>
            <p:cNvPr id="6" name="Picture 5"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650" y="4883150"/>
              <a:ext cx="2298700" cy="317500"/>
            </a:xfrm>
            <a:prstGeom prst="rect">
              <a:avLst/>
            </a:prstGeom>
          </p:spPr>
        </p:pic>
        <p:sp>
          <p:nvSpPr>
            <p:cNvPr id="7" name="Rectangle 6"/>
            <p:cNvSpPr/>
            <p:nvPr/>
          </p:nvSpPr>
          <p:spPr>
            <a:xfrm>
              <a:off x="635000" y="5327134"/>
              <a:ext cx="8509000" cy="830997"/>
            </a:xfrm>
            <a:prstGeom prst="rect">
              <a:avLst/>
            </a:prstGeom>
          </p:spPr>
          <p:txBody>
            <a:bodyPr wrap="square">
              <a:spAutoFit/>
            </a:bodyPr>
            <a:lstStyle/>
            <a:p>
              <a:r>
                <a:rPr lang="en-US" sz="2400" dirty="0" smtClean="0">
                  <a:latin typeface="Futura Condensed"/>
                  <a:cs typeface="Futura Condensed"/>
                </a:rPr>
                <a:t>Similar to XXZ chain with Random Fields</a:t>
              </a:r>
            </a:p>
            <a:p>
              <a:r>
                <a:rPr lang="en-US" sz="2400" dirty="0" smtClean="0">
                  <a:latin typeface="Futura Condensed"/>
                  <a:cs typeface="Futura Condensed"/>
                </a:rPr>
                <a:t>Large W gives MBL Phase, Small W Delocalized Phase</a:t>
              </a:r>
            </a:p>
          </p:txBody>
        </p:sp>
        <p:cxnSp>
          <p:nvCxnSpPr>
            <p:cNvPr id="8" name="Straight Connector 7"/>
            <p:cNvCxnSpPr/>
            <p:nvPr/>
          </p:nvCxnSpPr>
          <p:spPr>
            <a:xfrm>
              <a:off x="596900" y="4102099"/>
              <a:ext cx="0" cy="2056032"/>
            </a:xfrm>
            <a:prstGeom prst="line">
              <a:avLst/>
            </a:prstGeom>
            <a:ln w="57150" cmpd="sng">
              <a:solidFill>
                <a:srgbClr val="04638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577058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9"/>
            <a:ext cx="9144000" cy="913573"/>
          </a:xfrm>
          <a:solidFill>
            <a:schemeClr val="bg2"/>
          </a:solidFill>
        </p:spPr>
        <p:txBody>
          <a:bodyPr/>
          <a:lstStyle/>
          <a:p>
            <a:r>
              <a:rPr lang="en-US" dirty="0" smtClean="0">
                <a:solidFill>
                  <a:srgbClr val="E6E2AF"/>
                </a:solidFill>
                <a:latin typeface="Futura"/>
                <a:cs typeface="Futura"/>
              </a:rPr>
              <a:t>Accuracy</a:t>
            </a:r>
            <a:endParaRPr lang="en-US" dirty="0">
              <a:solidFill>
                <a:srgbClr val="E6E2AF"/>
              </a:solidFill>
              <a:latin typeface="Futura"/>
              <a:cs typeface="Futura"/>
            </a:endParaRPr>
          </a:p>
        </p:txBody>
      </p:sp>
      <p:sp>
        <p:nvSpPr>
          <p:cNvPr id="3" name="Content Placeholder 2"/>
          <p:cNvSpPr>
            <a:spLocks noGrp="1"/>
          </p:cNvSpPr>
          <p:nvPr>
            <p:ph idx="1"/>
          </p:nvPr>
        </p:nvSpPr>
        <p:spPr>
          <a:xfrm>
            <a:off x="495300" y="1600200"/>
            <a:ext cx="8229600" cy="4838699"/>
          </a:xfrm>
        </p:spPr>
        <p:txBody>
          <a:bodyPr>
            <a:normAutofit/>
          </a:bodyPr>
          <a:lstStyle/>
          <a:p>
            <a:pPr marL="0" indent="0">
              <a:buNone/>
            </a:pPr>
            <a:r>
              <a:rPr lang="en-US" dirty="0" smtClean="0">
                <a:latin typeface="Futura Condensed"/>
                <a:cs typeface="Futura Condensed"/>
              </a:rPr>
              <a:t>Method works </a:t>
            </a:r>
            <a:r>
              <a:rPr lang="en-US" b="1" dirty="0" smtClean="0">
                <a:latin typeface="Futura Condensed"/>
                <a:cs typeface="Futura Condensed"/>
              </a:rPr>
              <a:t>better</a:t>
            </a:r>
            <a:r>
              <a:rPr lang="en-US" dirty="0" smtClean="0">
                <a:latin typeface="Futura Condensed"/>
                <a:cs typeface="Futura Condensed"/>
              </a:rPr>
              <a:t> at strong disorder</a:t>
            </a:r>
          </a:p>
        </p:txBody>
      </p:sp>
      <p:sp>
        <p:nvSpPr>
          <p:cNvPr id="5" name="Rectangle 4"/>
          <p:cNvSpPr/>
          <p:nvPr/>
        </p:nvSpPr>
        <p:spPr>
          <a:xfrm>
            <a:off x="632597" y="2266377"/>
            <a:ext cx="6568303" cy="4108135"/>
          </a:xfrm>
          <a:prstGeom prst="rect">
            <a:avLst/>
          </a:prstGeom>
          <a:solidFill>
            <a:schemeClr val="tx2"/>
          </a:solidFill>
          <a:ln w="5715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Accuracy.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894" y="2380391"/>
            <a:ext cx="6431006" cy="3942715"/>
          </a:xfrm>
          <a:prstGeom prst="rect">
            <a:avLst/>
          </a:prstGeom>
        </p:spPr>
      </p:pic>
      <p:grpSp>
        <p:nvGrpSpPr>
          <p:cNvPr id="8" name="Group 7"/>
          <p:cNvGrpSpPr/>
          <p:nvPr/>
        </p:nvGrpSpPr>
        <p:grpSpPr>
          <a:xfrm>
            <a:off x="5410199" y="2984519"/>
            <a:ext cx="1943100" cy="1529758"/>
            <a:chOff x="5410199" y="2984519"/>
            <a:chExt cx="1943100" cy="1529758"/>
          </a:xfrm>
        </p:grpSpPr>
        <p:sp>
          <p:nvSpPr>
            <p:cNvPr id="6" name="Rectangle 5"/>
            <p:cNvSpPr/>
            <p:nvPr/>
          </p:nvSpPr>
          <p:spPr>
            <a:xfrm>
              <a:off x="5410199" y="2984519"/>
              <a:ext cx="1943100" cy="923330"/>
            </a:xfrm>
            <a:prstGeom prst="rect">
              <a:avLst/>
            </a:prstGeom>
            <a:solidFill>
              <a:schemeClr val="bg2"/>
            </a:solidFill>
          </p:spPr>
          <p:txBody>
            <a:bodyPr wrap="square">
              <a:spAutoFit/>
            </a:bodyPr>
            <a:lstStyle/>
            <a:p>
              <a:r>
                <a:rPr lang="en-US" dirty="0">
                  <a:latin typeface="Futura Condensed"/>
                  <a:cs typeface="Futura Condensed"/>
                </a:rPr>
                <a:t>Terminating at higher </a:t>
              </a:r>
              <a:r>
                <a:rPr lang="en-US" b="1" dirty="0">
                  <a:latin typeface="Futura Condensed"/>
                  <a:cs typeface="Futura Condensed"/>
                </a:rPr>
                <a:t>ORDER</a:t>
              </a:r>
              <a:r>
                <a:rPr lang="en-US" dirty="0">
                  <a:latin typeface="Futura Condensed"/>
                  <a:cs typeface="Futura Condensed"/>
                </a:rPr>
                <a:t> gives better results</a:t>
              </a:r>
            </a:p>
          </p:txBody>
        </p:sp>
        <p:sp>
          <p:nvSpPr>
            <p:cNvPr id="7" name="Up Arrow 6"/>
            <p:cNvSpPr/>
            <p:nvPr/>
          </p:nvSpPr>
          <p:spPr>
            <a:xfrm rot="10800000">
              <a:off x="5410200" y="3907849"/>
              <a:ext cx="215900" cy="606428"/>
            </a:xfrm>
            <a:prstGeom prst="upArrow">
              <a:avLst/>
            </a:prstGeom>
            <a:noFill/>
            <a:ln w="38100" cmpd="sng">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743700" y="4311778"/>
            <a:ext cx="2082800" cy="404998"/>
            <a:chOff x="6311899" y="1648872"/>
            <a:chExt cx="2362201" cy="459327"/>
          </a:xfrm>
        </p:grpSpPr>
        <p:sp>
          <p:nvSpPr>
            <p:cNvPr id="10" name="Rectangle 9"/>
            <p:cNvSpPr/>
            <p:nvPr/>
          </p:nvSpPr>
          <p:spPr>
            <a:xfrm>
              <a:off x="6311899" y="1648872"/>
              <a:ext cx="2362201" cy="459327"/>
            </a:xfrm>
            <a:prstGeom prst="rect">
              <a:avLst/>
            </a:prstGeom>
            <a:solidFill>
              <a:schemeClr val="bg2"/>
            </a:solidFill>
          </p:spPr>
          <p:txBody>
            <a:bodyPr wrap="square">
              <a:spAutoFit/>
            </a:bodyPr>
            <a:lstStyle/>
            <a:p>
              <a:endParaRPr lang="en-US" dirty="0">
                <a:latin typeface="Futura Condensed"/>
                <a:cs typeface="Futura Condensed"/>
              </a:endParaRPr>
            </a:p>
          </p:txBody>
        </p:sp>
        <p:pic>
          <p:nvPicPr>
            <p:cNvPr id="11" name="Picture 10"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2700" y="1734821"/>
              <a:ext cx="2209799" cy="296084"/>
            </a:xfrm>
            <a:prstGeom prst="rect">
              <a:avLst/>
            </a:prstGeom>
          </p:spPr>
        </p:pic>
      </p:grpSp>
      <p:grpSp>
        <p:nvGrpSpPr>
          <p:cNvPr id="14" name="Group 13"/>
          <p:cNvGrpSpPr/>
          <p:nvPr/>
        </p:nvGrpSpPr>
        <p:grpSpPr>
          <a:xfrm>
            <a:off x="5956300" y="5246958"/>
            <a:ext cx="3187700" cy="334177"/>
            <a:chOff x="4444999" y="5391150"/>
            <a:chExt cx="4381501" cy="459327"/>
          </a:xfrm>
        </p:grpSpPr>
        <p:sp>
          <p:nvSpPr>
            <p:cNvPr id="13" name="Rectangle 12"/>
            <p:cNvSpPr/>
            <p:nvPr/>
          </p:nvSpPr>
          <p:spPr>
            <a:xfrm>
              <a:off x="4444999" y="5391150"/>
              <a:ext cx="4381501" cy="459327"/>
            </a:xfrm>
            <a:prstGeom prst="rect">
              <a:avLst/>
            </a:prstGeom>
            <a:solidFill>
              <a:schemeClr val="bg2"/>
            </a:solidFill>
          </p:spPr>
          <p:txBody>
            <a:bodyPr wrap="square">
              <a:spAutoFit/>
            </a:bodyPr>
            <a:lstStyle/>
            <a:p>
              <a:endParaRPr lang="en-US" dirty="0">
                <a:latin typeface="Futura Condensed"/>
                <a:cs typeface="Futura Condensed"/>
              </a:endParaRPr>
            </a:p>
          </p:txBody>
        </p:sp>
        <p:pic>
          <p:nvPicPr>
            <p:cNvPr id="12" name="Picture 11"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45000" y="5459219"/>
              <a:ext cx="4318000" cy="340458"/>
            </a:xfrm>
            <a:prstGeom prst="rect">
              <a:avLst/>
            </a:prstGeom>
          </p:spPr>
        </p:pic>
      </p:grpSp>
    </p:spTree>
    <p:extLst>
      <p:ext uri="{BB962C8B-B14F-4D97-AF65-F5344CB8AC3E}">
        <p14:creationId xmlns:p14="http://schemas.microsoft.com/office/powerpoint/2010/main" val="4471373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6"/>
          <p:cNvSpPr txBox="1"/>
          <p:nvPr/>
        </p:nvSpPr>
        <p:spPr>
          <a:xfrm>
            <a:off x="4817843" y="1405320"/>
            <a:ext cx="4197277" cy="867980"/>
          </a:xfrm>
          <a:prstGeom prst="rect">
            <a:avLst/>
          </a:prstGeom>
          <a:solidFill>
            <a:srgbClr val="046380"/>
          </a:solidFill>
          <a:ln w="38100" cmpd="sng">
            <a:solidFill>
              <a:schemeClr val="bg2"/>
            </a:solidFill>
          </a:ln>
        </p:spPr>
        <p:txBody>
          <a:bodyPr wrap="square" rtlCol="0" anchor="t" anchorCtr="0">
            <a:noAutofit/>
          </a:bodyPr>
          <a:lstStyle/>
          <a:p>
            <a:pPr algn="ctr"/>
            <a:endParaRPr lang="en-GB" sz="2200" b="1" dirty="0">
              <a:latin typeface="Futura Condensed"/>
              <a:cs typeface="Futura Condensed"/>
            </a:endParaRPr>
          </a:p>
          <a:p>
            <a:pPr algn="ctr"/>
            <a:endParaRPr lang="en-GB" sz="2200" b="1" dirty="0" smtClean="0">
              <a:latin typeface="Futura Condensed"/>
              <a:cs typeface="Futura Condensed"/>
            </a:endParaRPr>
          </a:p>
          <a:p>
            <a:pPr algn="ctr"/>
            <a:endParaRPr lang="en-GB" sz="2200" b="1" dirty="0">
              <a:latin typeface="Futura Condensed"/>
              <a:cs typeface="Futura Condensed"/>
            </a:endParaRPr>
          </a:p>
          <a:p>
            <a:endParaRPr lang="en-GB" sz="2000" dirty="0">
              <a:latin typeface="Futura Condensed"/>
              <a:cs typeface="Futura Condensed"/>
            </a:endParaRPr>
          </a:p>
        </p:txBody>
      </p:sp>
      <p:sp>
        <p:nvSpPr>
          <p:cNvPr id="2" name="Title 1"/>
          <p:cNvSpPr>
            <a:spLocks noGrp="1"/>
          </p:cNvSpPr>
          <p:nvPr>
            <p:ph type="title"/>
          </p:nvPr>
        </p:nvSpPr>
        <p:spPr>
          <a:xfrm>
            <a:off x="0" y="274639"/>
            <a:ext cx="9144000" cy="913573"/>
          </a:xfrm>
          <a:solidFill>
            <a:schemeClr val="bg2"/>
          </a:solidFill>
        </p:spPr>
        <p:txBody>
          <a:bodyPr/>
          <a:lstStyle/>
          <a:p>
            <a:r>
              <a:rPr lang="en-US" dirty="0" smtClean="0">
                <a:solidFill>
                  <a:srgbClr val="E6E2AF"/>
                </a:solidFill>
                <a:latin typeface="Futura"/>
                <a:cs typeface="Futura"/>
              </a:rPr>
              <a:t>Spread of Integrals of Motion</a:t>
            </a:r>
            <a:endParaRPr lang="en-US" dirty="0">
              <a:solidFill>
                <a:srgbClr val="E6E2AF"/>
              </a:solidFill>
              <a:latin typeface="Futura"/>
              <a:cs typeface="Futura"/>
            </a:endParaRPr>
          </a:p>
        </p:txBody>
      </p:sp>
      <p:sp>
        <p:nvSpPr>
          <p:cNvPr id="3" name="Content Placeholder 2"/>
          <p:cNvSpPr>
            <a:spLocks noGrp="1"/>
          </p:cNvSpPr>
          <p:nvPr>
            <p:ph idx="1"/>
          </p:nvPr>
        </p:nvSpPr>
        <p:spPr>
          <a:xfrm>
            <a:off x="457200" y="1600200"/>
            <a:ext cx="8229600" cy="4838699"/>
          </a:xfrm>
        </p:spPr>
        <p:txBody>
          <a:bodyPr>
            <a:normAutofit/>
          </a:bodyPr>
          <a:lstStyle/>
          <a:p>
            <a:pPr marL="0" indent="0">
              <a:buNone/>
            </a:pPr>
            <a:r>
              <a:rPr lang="en-US" dirty="0" smtClean="0">
                <a:latin typeface="Futura Condensed"/>
                <a:cs typeface="Futura Condensed"/>
              </a:rPr>
              <a:t>“Weight” as a function of </a:t>
            </a:r>
            <a:r>
              <a:rPr lang="en-US" dirty="0" smtClean="0">
                <a:latin typeface="Futura Condensed"/>
                <a:cs typeface="Futura Condensed"/>
              </a:rPr>
              <a:t>r</a:t>
            </a:r>
            <a:endParaRPr lang="en-US" dirty="0" smtClean="0">
              <a:latin typeface="Futura Condensed"/>
              <a:cs typeface="Futura Condensed"/>
            </a:endParaRPr>
          </a:p>
          <a:p>
            <a:pPr marL="0" indent="0">
              <a:buNone/>
            </a:pPr>
            <a:endParaRPr lang="en-US" dirty="0" smtClean="0">
              <a:latin typeface="Futura Condensed"/>
              <a:cs typeface="Futura Condensed"/>
            </a:endParaRPr>
          </a:p>
          <a:p>
            <a:endParaRPr lang="en-US" dirty="0" smtClean="0">
              <a:latin typeface="Futura Condensed"/>
              <a:cs typeface="Futura Condensed"/>
            </a:endParaRPr>
          </a:p>
        </p:txBody>
      </p:sp>
      <p:sp>
        <p:nvSpPr>
          <p:cNvPr id="5" name="Rectangle 4"/>
          <p:cNvSpPr/>
          <p:nvPr/>
        </p:nvSpPr>
        <p:spPr>
          <a:xfrm>
            <a:off x="581797" y="2425699"/>
            <a:ext cx="6238103" cy="4108135"/>
          </a:xfrm>
          <a:prstGeom prst="rect">
            <a:avLst/>
          </a:prstGeom>
          <a:solidFill>
            <a:schemeClr val="tx2"/>
          </a:solidFill>
          <a:ln w="5715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8643" y="1443421"/>
            <a:ext cx="4095720" cy="317933"/>
          </a:xfrm>
          <a:prstGeom prst="rect">
            <a:avLst/>
          </a:prstGeom>
        </p:spPr>
      </p:pic>
      <p:pic>
        <p:nvPicPr>
          <p:cNvPr id="7" name="Picture 6"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8303" y="1869304"/>
            <a:ext cx="1676400" cy="355600"/>
          </a:xfrm>
          <a:prstGeom prst="rect">
            <a:avLst/>
          </a:prstGeom>
        </p:spPr>
      </p:pic>
      <p:pic>
        <p:nvPicPr>
          <p:cNvPr id="11" name="Picture 10" descr="IomSpread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002" y="2425699"/>
            <a:ext cx="5920883" cy="4013200"/>
          </a:xfrm>
          <a:prstGeom prst="rect">
            <a:avLst/>
          </a:prstGeom>
        </p:spPr>
      </p:pic>
    </p:spTree>
    <p:extLst>
      <p:ext uri="{BB962C8B-B14F-4D97-AF65-F5344CB8AC3E}">
        <p14:creationId xmlns:p14="http://schemas.microsoft.com/office/powerpoint/2010/main" val="73196747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9"/>
            <a:ext cx="9144000" cy="913573"/>
          </a:xfrm>
          <a:solidFill>
            <a:schemeClr val="bg2"/>
          </a:solidFill>
        </p:spPr>
        <p:txBody>
          <a:bodyPr/>
          <a:lstStyle/>
          <a:p>
            <a:r>
              <a:rPr lang="en-US" dirty="0" smtClean="0">
                <a:solidFill>
                  <a:srgbClr val="E6E2AF"/>
                </a:solidFill>
                <a:latin typeface="Futura"/>
                <a:cs typeface="Futura"/>
              </a:rPr>
              <a:t>Effective Hamiltonian</a:t>
            </a:r>
            <a:endParaRPr lang="en-US" dirty="0">
              <a:solidFill>
                <a:srgbClr val="E6E2AF"/>
              </a:solidFill>
              <a:latin typeface="Futura"/>
              <a:cs typeface="Futura"/>
            </a:endParaRPr>
          </a:p>
        </p:txBody>
      </p:sp>
      <p:sp>
        <p:nvSpPr>
          <p:cNvPr id="3" name="Content Placeholder 2"/>
          <p:cNvSpPr>
            <a:spLocks noGrp="1"/>
          </p:cNvSpPr>
          <p:nvPr>
            <p:ph idx="1"/>
          </p:nvPr>
        </p:nvSpPr>
        <p:spPr>
          <a:xfrm>
            <a:off x="457200" y="1511300"/>
            <a:ext cx="8229600" cy="4838699"/>
          </a:xfrm>
        </p:spPr>
        <p:txBody>
          <a:bodyPr>
            <a:normAutofit/>
          </a:bodyPr>
          <a:lstStyle/>
          <a:p>
            <a:pPr marL="0" indent="0">
              <a:buNone/>
            </a:pPr>
            <a:r>
              <a:rPr lang="en-US" dirty="0" smtClean="0">
                <a:latin typeface="Futura Condensed"/>
                <a:cs typeface="Futura Condensed"/>
              </a:rPr>
              <a:t> </a:t>
            </a:r>
            <a:endParaRPr lang="en-US" dirty="0" smtClean="0">
              <a:latin typeface="Futura Condensed"/>
              <a:cs typeface="Futura Condensed"/>
            </a:endParaRPr>
          </a:p>
          <a:p>
            <a:pPr marL="0" indent="0">
              <a:buNone/>
            </a:pPr>
            <a:endParaRPr lang="en-US" dirty="0" smtClean="0">
              <a:latin typeface="Futura Condensed"/>
              <a:cs typeface="Futura Condensed"/>
            </a:endParaRPr>
          </a:p>
          <a:p>
            <a:endParaRPr lang="en-US" dirty="0" smtClean="0">
              <a:latin typeface="Futura Condensed"/>
              <a:cs typeface="Futura Condensed"/>
            </a:endParaRPr>
          </a:p>
        </p:txBody>
      </p:sp>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535" y="1600200"/>
            <a:ext cx="4104503" cy="662538"/>
          </a:xfrm>
          <a:prstGeom prst="rect">
            <a:avLst/>
          </a:prstGeom>
        </p:spPr>
      </p:pic>
      <p:sp>
        <p:nvSpPr>
          <p:cNvPr id="8" name="Content Placeholder 2"/>
          <p:cNvSpPr txBox="1">
            <a:spLocks/>
          </p:cNvSpPr>
          <p:nvPr/>
        </p:nvSpPr>
        <p:spPr>
          <a:xfrm>
            <a:off x="7080584" y="2463798"/>
            <a:ext cx="2063416" cy="421640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800" b="1" dirty="0" smtClean="0">
                <a:latin typeface="Futura Condensed"/>
                <a:cs typeface="Futura Condensed"/>
              </a:rPr>
              <a:t>Exponential</a:t>
            </a:r>
            <a:r>
              <a:rPr lang="en-US" sz="2800" dirty="0" smtClean="0">
                <a:latin typeface="Futura Condensed"/>
                <a:cs typeface="Futura Condensed"/>
              </a:rPr>
              <a:t> decay of </a:t>
            </a:r>
            <a:r>
              <a:rPr lang="en-US" sz="2800" dirty="0" err="1" smtClean="0">
                <a:latin typeface="Futura Condensed"/>
                <a:cs typeface="Futura Condensed"/>
              </a:rPr>
              <a:t>J</a:t>
            </a:r>
            <a:r>
              <a:rPr lang="en-US" sz="2800" baseline="-25000" dirty="0" err="1" smtClean="0">
                <a:latin typeface="Futura Condensed"/>
                <a:cs typeface="Futura Condensed"/>
              </a:rPr>
              <a:t>ij</a:t>
            </a:r>
            <a:r>
              <a:rPr lang="en-US" sz="2800" dirty="0" smtClean="0">
                <a:latin typeface="Futura Condensed"/>
                <a:cs typeface="Futura Condensed"/>
              </a:rPr>
              <a:t> parameters</a:t>
            </a:r>
          </a:p>
          <a:p>
            <a:pPr marL="0" indent="0">
              <a:buFont typeface="Arial"/>
              <a:buNone/>
            </a:pPr>
            <a:endParaRPr lang="en-US" sz="2800" dirty="0">
              <a:latin typeface="Futura Condensed"/>
              <a:cs typeface="Futura Condensed"/>
            </a:endParaRPr>
          </a:p>
          <a:p>
            <a:pPr marL="0" indent="0">
              <a:buFont typeface="Arial"/>
              <a:buNone/>
            </a:pPr>
            <a:r>
              <a:rPr lang="en-US" sz="2800" dirty="0" smtClean="0">
                <a:latin typeface="Futura Condensed"/>
                <a:cs typeface="Futura Condensed"/>
              </a:rPr>
              <a:t>Different </a:t>
            </a:r>
            <a:r>
              <a:rPr lang="en-US" sz="2800" b="1" dirty="0" smtClean="0">
                <a:latin typeface="Futura Condensed"/>
                <a:cs typeface="Futura Condensed"/>
              </a:rPr>
              <a:t>localization length</a:t>
            </a:r>
            <a:r>
              <a:rPr lang="en-US" sz="2800" dirty="0" smtClean="0">
                <a:latin typeface="Futura Condensed"/>
                <a:cs typeface="Futura Condensed"/>
              </a:rPr>
              <a:t> from </a:t>
            </a:r>
            <a:r>
              <a:rPr lang="en-US" sz="2800" b="1" dirty="0" smtClean="0">
                <a:latin typeface="Futura Condensed"/>
                <a:cs typeface="Futura Condensed"/>
              </a:rPr>
              <a:t>IOMs</a:t>
            </a:r>
          </a:p>
          <a:p>
            <a:pPr marL="0" indent="0">
              <a:buFont typeface="Arial"/>
              <a:buNone/>
            </a:pPr>
            <a:endParaRPr lang="en-US" dirty="0" smtClean="0">
              <a:latin typeface="Futura Condensed"/>
              <a:cs typeface="Futura Condensed"/>
            </a:endParaRPr>
          </a:p>
          <a:p>
            <a:endParaRPr lang="en-US" dirty="0" smtClean="0">
              <a:latin typeface="Futura Condensed"/>
              <a:cs typeface="Futura Condensed"/>
            </a:endParaRPr>
          </a:p>
        </p:txBody>
      </p:sp>
      <p:sp>
        <p:nvSpPr>
          <p:cNvPr id="7" name="Rectangle 6"/>
          <p:cNvSpPr/>
          <p:nvPr/>
        </p:nvSpPr>
        <p:spPr>
          <a:xfrm>
            <a:off x="687535" y="2463798"/>
            <a:ext cx="6393049" cy="4216402"/>
          </a:xfrm>
          <a:prstGeom prst="rect">
            <a:avLst/>
          </a:prstGeom>
          <a:solidFill>
            <a:schemeClr val="tx2"/>
          </a:solidFill>
          <a:ln w="5715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JijSpread2.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384" y="2501900"/>
            <a:ext cx="6299200" cy="4208234"/>
          </a:xfrm>
          <a:prstGeom prst="rect">
            <a:avLst/>
          </a:prstGeom>
        </p:spPr>
      </p:pic>
    </p:spTree>
    <p:extLst>
      <p:ext uri="{BB962C8B-B14F-4D97-AF65-F5344CB8AC3E}">
        <p14:creationId xmlns:p14="http://schemas.microsoft.com/office/powerpoint/2010/main" val="18967073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9"/>
            <a:ext cx="9144000" cy="913573"/>
          </a:xfrm>
          <a:solidFill>
            <a:schemeClr val="bg2"/>
          </a:solidFill>
        </p:spPr>
        <p:txBody>
          <a:bodyPr/>
          <a:lstStyle/>
          <a:p>
            <a:r>
              <a:rPr lang="en-US" dirty="0" smtClean="0">
                <a:solidFill>
                  <a:srgbClr val="E6E2AF"/>
                </a:solidFill>
                <a:latin typeface="Futura"/>
                <a:cs typeface="Futura"/>
              </a:rPr>
              <a:t>Entanglement Spread</a:t>
            </a:r>
            <a:endParaRPr lang="en-US" dirty="0">
              <a:solidFill>
                <a:srgbClr val="E6E2AF"/>
              </a:solidFill>
              <a:latin typeface="Futura"/>
              <a:cs typeface="Futura"/>
            </a:endParaRPr>
          </a:p>
        </p:txBody>
      </p:sp>
      <p:sp>
        <p:nvSpPr>
          <p:cNvPr id="3" name="Content Placeholder 2"/>
          <p:cNvSpPr>
            <a:spLocks noGrp="1"/>
          </p:cNvSpPr>
          <p:nvPr>
            <p:ph idx="1"/>
          </p:nvPr>
        </p:nvSpPr>
        <p:spPr>
          <a:xfrm>
            <a:off x="457200" y="1600200"/>
            <a:ext cx="8229600" cy="4838699"/>
          </a:xfrm>
        </p:spPr>
        <p:txBody>
          <a:bodyPr>
            <a:normAutofit/>
          </a:bodyPr>
          <a:lstStyle/>
          <a:p>
            <a:pPr marL="0" indent="0">
              <a:buNone/>
            </a:pPr>
            <a:r>
              <a:rPr lang="en-US" b="1" dirty="0" smtClean="0">
                <a:latin typeface="Futura Condensed"/>
                <a:cs typeface="Futura Condensed"/>
              </a:rPr>
              <a:t>Logarithmic</a:t>
            </a:r>
            <a:r>
              <a:rPr lang="en-US" dirty="0" smtClean="0">
                <a:latin typeface="Futura Condensed"/>
                <a:cs typeface="Futura Condensed"/>
              </a:rPr>
              <a:t> spread of </a:t>
            </a:r>
            <a:r>
              <a:rPr lang="en-US" b="1" dirty="0" smtClean="0">
                <a:latin typeface="Futura Condensed"/>
                <a:cs typeface="Futura Condensed"/>
              </a:rPr>
              <a:t>Entanglement</a:t>
            </a:r>
            <a:endParaRPr lang="en-US" dirty="0" smtClean="0">
              <a:latin typeface="Futura Condensed"/>
              <a:cs typeface="Futura Condensed"/>
            </a:endParaRPr>
          </a:p>
          <a:p>
            <a:pPr marL="0" indent="0">
              <a:buNone/>
            </a:pPr>
            <a:endParaRPr lang="en-US" dirty="0" smtClean="0">
              <a:latin typeface="Futura Condensed"/>
              <a:cs typeface="Futura Condensed"/>
            </a:endParaRPr>
          </a:p>
          <a:p>
            <a:endParaRPr lang="en-US" dirty="0" smtClean="0">
              <a:latin typeface="Futura Condensed"/>
              <a:cs typeface="Futura Condensed"/>
            </a:endParaRPr>
          </a:p>
        </p:txBody>
      </p:sp>
      <p:grpSp>
        <p:nvGrpSpPr>
          <p:cNvPr id="11" name="Group 10"/>
          <p:cNvGrpSpPr/>
          <p:nvPr/>
        </p:nvGrpSpPr>
        <p:grpSpPr>
          <a:xfrm>
            <a:off x="546100" y="2838448"/>
            <a:ext cx="5463403" cy="3618777"/>
            <a:chOff x="810397" y="3390900"/>
            <a:chExt cx="4803003" cy="3181350"/>
          </a:xfrm>
        </p:grpSpPr>
        <p:sp>
          <p:nvSpPr>
            <p:cNvPr id="7" name="Rectangle 6"/>
            <p:cNvSpPr/>
            <p:nvPr/>
          </p:nvSpPr>
          <p:spPr>
            <a:xfrm>
              <a:off x="810397" y="3390900"/>
              <a:ext cx="4803003" cy="3181350"/>
            </a:xfrm>
            <a:prstGeom prst="rect">
              <a:avLst/>
            </a:prstGeom>
            <a:solidFill>
              <a:schemeClr val="tx2"/>
            </a:solidFill>
            <a:ln w="5715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EntropyGrowth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750" y="3435350"/>
              <a:ext cx="4572000" cy="3136900"/>
            </a:xfrm>
            <a:prstGeom prst="rect">
              <a:avLst/>
            </a:prstGeom>
          </p:spPr>
        </p:pic>
      </p:grpSp>
      <p:grpSp>
        <p:nvGrpSpPr>
          <p:cNvPr id="14" name="Group 13"/>
          <p:cNvGrpSpPr/>
          <p:nvPr/>
        </p:nvGrpSpPr>
        <p:grpSpPr>
          <a:xfrm>
            <a:off x="692150" y="2223147"/>
            <a:ext cx="8134350" cy="438280"/>
            <a:chOff x="781050" y="2159647"/>
            <a:chExt cx="8134350" cy="438280"/>
          </a:xfrm>
        </p:grpSpPr>
        <p:pic>
          <p:nvPicPr>
            <p:cNvPr id="8" name="Picture 7"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050" y="2159647"/>
              <a:ext cx="1987550" cy="438280"/>
            </a:xfrm>
            <a:prstGeom prst="rect">
              <a:avLst/>
            </a:prstGeom>
          </p:spPr>
        </p:pic>
        <p:pic>
          <p:nvPicPr>
            <p:cNvPr id="9" name="Picture 8"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7150" y="2205521"/>
              <a:ext cx="5048250" cy="392406"/>
            </a:xfrm>
            <a:prstGeom prst="rect">
              <a:avLst/>
            </a:prstGeom>
          </p:spPr>
        </p:pic>
        <p:cxnSp>
          <p:nvCxnSpPr>
            <p:cNvPr id="13" name="Straight Arrow Connector 12"/>
            <p:cNvCxnSpPr/>
            <p:nvPr/>
          </p:nvCxnSpPr>
          <p:spPr>
            <a:xfrm>
              <a:off x="3009900" y="2362200"/>
              <a:ext cx="76835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5" name="Content Placeholder 2"/>
          <p:cNvSpPr txBox="1">
            <a:spLocks/>
          </p:cNvSpPr>
          <p:nvPr/>
        </p:nvSpPr>
        <p:spPr>
          <a:xfrm>
            <a:off x="6019800" y="3733799"/>
            <a:ext cx="2667000" cy="1816101"/>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800" dirty="0" smtClean="0">
                <a:latin typeface="Futura Condensed"/>
                <a:cs typeface="Futura Condensed"/>
              </a:rPr>
              <a:t>Factor </a:t>
            </a:r>
            <a:r>
              <a:rPr lang="en-US" sz="2800" b="1" dirty="0" smtClean="0">
                <a:latin typeface="Futura Condensed"/>
                <a:cs typeface="Futura Condensed"/>
              </a:rPr>
              <a:t>10</a:t>
            </a:r>
            <a:r>
              <a:rPr lang="en-US" sz="2800" dirty="0" smtClean="0">
                <a:latin typeface="Futura Condensed"/>
                <a:cs typeface="Futura Condensed"/>
              </a:rPr>
              <a:t> more disorder</a:t>
            </a:r>
          </a:p>
          <a:p>
            <a:pPr marL="0" indent="0">
              <a:buFont typeface="Arial"/>
              <a:buNone/>
            </a:pPr>
            <a:r>
              <a:rPr lang="en-US" sz="2800" dirty="0" smtClean="0">
                <a:latin typeface="Futura Condensed"/>
                <a:cs typeface="Futura Condensed"/>
              </a:rPr>
              <a:t>Factor </a:t>
            </a:r>
            <a:r>
              <a:rPr lang="en-US" sz="2800" b="1" dirty="0" smtClean="0">
                <a:latin typeface="Futura Condensed"/>
                <a:cs typeface="Futura Condensed"/>
              </a:rPr>
              <a:t>10</a:t>
            </a:r>
            <a:r>
              <a:rPr lang="en-US" sz="2800" b="1" baseline="30000" dirty="0" smtClean="0">
                <a:latin typeface="Futura Condensed"/>
                <a:cs typeface="Futura Condensed"/>
              </a:rPr>
              <a:t>10</a:t>
            </a:r>
            <a:r>
              <a:rPr lang="en-US" sz="2800" dirty="0" smtClean="0">
                <a:latin typeface="Futura Condensed"/>
                <a:cs typeface="Futura Condensed"/>
              </a:rPr>
              <a:t> slower entanglement!</a:t>
            </a:r>
          </a:p>
          <a:p>
            <a:pPr marL="0" indent="0">
              <a:buFont typeface="Arial"/>
              <a:buNone/>
            </a:pPr>
            <a:endParaRPr lang="en-US" dirty="0" smtClean="0">
              <a:latin typeface="Futura Condensed"/>
              <a:cs typeface="Futura Condensed"/>
            </a:endParaRPr>
          </a:p>
          <a:p>
            <a:endParaRPr lang="en-US" dirty="0" smtClean="0">
              <a:latin typeface="Futura Condensed"/>
              <a:cs typeface="Futura Condensed"/>
            </a:endParaRPr>
          </a:p>
        </p:txBody>
      </p:sp>
    </p:spTree>
    <p:extLst>
      <p:ext uri="{BB962C8B-B14F-4D97-AF65-F5344CB8AC3E}">
        <p14:creationId xmlns:p14="http://schemas.microsoft.com/office/powerpoint/2010/main" val="8474558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9"/>
            <a:ext cx="9144000" cy="913573"/>
          </a:xfrm>
          <a:solidFill>
            <a:schemeClr val="bg2"/>
          </a:solidFill>
        </p:spPr>
        <p:txBody>
          <a:bodyPr/>
          <a:lstStyle/>
          <a:p>
            <a:r>
              <a:rPr lang="en-US" dirty="0" smtClean="0">
                <a:solidFill>
                  <a:srgbClr val="E6E2AF"/>
                </a:solidFill>
                <a:latin typeface="Futura"/>
                <a:cs typeface="Futura"/>
              </a:rPr>
              <a:t>Distribution of </a:t>
            </a:r>
            <a:r>
              <a:rPr lang="en-US" dirty="0" err="1" smtClean="0">
                <a:solidFill>
                  <a:srgbClr val="E6E2AF"/>
                </a:solidFill>
                <a:latin typeface="Futura"/>
                <a:cs typeface="Futura"/>
              </a:rPr>
              <a:t>J</a:t>
            </a:r>
            <a:r>
              <a:rPr lang="en-US" baseline="-25000" dirty="0" err="1" smtClean="0">
                <a:solidFill>
                  <a:srgbClr val="E6E2AF"/>
                </a:solidFill>
                <a:latin typeface="Futura"/>
                <a:cs typeface="Futura"/>
              </a:rPr>
              <a:t>ij</a:t>
            </a:r>
            <a:r>
              <a:rPr lang="en-US" dirty="0" smtClean="0">
                <a:solidFill>
                  <a:srgbClr val="E6E2AF"/>
                </a:solidFill>
                <a:latin typeface="Futura"/>
                <a:cs typeface="Futura"/>
              </a:rPr>
              <a:t> parameters </a:t>
            </a:r>
            <a:endParaRPr lang="en-US" dirty="0">
              <a:solidFill>
                <a:srgbClr val="E6E2AF"/>
              </a:solidFill>
              <a:latin typeface="Futura"/>
              <a:cs typeface="Futura"/>
            </a:endParaRPr>
          </a:p>
        </p:txBody>
      </p:sp>
      <p:sp>
        <p:nvSpPr>
          <p:cNvPr id="3" name="Content Placeholder 2"/>
          <p:cNvSpPr>
            <a:spLocks noGrp="1"/>
          </p:cNvSpPr>
          <p:nvPr>
            <p:ph idx="1"/>
          </p:nvPr>
        </p:nvSpPr>
        <p:spPr>
          <a:xfrm>
            <a:off x="457200" y="1600200"/>
            <a:ext cx="8229600" cy="4838699"/>
          </a:xfrm>
        </p:spPr>
        <p:txBody>
          <a:bodyPr>
            <a:normAutofit/>
          </a:bodyPr>
          <a:lstStyle/>
          <a:p>
            <a:pPr marL="0" indent="0">
              <a:buNone/>
            </a:pPr>
            <a:r>
              <a:rPr lang="en-US" dirty="0" smtClean="0">
                <a:latin typeface="Futura Condensed"/>
                <a:cs typeface="Futura Condensed"/>
              </a:rPr>
              <a:t>Typical distribution of </a:t>
            </a:r>
            <a:r>
              <a:rPr lang="en-US" dirty="0" err="1" smtClean="0">
                <a:latin typeface="Futura Condensed"/>
                <a:cs typeface="Futura Condensed"/>
              </a:rPr>
              <a:t>J</a:t>
            </a:r>
            <a:r>
              <a:rPr lang="en-US" baseline="-25000" dirty="0" err="1" smtClean="0">
                <a:latin typeface="Futura Condensed"/>
                <a:cs typeface="Futura Condensed"/>
              </a:rPr>
              <a:t>ij</a:t>
            </a:r>
            <a:r>
              <a:rPr lang="en-US" dirty="0" smtClean="0">
                <a:latin typeface="Futura Condensed"/>
                <a:cs typeface="Futura Condensed"/>
              </a:rPr>
              <a:t> approaches </a:t>
            </a:r>
            <a:r>
              <a:rPr lang="en-US" b="1" dirty="0" smtClean="0">
                <a:latin typeface="Futura Condensed"/>
                <a:cs typeface="Futura Condensed"/>
              </a:rPr>
              <a:t>1/J </a:t>
            </a:r>
            <a:r>
              <a:rPr lang="en-US" dirty="0" smtClean="0">
                <a:latin typeface="Futura Condensed"/>
                <a:cs typeface="Futura Condensed"/>
              </a:rPr>
              <a:t>(white noise)</a:t>
            </a:r>
            <a:endParaRPr lang="en-US" baseline="-25000" dirty="0" smtClean="0">
              <a:latin typeface="Futura Condensed"/>
              <a:cs typeface="Futura Condensed"/>
            </a:endParaRPr>
          </a:p>
          <a:p>
            <a:pPr marL="0" indent="0">
              <a:buNone/>
            </a:pPr>
            <a:endParaRPr lang="en-US" dirty="0" smtClean="0">
              <a:latin typeface="Futura Condensed"/>
              <a:cs typeface="Futura Condensed"/>
            </a:endParaRPr>
          </a:p>
          <a:p>
            <a:endParaRPr lang="en-US" dirty="0" smtClean="0">
              <a:latin typeface="Futura Condensed"/>
              <a:cs typeface="Futura Condensed"/>
            </a:endParaRPr>
          </a:p>
        </p:txBody>
      </p:sp>
      <p:sp>
        <p:nvSpPr>
          <p:cNvPr id="5" name="Rectangle 4"/>
          <p:cNvSpPr/>
          <p:nvPr/>
        </p:nvSpPr>
        <p:spPr>
          <a:xfrm>
            <a:off x="1181101" y="2249638"/>
            <a:ext cx="6464300" cy="4313875"/>
          </a:xfrm>
          <a:prstGeom prst="rect">
            <a:avLst/>
          </a:prstGeom>
          <a:solidFill>
            <a:schemeClr val="tx2"/>
          </a:solidFill>
          <a:ln w="5715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Distribution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800" y="2262338"/>
            <a:ext cx="6223000" cy="4287988"/>
          </a:xfrm>
          <a:prstGeom prst="rect">
            <a:avLst/>
          </a:prstGeom>
        </p:spPr>
      </p:pic>
    </p:spTree>
    <p:extLst>
      <p:ext uri="{BB962C8B-B14F-4D97-AF65-F5344CB8AC3E}">
        <p14:creationId xmlns:p14="http://schemas.microsoft.com/office/powerpoint/2010/main" val="189670734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9"/>
            <a:ext cx="9144000" cy="913573"/>
          </a:xfrm>
          <a:solidFill>
            <a:schemeClr val="bg2"/>
          </a:solidFill>
        </p:spPr>
        <p:txBody>
          <a:bodyPr>
            <a:normAutofit/>
          </a:bodyPr>
          <a:lstStyle/>
          <a:p>
            <a:r>
              <a:rPr lang="en-US" dirty="0" smtClean="0">
                <a:solidFill>
                  <a:srgbClr val="E6E2AF"/>
                </a:solidFill>
                <a:latin typeface="Futura"/>
                <a:cs typeface="Futura"/>
              </a:rPr>
              <a:t>MBL-to-</a:t>
            </a:r>
            <a:r>
              <a:rPr lang="en-US" dirty="0" err="1" smtClean="0">
                <a:solidFill>
                  <a:srgbClr val="E6E2AF"/>
                </a:solidFill>
                <a:latin typeface="Futura"/>
                <a:cs typeface="Futura"/>
              </a:rPr>
              <a:t>Ergodic</a:t>
            </a:r>
            <a:r>
              <a:rPr lang="en-US" dirty="0">
                <a:solidFill>
                  <a:srgbClr val="E6E2AF"/>
                </a:solidFill>
                <a:latin typeface="Futura"/>
                <a:cs typeface="Futura"/>
              </a:rPr>
              <a:t> </a:t>
            </a:r>
            <a:r>
              <a:rPr lang="en-US" dirty="0" smtClean="0">
                <a:solidFill>
                  <a:srgbClr val="E6E2AF"/>
                </a:solidFill>
                <a:latin typeface="Futura"/>
                <a:cs typeface="Futura"/>
              </a:rPr>
              <a:t>Transition?</a:t>
            </a:r>
            <a:endParaRPr lang="en-US" dirty="0">
              <a:solidFill>
                <a:srgbClr val="E6E2AF"/>
              </a:solidFill>
              <a:latin typeface="Futura"/>
              <a:cs typeface="Futura"/>
            </a:endParaRPr>
          </a:p>
        </p:txBody>
      </p:sp>
      <p:sp>
        <p:nvSpPr>
          <p:cNvPr id="3" name="Content Placeholder 2"/>
          <p:cNvSpPr>
            <a:spLocks noGrp="1"/>
          </p:cNvSpPr>
          <p:nvPr>
            <p:ph idx="1"/>
          </p:nvPr>
        </p:nvSpPr>
        <p:spPr>
          <a:xfrm>
            <a:off x="457200" y="1600201"/>
            <a:ext cx="8229600" cy="1288142"/>
          </a:xfrm>
        </p:spPr>
        <p:txBody>
          <a:bodyPr>
            <a:normAutofit/>
          </a:bodyPr>
          <a:lstStyle/>
          <a:p>
            <a:pPr marL="0" indent="0">
              <a:buNone/>
            </a:pPr>
            <a:r>
              <a:rPr lang="en-US" dirty="0" smtClean="0">
                <a:latin typeface="Futura Condensed"/>
                <a:cs typeface="Futura Condensed"/>
              </a:rPr>
              <a:t>At n=2 order </a:t>
            </a:r>
            <a:r>
              <a:rPr lang="en-US" b="1" dirty="0" smtClean="0">
                <a:latin typeface="Futura Condensed"/>
                <a:cs typeface="Futura Condensed"/>
              </a:rPr>
              <a:t>no</a:t>
            </a:r>
            <a:r>
              <a:rPr lang="en-US" dirty="0" smtClean="0">
                <a:latin typeface="Futura Condensed"/>
                <a:cs typeface="Futura Condensed"/>
              </a:rPr>
              <a:t> clear sign in </a:t>
            </a:r>
            <a:r>
              <a:rPr lang="en-US" b="1" dirty="0" smtClean="0">
                <a:latin typeface="Futura Condensed"/>
                <a:cs typeface="Futura Condensed"/>
              </a:rPr>
              <a:t>typical results</a:t>
            </a:r>
            <a:endParaRPr lang="en-US" dirty="0" smtClean="0">
              <a:latin typeface="Futura Condensed"/>
              <a:cs typeface="Futura Condensed"/>
            </a:endParaRPr>
          </a:p>
          <a:p>
            <a:pPr marL="0" indent="0">
              <a:buNone/>
            </a:pPr>
            <a:r>
              <a:rPr lang="en-US" dirty="0" smtClean="0">
                <a:latin typeface="Futura Condensed"/>
                <a:cs typeface="Futura Condensed"/>
              </a:rPr>
              <a:t>Extremely long </a:t>
            </a:r>
            <a:r>
              <a:rPr lang="en-US" b="1" dirty="0" smtClean="0">
                <a:latin typeface="Futura Condensed"/>
                <a:cs typeface="Futura Condensed"/>
              </a:rPr>
              <a:t>many-body localization length</a:t>
            </a:r>
            <a:endParaRPr lang="en-US" b="1" dirty="0" smtClean="0">
              <a:latin typeface="Futura Condensed"/>
              <a:cs typeface="Futura Condensed"/>
            </a:endParaRPr>
          </a:p>
          <a:p>
            <a:pPr marL="0" indent="0">
              <a:buNone/>
            </a:pPr>
            <a:endParaRPr lang="en-US" dirty="0" smtClean="0">
              <a:latin typeface="Futura Condensed"/>
              <a:cs typeface="Futura Condensed"/>
            </a:endParaRPr>
          </a:p>
          <a:p>
            <a:pPr marL="0" indent="0">
              <a:buNone/>
            </a:pPr>
            <a:endParaRPr lang="en-US" dirty="0" smtClean="0">
              <a:latin typeface="Futura Condensed"/>
              <a:cs typeface="Futura Condensed"/>
            </a:endParaRPr>
          </a:p>
          <a:p>
            <a:endParaRPr lang="en-US" dirty="0" smtClean="0">
              <a:latin typeface="Futura Condensed"/>
              <a:cs typeface="Futura Condensed"/>
            </a:endParaRPr>
          </a:p>
        </p:txBody>
      </p:sp>
      <p:grpSp>
        <p:nvGrpSpPr>
          <p:cNvPr id="7" name="Group 6"/>
          <p:cNvGrpSpPr/>
          <p:nvPr/>
        </p:nvGrpSpPr>
        <p:grpSpPr>
          <a:xfrm>
            <a:off x="546100" y="2796562"/>
            <a:ext cx="5295900" cy="3756638"/>
            <a:chOff x="546100" y="2796562"/>
            <a:chExt cx="5295900" cy="3756638"/>
          </a:xfrm>
        </p:grpSpPr>
        <p:sp>
          <p:nvSpPr>
            <p:cNvPr id="6" name="Rectangle 5"/>
            <p:cNvSpPr/>
            <p:nvPr/>
          </p:nvSpPr>
          <p:spPr>
            <a:xfrm>
              <a:off x="546100" y="2796562"/>
              <a:ext cx="5295900" cy="3756638"/>
            </a:xfrm>
            <a:prstGeom prst="rect">
              <a:avLst/>
            </a:prstGeom>
            <a:solidFill>
              <a:schemeClr val="tx2"/>
            </a:solidFill>
            <a:ln w="5715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W1sprea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00" y="2888343"/>
              <a:ext cx="5207000" cy="3664857"/>
            </a:xfrm>
            <a:prstGeom prst="rect">
              <a:avLst/>
            </a:prstGeom>
          </p:spPr>
        </p:pic>
      </p:grpSp>
      <p:sp>
        <p:nvSpPr>
          <p:cNvPr id="5" name="Rectangle 4"/>
          <p:cNvSpPr/>
          <p:nvPr/>
        </p:nvSpPr>
        <p:spPr>
          <a:xfrm>
            <a:off x="5842000" y="2888343"/>
            <a:ext cx="3302000" cy="2677656"/>
          </a:xfrm>
          <a:prstGeom prst="rect">
            <a:avLst/>
          </a:prstGeom>
        </p:spPr>
        <p:txBody>
          <a:bodyPr wrap="square">
            <a:spAutoFit/>
          </a:bodyPr>
          <a:lstStyle/>
          <a:p>
            <a:r>
              <a:rPr lang="en-US" sz="2800" dirty="0" smtClean="0">
                <a:latin typeface="Futura Condensed"/>
                <a:cs typeface="Futura Condensed"/>
              </a:rPr>
              <a:t>Role </a:t>
            </a:r>
            <a:r>
              <a:rPr lang="en-US" sz="2800" dirty="0">
                <a:latin typeface="Futura Condensed"/>
                <a:cs typeface="Futura Condensed"/>
              </a:rPr>
              <a:t>of </a:t>
            </a:r>
            <a:r>
              <a:rPr lang="en-US" sz="2800" b="1" dirty="0">
                <a:latin typeface="Futura Condensed"/>
                <a:cs typeface="Futura Condensed"/>
              </a:rPr>
              <a:t>rare</a:t>
            </a:r>
            <a:r>
              <a:rPr lang="en-US" sz="2800" dirty="0">
                <a:latin typeface="Futura Condensed"/>
                <a:cs typeface="Futura Condensed"/>
              </a:rPr>
              <a:t> </a:t>
            </a:r>
            <a:r>
              <a:rPr lang="en-US" sz="2800" dirty="0" smtClean="0">
                <a:latin typeface="Futura Condensed"/>
                <a:cs typeface="Futura Condensed"/>
              </a:rPr>
              <a:t>fluctuations?</a:t>
            </a:r>
          </a:p>
          <a:p>
            <a:r>
              <a:rPr lang="en-US" sz="2800" b="1" dirty="0" err="1" smtClean="0">
                <a:latin typeface="Futura Condensed"/>
                <a:cs typeface="Futura Condensed"/>
              </a:rPr>
              <a:t>Powerlaw</a:t>
            </a:r>
            <a:r>
              <a:rPr lang="en-US" sz="2800" dirty="0" smtClean="0">
                <a:latin typeface="Futura Condensed"/>
                <a:cs typeface="Futura Condensed"/>
              </a:rPr>
              <a:t> decay of interactions?</a:t>
            </a:r>
          </a:p>
          <a:p>
            <a:endParaRPr lang="en-US" sz="2800" dirty="0" smtClean="0">
              <a:latin typeface="Futura Condensed"/>
              <a:cs typeface="Futura Condensed"/>
            </a:endParaRPr>
          </a:p>
          <a:p>
            <a:r>
              <a:rPr lang="en-US" sz="2800" dirty="0" smtClean="0">
                <a:latin typeface="Futura Condensed"/>
                <a:cs typeface="Futura Condensed"/>
              </a:rPr>
              <a:t>Higher order, higher dimensions?</a:t>
            </a:r>
            <a:endParaRPr lang="en-US" sz="2800" dirty="0">
              <a:latin typeface="Futura Condensed"/>
              <a:cs typeface="Futura Condensed"/>
            </a:endParaRPr>
          </a:p>
        </p:txBody>
      </p:sp>
    </p:spTree>
    <p:extLst>
      <p:ext uri="{BB962C8B-B14F-4D97-AF65-F5344CB8AC3E}">
        <p14:creationId xmlns:p14="http://schemas.microsoft.com/office/powerpoint/2010/main" val="12784817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9"/>
            <a:ext cx="9144000" cy="913573"/>
          </a:xfrm>
          <a:solidFill>
            <a:schemeClr val="bg2"/>
          </a:solidFill>
        </p:spPr>
        <p:txBody>
          <a:bodyPr/>
          <a:lstStyle/>
          <a:p>
            <a:r>
              <a:rPr lang="en-US" dirty="0" smtClean="0">
                <a:solidFill>
                  <a:srgbClr val="E6E2AF"/>
                </a:solidFill>
                <a:latin typeface="Futura"/>
                <a:cs typeface="Futura"/>
              </a:rPr>
              <a:t>OVERVIEW</a:t>
            </a:r>
            <a:endParaRPr lang="en-US" dirty="0">
              <a:solidFill>
                <a:srgbClr val="E6E2AF"/>
              </a:solidFill>
              <a:latin typeface="Futura"/>
              <a:cs typeface="Futura"/>
            </a:endParaRPr>
          </a:p>
        </p:txBody>
      </p:sp>
      <p:sp>
        <p:nvSpPr>
          <p:cNvPr id="3" name="Content Placeholder 2"/>
          <p:cNvSpPr>
            <a:spLocks noGrp="1"/>
          </p:cNvSpPr>
          <p:nvPr>
            <p:ph idx="1"/>
          </p:nvPr>
        </p:nvSpPr>
        <p:spPr>
          <a:xfrm>
            <a:off x="457200" y="1600200"/>
            <a:ext cx="8686800" cy="4838699"/>
          </a:xfrm>
        </p:spPr>
        <p:txBody>
          <a:bodyPr>
            <a:normAutofit/>
          </a:bodyPr>
          <a:lstStyle/>
          <a:p>
            <a:pPr marL="0" indent="0">
              <a:lnSpc>
                <a:spcPct val="120000"/>
              </a:lnSpc>
              <a:buNone/>
            </a:pPr>
            <a:r>
              <a:rPr lang="en-US" sz="3000" dirty="0" smtClean="0">
                <a:latin typeface="Futura Condensed"/>
                <a:cs typeface="Futura Condensed"/>
              </a:rPr>
              <a:t>Realism: </a:t>
            </a:r>
            <a:r>
              <a:rPr lang="en-US" sz="3000" b="1" dirty="0" smtClean="0">
                <a:latin typeface="Futura Condensed"/>
                <a:cs typeface="Futura Condensed"/>
              </a:rPr>
              <a:t>Disorder</a:t>
            </a:r>
            <a:r>
              <a:rPr lang="en-US" sz="3000" dirty="0" smtClean="0">
                <a:latin typeface="Futura Condensed"/>
                <a:cs typeface="Futura Condensed"/>
              </a:rPr>
              <a:t> + </a:t>
            </a:r>
            <a:r>
              <a:rPr lang="en-US" sz="3000" b="1" dirty="0" smtClean="0">
                <a:latin typeface="Futura Condensed"/>
                <a:cs typeface="Futura Condensed"/>
              </a:rPr>
              <a:t>Interactions</a:t>
            </a:r>
          </a:p>
          <a:p>
            <a:pPr>
              <a:lnSpc>
                <a:spcPct val="120000"/>
              </a:lnSpc>
            </a:pPr>
            <a:r>
              <a:rPr lang="en-US" sz="3000" b="1" dirty="0" err="1" smtClean="0">
                <a:latin typeface="Futura Condensed"/>
                <a:cs typeface="Futura Condensed"/>
              </a:rPr>
              <a:t>Ergodicity</a:t>
            </a:r>
            <a:r>
              <a:rPr lang="en-US" sz="3000" dirty="0" smtClean="0">
                <a:latin typeface="Futura Condensed"/>
                <a:cs typeface="Futura Condensed"/>
              </a:rPr>
              <a:t> vs. </a:t>
            </a:r>
            <a:r>
              <a:rPr lang="en-US" sz="3000" b="1" dirty="0" smtClean="0">
                <a:latin typeface="Futura Condensed"/>
                <a:cs typeface="Futura Condensed"/>
              </a:rPr>
              <a:t>Integrals of Motion</a:t>
            </a:r>
          </a:p>
          <a:p>
            <a:pPr>
              <a:lnSpc>
                <a:spcPct val="120000"/>
              </a:lnSpc>
            </a:pPr>
            <a:r>
              <a:rPr lang="en-US" sz="3000" b="1" dirty="0" smtClean="0">
                <a:latin typeface="Futura Condensed"/>
                <a:cs typeface="Futura Condensed"/>
              </a:rPr>
              <a:t>Anderson Insulator </a:t>
            </a:r>
            <a:r>
              <a:rPr lang="en-US" sz="3000" dirty="0" smtClean="0">
                <a:latin typeface="Futura Condensed"/>
                <a:cs typeface="Futura Condensed"/>
              </a:rPr>
              <a:t>to </a:t>
            </a:r>
            <a:r>
              <a:rPr lang="en-US" sz="3000" b="1" dirty="0" smtClean="0">
                <a:latin typeface="Futura Condensed"/>
                <a:cs typeface="Futura Condensed"/>
              </a:rPr>
              <a:t>Many-Body Localization</a:t>
            </a:r>
          </a:p>
          <a:p>
            <a:pPr>
              <a:lnSpc>
                <a:spcPct val="120000"/>
              </a:lnSpc>
            </a:pPr>
            <a:r>
              <a:rPr lang="en-US" sz="3000" b="1" dirty="0" smtClean="0">
                <a:latin typeface="Futura Condensed"/>
                <a:cs typeface="Futura Condensed"/>
              </a:rPr>
              <a:t>Displacement Transformations</a:t>
            </a:r>
          </a:p>
          <a:p>
            <a:pPr>
              <a:lnSpc>
                <a:spcPct val="120000"/>
              </a:lnSpc>
            </a:pPr>
            <a:r>
              <a:rPr lang="en-US" sz="3000" b="1" dirty="0" smtClean="0">
                <a:latin typeface="Futura Condensed"/>
                <a:cs typeface="Futura Condensed"/>
              </a:rPr>
              <a:t>Localizatio</a:t>
            </a:r>
            <a:r>
              <a:rPr lang="en-US" sz="3000" b="1" dirty="0" smtClean="0">
                <a:latin typeface="Futura Condensed"/>
                <a:cs typeface="Futura Condensed"/>
              </a:rPr>
              <a:t>n of Integrals of Motion</a:t>
            </a:r>
          </a:p>
          <a:p>
            <a:pPr>
              <a:lnSpc>
                <a:spcPct val="120000"/>
              </a:lnSpc>
            </a:pPr>
            <a:r>
              <a:rPr lang="en-US" sz="3000" b="1" dirty="0" smtClean="0">
                <a:latin typeface="Futura Condensed"/>
                <a:cs typeface="Futura Condensed"/>
              </a:rPr>
              <a:t>Interactions between IOMs</a:t>
            </a:r>
          </a:p>
          <a:p>
            <a:pPr>
              <a:lnSpc>
                <a:spcPct val="120000"/>
              </a:lnSpc>
            </a:pPr>
            <a:r>
              <a:rPr lang="en-US" sz="3000" b="1" dirty="0" smtClean="0">
                <a:latin typeface="Futura Condensed"/>
                <a:cs typeface="Futura Condensed"/>
              </a:rPr>
              <a:t>What Happens At the Transition?</a:t>
            </a:r>
            <a:endParaRPr lang="en-US" sz="3000" b="1" dirty="0" smtClean="0">
              <a:latin typeface="Futura Condensed"/>
              <a:cs typeface="Futura Condensed"/>
            </a:endParaRPr>
          </a:p>
        </p:txBody>
      </p:sp>
    </p:spTree>
    <p:extLst>
      <p:ext uri="{BB962C8B-B14F-4D97-AF65-F5344CB8AC3E}">
        <p14:creationId xmlns:p14="http://schemas.microsoft.com/office/powerpoint/2010/main" val="405984411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417638"/>
            <a:ext cx="8229600" cy="1143000"/>
          </a:xfrm>
        </p:spPr>
        <p:txBody>
          <a:bodyPr>
            <a:normAutofit/>
          </a:bodyPr>
          <a:lstStyle/>
          <a:p>
            <a:r>
              <a:rPr lang="en-GB" sz="3600" b="1" dirty="0" smtClean="0">
                <a:latin typeface="Futura Condensed"/>
                <a:cs typeface="Futura Condensed"/>
              </a:rPr>
              <a:t>IN COLLABORATION WITH</a:t>
            </a:r>
            <a:endParaRPr lang="en-GB" sz="3600" b="1" dirty="0">
              <a:latin typeface="Futura Condensed"/>
              <a:cs typeface="Futura Condensed"/>
            </a:endParaRPr>
          </a:p>
        </p:txBody>
      </p:sp>
      <p:grpSp>
        <p:nvGrpSpPr>
          <p:cNvPr id="7" name="Group 6"/>
          <p:cNvGrpSpPr/>
          <p:nvPr/>
        </p:nvGrpSpPr>
        <p:grpSpPr>
          <a:xfrm>
            <a:off x="929732" y="2762618"/>
            <a:ext cx="4162968" cy="1287781"/>
            <a:chOff x="929732" y="1533960"/>
            <a:chExt cx="4162968" cy="1287781"/>
          </a:xfrm>
        </p:grpSpPr>
        <p:sp>
          <p:nvSpPr>
            <p:cNvPr id="3" name="Rectangle 2"/>
            <p:cNvSpPr/>
            <p:nvPr/>
          </p:nvSpPr>
          <p:spPr>
            <a:xfrm>
              <a:off x="1844132" y="1856220"/>
              <a:ext cx="3248568" cy="438582"/>
            </a:xfrm>
            <a:prstGeom prst="rect">
              <a:avLst/>
            </a:prstGeom>
          </p:spPr>
          <p:txBody>
            <a:bodyPr wrap="square">
              <a:spAutoFit/>
            </a:bodyPr>
            <a:lstStyle/>
            <a:p>
              <a:pPr>
                <a:lnSpc>
                  <a:spcPct val="130000"/>
                </a:lnSpc>
                <a:buNone/>
              </a:pPr>
              <a:r>
                <a:rPr lang="en-GB" dirty="0" smtClean="0">
                  <a:latin typeface="Futura Condensed"/>
                  <a:cs typeface="Futura Condensed"/>
                </a:rPr>
                <a:t>Miguel </a:t>
              </a:r>
              <a:r>
                <a:rPr lang="en-GB" dirty="0" err="1">
                  <a:latin typeface="Futura Condensed"/>
                  <a:cs typeface="Futura Condensed"/>
                </a:rPr>
                <a:t>Ortuno</a:t>
              </a:r>
              <a:r>
                <a:rPr lang="en-GB" dirty="0">
                  <a:latin typeface="Futura Condensed"/>
                  <a:cs typeface="Futura Condensed"/>
                </a:rPr>
                <a:t> (Murcia, Spain</a:t>
              </a:r>
              <a:r>
                <a:rPr lang="en-GB" dirty="0" smtClean="0">
                  <a:latin typeface="Futura Condensed"/>
                  <a:cs typeface="Futura Condensed"/>
                </a:rPr>
                <a:t>)</a:t>
              </a:r>
            </a:p>
          </p:txBody>
        </p:sp>
        <p:pic>
          <p:nvPicPr>
            <p:cNvPr id="10" name="Picture 9"/>
            <p:cNvPicPr>
              <a:picLocks noChangeAspect="1"/>
            </p:cNvPicPr>
            <p:nvPr/>
          </p:nvPicPr>
          <p:blipFill>
            <a:blip r:embed="rId2"/>
            <a:stretch>
              <a:fillRect/>
            </a:stretch>
          </p:blipFill>
          <p:spPr>
            <a:xfrm>
              <a:off x="929732" y="1533960"/>
              <a:ext cx="914400" cy="1287781"/>
            </a:xfrm>
            <a:prstGeom prst="rect">
              <a:avLst/>
            </a:prstGeom>
          </p:spPr>
        </p:pic>
      </p:grpSp>
      <p:grpSp>
        <p:nvGrpSpPr>
          <p:cNvPr id="6" name="Group 5"/>
          <p:cNvGrpSpPr/>
          <p:nvPr/>
        </p:nvGrpSpPr>
        <p:grpSpPr>
          <a:xfrm>
            <a:off x="4803232" y="2673819"/>
            <a:ext cx="4001491" cy="1376580"/>
            <a:chOff x="929732" y="2928720"/>
            <a:chExt cx="4001491" cy="1376580"/>
          </a:xfrm>
        </p:grpSpPr>
        <p:sp>
          <p:nvSpPr>
            <p:cNvPr id="4" name="Rectangle 3"/>
            <p:cNvSpPr/>
            <p:nvPr/>
          </p:nvSpPr>
          <p:spPr>
            <a:xfrm>
              <a:off x="1844132" y="3362109"/>
              <a:ext cx="3087091" cy="438582"/>
            </a:xfrm>
            <a:prstGeom prst="rect">
              <a:avLst/>
            </a:prstGeom>
          </p:spPr>
          <p:txBody>
            <a:bodyPr wrap="none">
              <a:spAutoFit/>
            </a:bodyPr>
            <a:lstStyle/>
            <a:p>
              <a:pPr>
                <a:lnSpc>
                  <a:spcPct val="130000"/>
                </a:lnSpc>
                <a:buNone/>
              </a:pPr>
              <a:r>
                <a:rPr lang="en-GB" dirty="0" smtClean="0">
                  <a:latin typeface="Futura Condensed"/>
                  <a:cs typeface="Futura Condensed"/>
                </a:rPr>
                <a:t>Andres Somoza </a:t>
              </a:r>
              <a:r>
                <a:rPr lang="en-GB" dirty="0" err="1" smtClean="0">
                  <a:latin typeface="Futura Condensed"/>
                  <a:cs typeface="Futura Condensed"/>
                </a:rPr>
                <a:t>Gimeno</a:t>
              </a:r>
              <a:r>
                <a:rPr lang="en-GB" dirty="0" smtClean="0">
                  <a:latin typeface="Futura Condensed"/>
                  <a:cs typeface="Futura Condensed"/>
                </a:rPr>
                <a:t> (</a:t>
              </a:r>
              <a:r>
                <a:rPr lang="en-GB" dirty="0">
                  <a:latin typeface="Futura Condensed"/>
                  <a:cs typeface="Futura Condensed"/>
                </a:rPr>
                <a:t>Murcia, Spain)</a:t>
              </a:r>
            </a:p>
          </p:txBody>
        </p:sp>
        <p:pic>
          <p:nvPicPr>
            <p:cNvPr id="5" name="Picture 4" descr="And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732" y="2928720"/>
              <a:ext cx="907181" cy="1376580"/>
            </a:xfrm>
            <a:prstGeom prst="rect">
              <a:avLst/>
            </a:prstGeom>
          </p:spPr>
        </p:pic>
      </p:grpSp>
    </p:spTree>
    <p:extLst>
      <p:ext uri="{BB962C8B-B14F-4D97-AF65-F5344CB8AC3E}">
        <p14:creationId xmlns:p14="http://schemas.microsoft.com/office/powerpoint/2010/main" val="274395661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oken-glass-15692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381" y="0"/>
            <a:ext cx="10305143" cy="6868378"/>
          </a:xfrm>
          <a:prstGeom prst="rect">
            <a:avLst/>
          </a:prstGeom>
        </p:spPr>
      </p:pic>
      <p:sp>
        <p:nvSpPr>
          <p:cNvPr id="2" name="Title 1"/>
          <p:cNvSpPr>
            <a:spLocks noGrp="1"/>
          </p:cNvSpPr>
          <p:nvPr>
            <p:ph type="ctrTitle"/>
          </p:nvPr>
        </p:nvSpPr>
        <p:spPr>
          <a:xfrm>
            <a:off x="-556382" y="165687"/>
            <a:ext cx="10305143" cy="1091613"/>
          </a:xfrm>
          <a:solidFill>
            <a:schemeClr val="bg2"/>
          </a:solidFill>
        </p:spPr>
        <p:txBody>
          <a:bodyPr>
            <a:normAutofit/>
          </a:bodyPr>
          <a:lstStyle/>
          <a:p>
            <a:pPr>
              <a:lnSpc>
                <a:spcPct val="80000"/>
              </a:lnSpc>
            </a:pPr>
            <a:r>
              <a:rPr lang="en-US" b="1" dirty="0" smtClean="0">
                <a:solidFill>
                  <a:schemeClr val="tx2"/>
                </a:solidFill>
                <a:latin typeface="Futura Condensed"/>
                <a:cs typeface="Futura Condensed"/>
              </a:rPr>
              <a:t>CONCLUSIONS</a:t>
            </a:r>
            <a:br>
              <a:rPr lang="en-US" b="1" dirty="0" smtClean="0">
                <a:solidFill>
                  <a:schemeClr val="tx2"/>
                </a:solidFill>
                <a:latin typeface="Futura Condensed"/>
                <a:cs typeface="Futura Condensed"/>
              </a:rPr>
            </a:br>
            <a:r>
              <a:rPr lang="en-US" sz="2400" b="1" i="1" dirty="0" smtClean="0">
                <a:solidFill>
                  <a:schemeClr val="tx2"/>
                </a:solidFill>
                <a:latin typeface="Futura Condensed"/>
                <a:cs typeface="Futura Condensed"/>
              </a:rPr>
              <a:t>MBL</a:t>
            </a:r>
            <a:r>
              <a:rPr lang="en-US" sz="2400" b="1" i="1" dirty="0">
                <a:solidFill>
                  <a:schemeClr val="tx2"/>
                </a:solidFill>
                <a:latin typeface="Futura Condensed"/>
                <a:cs typeface="Futura Condensed"/>
              </a:rPr>
              <a:t>-to-</a:t>
            </a:r>
            <a:r>
              <a:rPr lang="en-US" sz="2400" b="1" i="1" dirty="0" err="1">
                <a:solidFill>
                  <a:schemeClr val="tx2"/>
                </a:solidFill>
                <a:latin typeface="Futura Condensed"/>
                <a:cs typeface="Futura Condensed"/>
              </a:rPr>
              <a:t>Ergodic</a:t>
            </a:r>
            <a:r>
              <a:rPr lang="en-US" sz="2400" b="1" i="1" dirty="0">
                <a:solidFill>
                  <a:schemeClr val="tx2"/>
                </a:solidFill>
                <a:latin typeface="Futura Condensed"/>
                <a:cs typeface="Futura Condensed"/>
              </a:rPr>
              <a:t> </a:t>
            </a:r>
            <a:r>
              <a:rPr lang="en-US" sz="2400" b="1" i="1" dirty="0" smtClean="0">
                <a:solidFill>
                  <a:schemeClr val="tx2"/>
                </a:solidFill>
                <a:latin typeface="Futura Condensed"/>
                <a:cs typeface="Futura Condensed"/>
              </a:rPr>
              <a:t>Transition with Integrals of Motion</a:t>
            </a:r>
            <a:endParaRPr lang="en-US" sz="2400" i="1" dirty="0">
              <a:solidFill>
                <a:schemeClr val="tx2"/>
              </a:solidFill>
              <a:latin typeface="Futura"/>
              <a:cs typeface="Futura"/>
            </a:endParaRPr>
          </a:p>
        </p:txBody>
      </p:sp>
      <p:sp>
        <p:nvSpPr>
          <p:cNvPr id="5" name="Subtitle 2"/>
          <p:cNvSpPr txBox="1">
            <a:spLocks/>
          </p:cNvSpPr>
          <p:nvPr/>
        </p:nvSpPr>
        <p:spPr>
          <a:xfrm>
            <a:off x="596901" y="2095500"/>
            <a:ext cx="8410020" cy="3821668"/>
          </a:xfrm>
          <a:prstGeom prst="rect">
            <a:avLst/>
          </a:prstGeom>
          <a:solidFill>
            <a:schemeClr val="bg1"/>
          </a:solidFill>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600"/>
              </a:spcBef>
              <a:spcAft>
                <a:spcPts val="1200"/>
              </a:spcAft>
            </a:pPr>
            <a:r>
              <a:rPr lang="en-US" sz="2800" dirty="0" smtClean="0">
                <a:solidFill>
                  <a:schemeClr val="bg2"/>
                </a:solidFill>
                <a:latin typeface="Zapf Dingbats"/>
                <a:ea typeface="Zapf Dingbats"/>
                <a:cs typeface="Zapf Dingbats"/>
                <a:sym typeface="Zapf Dingbats"/>
              </a:rPr>
              <a:t>★</a:t>
            </a:r>
            <a:r>
              <a:rPr lang="en-US" sz="2800" dirty="0" smtClean="0">
                <a:solidFill>
                  <a:schemeClr val="tx2"/>
                </a:solidFill>
                <a:latin typeface="Zapf Dingbats"/>
                <a:ea typeface="Zapf Dingbats"/>
                <a:cs typeface="Zapf Dingbats"/>
                <a:sym typeface="Zapf Dingbats"/>
              </a:rPr>
              <a:t> </a:t>
            </a:r>
            <a:r>
              <a:rPr lang="en-US" sz="2800" dirty="0" smtClean="0">
                <a:solidFill>
                  <a:schemeClr val="tx1"/>
                </a:solidFill>
                <a:latin typeface="Futura Condensed"/>
                <a:cs typeface="Futura Condensed"/>
              </a:rPr>
              <a:t>Truly </a:t>
            </a:r>
            <a:r>
              <a:rPr lang="en-US" sz="2800" b="1" dirty="0" smtClean="0">
                <a:solidFill>
                  <a:schemeClr val="tx1"/>
                </a:solidFill>
                <a:latin typeface="Futura Condensed"/>
                <a:cs typeface="Futura Condensed"/>
              </a:rPr>
              <a:t>Local</a:t>
            </a:r>
            <a:r>
              <a:rPr lang="en-US" sz="2800" dirty="0" smtClean="0">
                <a:solidFill>
                  <a:schemeClr val="tx1"/>
                </a:solidFill>
                <a:latin typeface="Futura Condensed"/>
                <a:cs typeface="Futura Condensed"/>
              </a:rPr>
              <a:t> </a:t>
            </a:r>
            <a:r>
              <a:rPr lang="en-US" sz="2800" dirty="0" smtClean="0">
                <a:solidFill>
                  <a:schemeClr val="tx1"/>
                </a:solidFill>
                <a:latin typeface="Futura Condensed"/>
                <a:cs typeface="Futura Condensed"/>
              </a:rPr>
              <a:t>Integrals of </a:t>
            </a:r>
            <a:r>
              <a:rPr lang="en-US" sz="2800" dirty="0" smtClean="0">
                <a:solidFill>
                  <a:schemeClr val="tx1"/>
                </a:solidFill>
                <a:latin typeface="Futura Condensed"/>
                <a:cs typeface="Futura Condensed"/>
              </a:rPr>
              <a:t>Motion prevent </a:t>
            </a:r>
            <a:r>
              <a:rPr lang="en-US" sz="2800" b="1" dirty="0" smtClean="0">
                <a:solidFill>
                  <a:schemeClr val="tx1"/>
                </a:solidFill>
                <a:latin typeface="Futura Condensed"/>
                <a:cs typeface="Futura Condensed"/>
              </a:rPr>
              <a:t>Thermalization</a:t>
            </a:r>
            <a:endParaRPr lang="en-US" sz="2800" dirty="0" smtClean="0">
              <a:solidFill>
                <a:schemeClr val="tx1"/>
              </a:solidFill>
              <a:latin typeface="Futura Condensed"/>
              <a:cs typeface="Futura Condensed"/>
            </a:endParaRPr>
          </a:p>
          <a:p>
            <a:pPr algn="l">
              <a:spcBef>
                <a:spcPts val="600"/>
              </a:spcBef>
              <a:spcAft>
                <a:spcPts val="1200"/>
              </a:spcAft>
            </a:pPr>
            <a:r>
              <a:rPr lang="en-US" sz="2800" dirty="0">
                <a:solidFill>
                  <a:schemeClr val="bg2"/>
                </a:solidFill>
                <a:latin typeface="Zapf Dingbats"/>
                <a:ea typeface="Zapf Dingbats"/>
                <a:cs typeface="Zapf Dingbats"/>
                <a:sym typeface="Zapf Dingbats"/>
              </a:rPr>
              <a:t>★</a:t>
            </a:r>
            <a:r>
              <a:rPr lang="en-US" sz="2800" dirty="0">
                <a:solidFill>
                  <a:schemeClr val="tx2"/>
                </a:solidFill>
                <a:latin typeface="Zapf Dingbats"/>
                <a:ea typeface="Zapf Dingbats"/>
                <a:cs typeface="Zapf Dingbats"/>
                <a:sym typeface="Zapf Dingbats"/>
              </a:rPr>
              <a:t> </a:t>
            </a:r>
            <a:r>
              <a:rPr lang="en-US" sz="2800" dirty="0" smtClean="0">
                <a:solidFill>
                  <a:schemeClr val="tx1"/>
                </a:solidFill>
                <a:latin typeface="Futura Condensed"/>
                <a:cs typeface="Futura Condensed"/>
              </a:rPr>
              <a:t>New </a:t>
            </a:r>
            <a:r>
              <a:rPr lang="en-US" sz="2800" dirty="0" smtClean="0">
                <a:solidFill>
                  <a:schemeClr val="tx1"/>
                </a:solidFill>
                <a:latin typeface="Futura Condensed"/>
                <a:cs typeface="Futura Condensed"/>
              </a:rPr>
              <a:t>Method </a:t>
            </a:r>
            <a:r>
              <a:rPr lang="en-US" sz="2800" dirty="0" smtClean="0">
                <a:solidFill>
                  <a:schemeClr val="tx1"/>
                </a:solidFill>
                <a:latin typeface="Futura Condensed"/>
                <a:cs typeface="Futura Condensed"/>
              </a:rPr>
              <a:t>of</a:t>
            </a:r>
            <a:r>
              <a:rPr lang="en-US" sz="2800" dirty="0">
                <a:solidFill>
                  <a:schemeClr val="tx1"/>
                </a:solidFill>
                <a:latin typeface="Futura Condensed"/>
                <a:cs typeface="Futura Condensed"/>
              </a:rPr>
              <a:t> </a:t>
            </a:r>
            <a:r>
              <a:rPr lang="en-US" sz="2800" dirty="0" smtClean="0">
                <a:solidFill>
                  <a:schemeClr val="tx1"/>
                </a:solidFill>
                <a:latin typeface="Futura Condensed"/>
                <a:cs typeface="Futura Condensed"/>
              </a:rPr>
              <a:t>Displacement </a:t>
            </a:r>
            <a:r>
              <a:rPr lang="en-US" sz="2800" dirty="0" smtClean="0">
                <a:solidFill>
                  <a:schemeClr val="tx1"/>
                </a:solidFill>
                <a:latin typeface="Futura Condensed"/>
                <a:cs typeface="Futura Condensed"/>
              </a:rPr>
              <a:t>Transformations </a:t>
            </a:r>
            <a:r>
              <a:rPr lang="en-US" sz="2800" dirty="0" smtClean="0">
                <a:solidFill>
                  <a:schemeClr val="tx1"/>
                </a:solidFill>
                <a:latin typeface="Futura Condensed"/>
                <a:cs typeface="Futura Condensed"/>
              </a:rPr>
              <a:t>to compute IOMs</a:t>
            </a:r>
            <a:endParaRPr lang="en-US" sz="2800" dirty="0" smtClean="0">
              <a:solidFill>
                <a:schemeClr val="tx1"/>
              </a:solidFill>
              <a:latin typeface="Futura Condensed"/>
              <a:cs typeface="Futura Condensed"/>
            </a:endParaRPr>
          </a:p>
          <a:p>
            <a:pPr algn="l">
              <a:spcBef>
                <a:spcPts val="600"/>
              </a:spcBef>
              <a:spcAft>
                <a:spcPts val="1200"/>
              </a:spcAft>
            </a:pPr>
            <a:r>
              <a:rPr lang="en-US" sz="2800" dirty="0" smtClean="0">
                <a:solidFill>
                  <a:schemeClr val="bg2"/>
                </a:solidFill>
                <a:latin typeface="Zapf Dingbats"/>
                <a:ea typeface="Zapf Dingbats"/>
                <a:cs typeface="Zapf Dingbats"/>
                <a:sym typeface="Zapf Dingbats"/>
              </a:rPr>
              <a:t>★</a:t>
            </a:r>
            <a:r>
              <a:rPr lang="en-US" sz="2800" dirty="0" smtClean="0">
                <a:solidFill>
                  <a:schemeClr val="tx2"/>
                </a:solidFill>
                <a:latin typeface="Zapf Dingbats"/>
                <a:ea typeface="Zapf Dingbats"/>
                <a:cs typeface="Zapf Dingbats"/>
                <a:sym typeface="Zapf Dingbats"/>
              </a:rPr>
              <a:t> </a:t>
            </a:r>
            <a:r>
              <a:rPr lang="en-US" sz="2800" b="1" dirty="0" smtClean="0">
                <a:solidFill>
                  <a:schemeClr val="tx1"/>
                </a:solidFill>
                <a:latin typeface="Futura Condensed"/>
                <a:cs typeface="Futura Condensed"/>
              </a:rPr>
              <a:t>Typical</a:t>
            </a:r>
            <a:r>
              <a:rPr lang="en-US" sz="2800" dirty="0" smtClean="0">
                <a:solidFill>
                  <a:schemeClr val="tx1"/>
                </a:solidFill>
                <a:latin typeface="Futura Condensed"/>
                <a:cs typeface="Futura Condensed"/>
              </a:rPr>
              <a:t> Properties of IOMs always Localized</a:t>
            </a:r>
          </a:p>
          <a:p>
            <a:pPr algn="l">
              <a:spcBef>
                <a:spcPts val="600"/>
              </a:spcBef>
              <a:spcAft>
                <a:spcPts val="1200"/>
              </a:spcAft>
            </a:pPr>
            <a:r>
              <a:rPr lang="en-US" sz="2800" dirty="0" smtClean="0">
                <a:solidFill>
                  <a:schemeClr val="bg2"/>
                </a:solidFill>
                <a:latin typeface="Zapf Dingbats"/>
                <a:ea typeface="Zapf Dingbats"/>
                <a:cs typeface="Zapf Dingbats"/>
                <a:sym typeface="Zapf Dingbats"/>
              </a:rPr>
              <a:t>★</a:t>
            </a:r>
            <a:r>
              <a:rPr lang="en-US" sz="2800" dirty="0" smtClean="0">
                <a:solidFill>
                  <a:schemeClr val="tx2"/>
                </a:solidFill>
                <a:latin typeface="Zapf Dingbats"/>
                <a:ea typeface="Zapf Dingbats"/>
                <a:cs typeface="Zapf Dingbats"/>
                <a:sym typeface="Zapf Dingbats"/>
              </a:rPr>
              <a:t> </a:t>
            </a:r>
            <a:r>
              <a:rPr lang="en-US" sz="2800" b="1" dirty="0" smtClean="0">
                <a:solidFill>
                  <a:schemeClr val="tx1"/>
                </a:solidFill>
                <a:latin typeface="Futura Condensed"/>
                <a:cs typeface="Futura Condensed"/>
              </a:rPr>
              <a:t>Rare </a:t>
            </a:r>
            <a:r>
              <a:rPr lang="en-US" sz="2800" dirty="0" smtClean="0">
                <a:solidFill>
                  <a:schemeClr val="tx1"/>
                </a:solidFill>
                <a:latin typeface="Futura Condensed"/>
                <a:cs typeface="Futura Condensed"/>
              </a:rPr>
              <a:t>Properties can be responsible for </a:t>
            </a:r>
            <a:r>
              <a:rPr lang="en-US" sz="2800" b="1" dirty="0" err="1" smtClean="0">
                <a:solidFill>
                  <a:schemeClr val="tx1"/>
                </a:solidFill>
                <a:latin typeface="Futura Condensed"/>
                <a:cs typeface="Futura Condensed"/>
              </a:rPr>
              <a:t>Ergodic</a:t>
            </a:r>
            <a:r>
              <a:rPr lang="en-US" sz="2800" dirty="0" smtClean="0">
                <a:solidFill>
                  <a:schemeClr val="tx1"/>
                </a:solidFill>
                <a:latin typeface="Futura Condensed"/>
                <a:cs typeface="Futura Condensed"/>
              </a:rPr>
              <a:t> behavior?</a:t>
            </a:r>
            <a:endParaRPr lang="en-US" sz="2800" dirty="0">
              <a:solidFill>
                <a:schemeClr val="tx1"/>
              </a:solidFill>
              <a:latin typeface="Futura Condensed"/>
              <a:cs typeface="Futura Condensed"/>
            </a:endParaRPr>
          </a:p>
          <a:p>
            <a:pPr algn="l"/>
            <a:r>
              <a:rPr lang="en-US" sz="2800" dirty="0" smtClean="0">
                <a:solidFill>
                  <a:schemeClr val="bg2"/>
                </a:solidFill>
                <a:latin typeface="Zapf Dingbats"/>
                <a:ea typeface="Zapf Dingbats"/>
                <a:cs typeface="Zapf Dingbats"/>
                <a:sym typeface="Zapf Dingbats"/>
              </a:rPr>
              <a:t>★</a:t>
            </a:r>
            <a:r>
              <a:rPr lang="en-US" sz="2800" dirty="0" smtClean="0">
                <a:solidFill>
                  <a:schemeClr val="tx2"/>
                </a:solidFill>
                <a:latin typeface="Zapf Dingbats"/>
                <a:ea typeface="Zapf Dingbats"/>
                <a:cs typeface="Zapf Dingbats"/>
                <a:sym typeface="Zapf Dingbats"/>
              </a:rPr>
              <a:t> </a:t>
            </a:r>
            <a:r>
              <a:rPr lang="en-US" sz="2800" b="1" dirty="0" smtClean="0">
                <a:solidFill>
                  <a:schemeClr val="tx1"/>
                </a:solidFill>
                <a:latin typeface="Futura Condensed"/>
                <a:cs typeface="Futura Condensed"/>
              </a:rPr>
              <a:t>Other </a:t>
            </a:r>
            <a:r>
              <a:rPr lang="en-US" sz="2800" dirty="0" smtClean="0">
                <a:solidFill>
                  <a:schemeClr val="tx1"/>
                </a:solidFill>
                <a:latin typeface="Futura Condensed"/>
                <a:cs typeface="Futura Condensed"/>
              </a:rPr>
              <a:t>applications: improve </a:t>
            </a:r>
            <a:r>
              <a:rPr lang="en-US" sz="2800" dirty="0" err="1" smtClean="0">
                <a:solidFill>
                  <a:schemeClr val="tx1"/>
                </a:solidFill>
                <a:latin typeface="Futura Condensed"/>
                <a:cs typeface="Futura Condensed"/>
              </a:rPr>
              <a:t>Hartree-Fock</a:t>
            </a:r>
            <a:r>
              <a:rPr lang="en-US" sz="2800" dirty="0" smtClean="0">
                <a:solidFill>
                  <a:schemeClr val="tx1"/>
                </a:solidFill>
                <a:latin typeface="Futura Condensed"/>
                <a:cs typeface="Futura Condensed"/>
              </a:rPr>
              <a:t>, </a:t>
            </a:r>
            <a:r>
              <a:rPr lang="en-US" sz="2800" dirty="0" err="1" smtClean="0">
                <a:solidFill>
                  <a:schemeClr val="tx1"/>
                </a:solidFill>
                <a:latin typeface="Futura Condensed"/>
                <a:cs typeface="Futura Condensed"/>
              </a:rPr>
              <a:t>disorderfree</a:t>
            </a:r>
            <a:r>
              <a:rPr lang="en-US" sz="2800" dirty="0" smtClean="0">
                <a:solidFill>
                  <a:schemeClr val="tx1"/>
                </a:solidFill>
                <a:latin typeface="Futura Condensed"/>
                <a:cs typeface="Futura Condensed"/>
              </a:rPr>
              <a:t> systems</a:t>
            </a:r>
            <a:endParaRPr lang="en-US" sz="2800" b="1" dirty="0">
              <a:solidFill>
                <a:schemeClr val="tx1"/>
              </a:solidFill>
              <a:latin typeface="Futura Condensed"/>
              <a:cs typeface="Futura Condensed"/>
            </a:endParaRPr>
          </a:p>
        </p:txBody>
      </p:sp>
      <p:sp>
        <p:nvSpPr>
          <p:cNvPr id="9" name="Rectangle 8"/>
          <p:cNvSpPr/>
          <p:nvPr/>
        </p:nvSpPr>
        <p:spPr>
          <a:xfrm>
            <a:off x="1795008" y="5313570"/>
            <a:ext cx="6022953" cy="461665"/>
          </a:xfrm>
          <a:prstGeom prst="rect">
            <a:avLst/>
          </a:prstGeom>
        </p:spPr>
        <p:txBody>
          <a:bodyPr wrap="none">
            <a:spAutoFit/>
          </a:bodyPr>
          <a:lstStyle/>
          <a:p>
            <a:pPr>
              <a:spcBef>
                <a:spcPts val="600"/>
              </a:spcBef>
              <a:spcAft>
                <a:spcPts val="1200"/>
              </a:spcAft>
            </a:pPr>
            <a:r>
              <a:rPr lang="en-US" sz="2400" b="1" dirty="0" smtClean="0">
                <a:latin typeface="Futura Condensed"/>
                <a:cs typeface="Futura Condensed"/>
              </a:rPr>
              <a:t>Reference: </a:t>
            </a:r>
            <a:r>
              <a:rPr lang="en-US" sz="2400" dirty="0" smtClean="0">
                <a:latin typeface="Futura Condensed"/>
                <a:cs typeface="Futura Condensed"/>
              </a:rPr>
              <a:t>Rademaker</a:t>
            </a:r>
            <a:r>
              <a:rPr lang="en-US" sz="2400" dirty="0">
                <a:latin typeface="Futura Condensed"/>
                <a:cs typeface="Futura Condensed"/>
              </a:rPr>
              <a:t>, </a:t>
            </a:r>
            <a:r>
              <a:rPr lang="en-US" sz="2400" dirty="0" err="1">
                <a:latin typeface="Futura Condensed"/>
                <a:cs typeface="Futura Condensed"/>
              </a:rPr>
              <a:t>Ortuño</a:t>
            </a:r>
            <a:r>
              <a:rPr lang="en-US" sz="2400" dirty="0">
                <a:latin typeface="Futura Condensed"/>
                <a:cs typeface="Futura Condensed"/>
              </a:rPr>
              <a:t> </a:t>
            </a:r>
            <a:r>
              <a:rPr lang="en-US" sz="2400" dirty="0" smtClean="0">
                <a:latin typeface="Futura Condensed"/>
                <a:cs typeface="Futura Condensed"/>
              </a:rPr>
              <a:t>PRL 116, 010404 (2016)</a:t>
            </a:r>
            <a:endParaRPr lang="en-US" sz="2400" dirty="0">
              <a:latin typeface="Futura Condensed"/>
              <a:cs typeface="Futura Condensed"/>
            </a:endParaRPr>
          </a:p>
        </p:txBody>
      </p:sp>
    </p:spTree>
    <p:extLst>
      <p:ext uri="{BB962C8B-B14F-4D97-AF65-F5344CB8AC3E}">
        <p14:creationId xmlns:p14="http://schemas.microsoft.com/office/powerpoint/2010/main" val="139575481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9"/>
            <a:ext cx="9144000" cy="913573"/>
          </a:xfrm>
          <a:solidFill>
            <a:schemeClr val="bg2"/>
          </a:solidFill>
        </p:spPr>
        <p:txBody>
          <a:bodyPr/>
          <a:lstStyle/>
          <a:p>
            <a:r>
              <a:rPr lang="en-US" dirty="0" smtClean="0">
                <a:solidFill>
                  <a:srgbClr val="E6E2AF"/>
                </a:solidFill>
                <a:latin typeface="Futura"/>
                <a:cs typeface="Futura"/>
              </a:rPr>
              <a:t>Classical </a:t>
            </a:r>
            <a:r>
              <a:rPr lang="en-US" dirty="0" err="1" smtClean="0">
                <a:solidFill>
                  <a:srgbClr val="E6E2AF"/>
                </a:solidFill>
                <a:latin typeface="Futura"/>
                <a:cs typeface="Futura"/>
              </a:rPr>
              <a:t>Ergodicity</a:t>
            </a:r>
            <a:endParaRPr lang="en-US" dirty="0">
              <a:solidFill>
                <a:srgbClr val="E6E2AF"/>
              </a:solidFill>
              <a:latin typeface="Futura"/>
              <a:cs typeface="Futura"/>
            </a:endParaRPr>
          </a:p>
        </p:txBody>
      </p:sp>
      <p:sp>
        <p:nvSpPr>
          <p:cNvPr id="3" name="Content Placeholder 2"/>
          <p:cNvSpPr>
            <a:spLocks noGrp="1"/>
          </p:cNvSpPr>
          <p:nvPr>
            <p:ph idx="1"/>
          </p:nvPr>
        </p:nvSpPr>
        <p:spPr>
          <a:xfrm>
            <a:off x="457200" y="1600200"/>
            <a:ext cx="8229600" cy="4838699"/>
          </a:xfrm>
        </p:spPr>
        <p:txBody>
          <a:bodyPr>
            <a:normAutofit/>
          </a:bodyPr>
          <a:lstStyle/>
          <a:p>
            <a:pPr marL="0" indent="0">
              <a:buNone/>
            </a:pPr>
            <a:r>
              <a:rPr lang="en-US" b="1" dirty="0" smtClean="0">
                <a:latin typeface="Futura Condensed"/>
                <a:cs typeface="Futura Condensed"/>
              </a:rPr>
              <a:t>Stat-</a:t>
            </a:r>
            <a:r>
              <a:rPr lang="en-US" b="1" dirty="0" err="1" smtClean="0">
                <a:latin typeface="Futura Condensed"/>
                <a:cs typeface="Futura Condensed"/>
              </a:rPr>
              <a:t>Mech</a:t>
            </a:r>
            <a:r>
              <a:rPr lang="en-US" dirty="0" smtClean="0">
                <a:latin typeface="Futura Condensed"/>
                <a:cs typeface="Futura Condensed"/>
              </a:rPr>
              <a:t>: Long-time average = Ensemble average</a:t>
            </a:r>
          </a:p>
          <a:p>
            <a:pPr marL="0" indent="0">
              <a:buNone/>
            </a:pPr>
            <a:r>
              <a:rPr lang="en-US" dirty="0" smtClean="0">
                <a:latin typeface="Futura Condensed"/>
                <a:cs typeface="Futura Condensed"/>
              </a:rPr>
              <a:t>Only true if </a:t>
            </a:r>
            <a:r>
              <a:rPr lang="en-US" b="1" dirty="0" smtClean="0">
                <a:latin typeface="Futura Condensed"/>
                <a:cs typeface="Futura Condensed"/>
              </a:rPr>
              <a:t>ALL</a:t>
            </a:r>
            <a:r>
              <a:rPr lang="en-US" dirty="0" smtClean="0">
                <a:latin typeface="Futura Condensed"/>
                <a:cs typeface="Futura Condensed"/>
              </a:rPr>
              <a:t> of phase space is covered: </a:t>
            </a:r>
            <a:r>
              <a:rPr lang="en-US" b="1" dirty="0" smtClean="0">
                <a:latin typeface="Futura Condensed"/>
                <a:cs typeface="Futura Condensed"/>
              </a:rPr>
              <a:t>ERGODICITY</a:t>
            </a:r>
          </a:p>
          <a:p>
            <a:pPr marL="0" indent="0">
              <a:buNone/>
            </a:pPr>
            <a:endParaRPr lang="en-US" dirty="0" smtClean="0">
              <a:latin typeface="Futura Condensed"/>
              <a:cs typeface="Futura Condensed"/>
            </a:endParaRPr>
          </a:p>
          <a:p>
            <a:endParaRPr lang="en-US" dirty="0" smtClean="0">
              <a:latin typeface="Futura Condensed"/>
              <a:cs typeface="Futura Condensed"/>
            </a:endParaRPr>
          </a:p>
        </p:txBody>
      </p:sp>
      <p:pic>
        <p:nvPicPr>
          <p:cNvPr id="4" name="Picture 3" descr="billiard.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2300" y="3073400"/>
            <a:ext cx="5359400" cy="2081997"/>
          </a:xfrm>
          <a:prstGeom prst="rect">
            <a:avLst/>
          </a:prstGeom>
        </p:spPr>
      </p:pic>
      <p:sp>
        <p:nvSpPr>
          <p:cNvPr id="5" name="Rectangle 4"/>
          <p:cNvSpPr/>
          <p:nvPr/>
        </p:nvSpPr>
        <p:spPr>
          <a:xfrm>
            <a:off x="4274482" y="5186630"/>
            <a:ext cx="2977218" cy="369332"/>
          </a:xfrm>
          <a:prstGeom prst="rect">
            <a:avLst/>
          </a:prstGeom>
        </p:spPr>
        <p:txBody>
          <a:bodyPr wrap="square">
            <a:spAutoFit/>
          </a:bodyPr>
          <a:lstStyle/>
          <a:p>
            <a:pPr algn="ctr"/>
            <a:r>
              <a:rPr lang="en-US" b="1" dirty="0" smtClean="0">
                <a:latin typeface="Futura Condensed"/>
                <a:cs typeface="Futura Condensed"/>
              </a:rPr>
              <a:t>ERGODIC</a:t>
            </a:r>
            <a:endParaRPr lang="en-US" dirty="0"/>
          </a:p>
        </p:txBody>
      </p:sp>
      <p:sp>
        <p:nvSpPr>
          <p:cNvPr id="6" name="Rectangle 5"/>
          <p:cNvSpPr/>
          <p:nvPr/>
        </p:nvSpPr>
        <p:spPr>
          <a:xfrm>
            <a:off x="1892300" y="5186630"/>
            <a:ext cx="2108200" cy="369332"/>
          </a:xfrm>
          <a:prstGeom prst="rect">
            <a:avLst/>
          </a:prstGeom>
        </p:spPr>
        <p:txBody>
          <a:bodyPr wrap="square">
            <a:spAutoFit/>
          </a:bodyPr>
          <a:lstStyle/>
          <a:p>
            <a:pPr algn="ctr"/>
            <a:r>
              <a:rPr lang="en-US" b="1" dirty="0" smtClean="0">
                <a:latin typeface="Futura Condensed"/>
                <a:cs typeface="Futura Condensed"/>
              </a:rPr>
              <a:t>NON-ERGODIC</a:t>
            </a:r>
            <a:endParaRPr lang="en-US" dirty="0"/>
          </a:p>
        </p:txBody>
      </p:sp>
      <p:grpSp>
        <p:nvGrpSpPr>
          <p:cNvPr id="11" name="Group 10"/>
          <p:cNvGrpSpPr/>
          <p:nvPr/>
        </p:nvGrpSpPr>
        <p:grpSpPr>
          <a:xfrm>
            <a:off x="0" y="5555962"/>
            <a:ext cx="9144000" cy="1028449"/>
            <a:chOff x="0" y="5555962"/>
            <a:chExt cx="9144000" cy="1028449"/>
          </a:xfrm>
        </p:grpSpPr>
        <p:cxnSp>
          <p:nvCxnSpPr>
            <p:cNvPr id="8" name="Straight Arrow Connector 7"/>
            <p:cNvCxnSpPr>
              <a:stCxn id="6" idx="2"/>
            </p:cNvCxnSpPr>
            <p:nvPr/>
          </p:nvCxnSpPr>
          <p:spPr>
            <a:xfrm flipH="1">
              <a:off x="2933700" y="5555962"/>
              <a:ext cx="12700" cy="4003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itle 1"/>
            <p:cNvSpPr txBox="1">
              <a:spLocks/>
            </p:cNvSpPr>
            <p:nvPr/>
          </p:nvSpPr>
          <p:spPr>
            <a:xfrm>
              <a:off x="0" y="5981700"/>
              <a:ext cx="9144000" cy="602711"/>
            </a:xfrm>
            <a:prstGeom prst="rect">
              <a:avLst/>
            </a:prstGeom>
            <a:solidFill>
              <a:schemeClr val="bg2"/>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latin typeface="Futura Condensed"/>
                  <a:cs typeface="Futura Condensed"/>
                </a:rPr>
                <a:t>Existence of INTEGRALS OF </a:t>
              </a:r>
              <a:r>
                <a:rPr lang="en-US" sz="3200" b="1" dirty="0" smtClean="0">
                  <a:latin typeface="Futura Condensed"/>
                  <a:cs typeface="Futura Condensed"/>
                </a:rPr>
                <a:t>MOTION (IOM)</a:t>
              </a:r>
              <a:endParaRPr lang="en-US" sz="3200" dirty="0"/>
            </a:p>
          </p:txBody>
        </p:sp>
      </p:grpSp>
    </p:spTree>
    <p:extLst>
      <p:ext uri="{BB962C8B-B14F-4D97-AF65-F5344CB8AC3E}">
        <p14:creationId xmlns:p14="http://schemas.microsoft.com/office/powerpoint/2010/main" val="4558807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9"/>
            <a:ext cx="9144000" cy="913573"/>
          </a:xfrm>
          <a:solidFill>
            <a:schemeClr val="bg2"/>
          </a:solidFill>
        </p:spPr>
        <p:txBody>
          <a:bodyPr/>
          <a:lstStyle/>
          <a:p>
            <a:r>
              <a:rPr lang="en-US" dirty="0" smtClean="0">
                <a:solidFill>
                  <a:srgbClr val="E6E2AF"/>
                </a:solidFill>
                <a:latin typeface="Futura"/>
                <a:cs typeface="Futura"/>
              </a:rPr>
              <a:t>Quantum </a:t>
            </a:r>
            <a:r>
              <a:rPr lang="en-US" dirty="0" err="1" smtClean="0">
                <a:solidFill>
                  <a:srgbClr val="E6E2AF"/>
                </a:solidFill>
                <a:latin typeface="Futura"/>
                <a:cs typeface="Futura"/>
              </a:rPr>
              <a:t>Ergodicity</a:t>
            </a:r>
            <a:r>
              <a:rPr lang="en-US" dirty="0" smtClean="0">
                <a:solidFill>
                  <a:srgbClr val="E6E2AF"/>
                </a:solidFill>
                <a:latin typeface="Futura"/>
                <a:cs typeface="Futura"/>
              </a:rPr>
              <a:t>?</a:t>
            </a:r>
            <a:endParaRPr lang="en-US" dirty="0">
              <a:solidFill>
                <a:srgbClr val="E6E2AF"/>
              </a:solidFill>
              <a:latin typeface="Futura"/>
              <a:cs typeface="Futura"/>
            </a:endParaRPr>
          </a:p>
        </p:txBody>
      </p:sp>
      <p:sp>
        <p:nvSpPr>
          <p:cNvPr id="3" name="Content Placeholder 2"/>
          <p:cNvSpPr>
            <a:spLocks noGrp="1"/>
          </p:cNvSpPr>
          <p:nvPr>
            <p:ph idx="1"/>
          </p:nvPr>
        </p:nvSpPr>
        <p:spPr>
          <a:xfrm>
            <a:off x="457200" y="1600200"/>
            <a:ext cx="8229600" cy="4838699"/>
          </a:xfrm>
        </p:spPr>
        <p:txBody>
          <a:bodyPr>
            <a:normAutofit/>
          </a:bodyPr>
          <a:lstStyle/>
          <a:p>
            <a:pPr marL="0" indent="0">
              <a:buNone/>
            </a:pPr>
            <a:r>
              <a:rPr lang="en-US" b="1" dirty="0" err="1">
                <a:latin typeface="Futura Condensed"/>
                <a:cs typeface="Futura Condensed"/>
              </a:rPr>
              <a:t>Integrability</a:t>
            </a:r>
            <a:r>
              <a:rPr lang="en-US" b="1" dirty="0">
                <a:latin typeface="Futura Condensed"/>
                <a:cs typeface="Futura Condensed"/>
              </a:rPr>
              <a:t> </a:t>
            </a:r>
            <a:r>
              <a:rPr lang="en-US" dirty="0">
                <a:latin typeface="Futura Condensed"/>
                <a:cs typeface="Futura Condensed"/>
              </a:rPr>
              <a:t>= Existence of macroscopic many IOMs</a:t>
            </a:r>
          </a:p>
          <a:p>
            <a:pPr marL="0" indent="0">
              <a:buNone/>
            </a:pPr>
            <a:endParaRPr lang="en-US" i="1" dirty="0" smtClean="0">
              <a:latin typeface="Futura Condensed"/>
              <a:cs typeface="Futura Condensed"/>
            </a:endParaRPr>
          </a:p>
          <a:p>
            <a:pPr marL="0" indent="0">
              <a:buNone/>
            </a:pPr>
            <a:r>
              <a:rPr lang="en-US" i="1" dirty="0" smtClean="0">
                <a:latin typeface="Futura Condensed"/>
                <a:cs typeface="Futura Condensed"/>
              </a:rPr>
              <a:t>…but…</a:t>
            </a:r>
          </a:p>
          <a:p>
            <a:pPr marL="0" indent="0">
              <a:buNone/>
            </a:pPr>
            <a:endParaRPr lang="en-US" dirty="0" smtClean="0">
              <a:latin typeface="Futura Condensed"/>
              <a:cs typeface="Futura Condensed"/>
            </a:endParaRPr>
          </a:p>
          <a:p>
            <a:pPr marL="0" indent="0">
              <a:buNone/>
            </a:pPr>
            <a:r>
              <a:rPr lang="en-US" dirty="0" smtClean="0">
                <a:latin typeface="Futura Condensed"/>
                <a:cs typeface="Futura Condensed"/>
              </a:rPr>
              <a:t>Every </a:t>
            </a:r>
            <a:r>
              <a:rPr lang="en-US" b="1" dirty="0" smtClean="0">
                <a:latin typeface="Futura Condensed"/>
                <a:cs typeface="Futura Condensed"/>
              </a:rPr>
              <a:t>Projection </a:t>
            </a:r>
            <a:r>
              <a:rPr lang="en-US" dirty="0" smtClean="0">
                <a:latin typeface="Futura Condensed"/>
                <a:cs typeface="Futura Condensed"/>
              </a:rPr>
              <a:t>onto an </a:t>
            </a:r>
            <a:r>
              <a:rPr lang="en-US" b="1" dirty="0" err="1" smtClean="0">
                <a:latin typeface="Futura Condensed"/>
                <a:cs typeface="Futura Condensed"/>
              </a:rPr>
              <a:t>Eigenstate</a:t>
            </a:r>
            <a:r>
              <a:rPr lang="en-US" dirty="0" smtClean="0">
                <a:latin typeface="Futura Condensed"/>
                <a:cs typeface="Futura Condensed"/>
              </a:rPr>
              <a:t> is an </a:t>
            </a:r>
            <a:r>
              <a:rPr lang="en-US" b="1" dirty="0" smtClean="0">
                <a:latin typeface="Futura Condensed"/>
                <a:cs typeface="Futura Condensed"/>
              </a:rPr>
              <a:t>IOM!</a:t>
            </a:r>
          </a:p>
          <a:p>
            <a:pPr marL="0" indent="0">
              <a:buNone/>
            </a:pPr>
            <a:endParaRPr lang="en-US" b="1" dirty="0">
              <a:latin typeface="Futura Condensed"/>
              <a:cs typeface="Futura Condensed"/>
            </a:endParaRPr>
          </a:p>
          <a:p>
            <a:pPr marL="0" indent="0">
              <a:buNone/>
            </a:pPr>
            <a:endParaRPr lang="en-US" b="1" dirty="0" smtClean="0">
              <a:latin typeface="Futura Condensed"/>
              <a:cs typeface="Futura Condensed"/>
            </a:endParaRPr>
          </a:p>
          <a:p>
            <a:pPr marL="0" indent="0">
              <a:buNone/>
            </a:pPr>
            <a:endParaRPr lang="en-US" b="1" dirty="0">
              <a:latin typeface="Futura Condensed"/>
              <a:cs typeface="Futura Condensed"/>
            </a:endParaRPr>
          </a:p>
          <a:p>
            <a:pPr marL="0" indent="0">
              <a:buNone/>
            </a:pPr>
            <a:endParaRPr lang="en-US" dirty="0" smtClean="0">
              <a:latin typeface="Futura Condensed"/>
              <a:cs typeface="Futura Condensed"/>
            </a:endParaRPr>
          </a:p>
          <a:p>
            <a:endParaRPr lang="en-US" dirty="0" smtClean="0">
              <a:latin typeface="Futura Condensed"/>
              <a:cs typeface="Futura Condensed"/>
            </a:endParaRPr>
          </a:p>
        </p:txBody>
      </p:sp>
      <p:sp>
        <p:nvSpPr>
          <p:cNvPr id="5" name="Rectangle 4"/>
          <p:cNvSpPr/>
          <p:nvPr/>
        </p:nvSpPr>
        <p:spPr>
          <a:xfrm>
            <a:off x="0" y="5005267"/>
            <a:ext cx="9144000" cy="870486"/>
          </a:xfrm>
          <a:prstGeom prst="rect">
            <a:avLst/>
          </a:prstGeom>
          <a:solidFill>
            <a:srgbClr val="046380"/>
          </a:solidFill>
          <a:ln w="57150" cmpd="sng">
            <a:solidFill>
              <a:srgbClr val="04638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latin typeface="Futura Condensed"/>
                <a:cs typeface="Futura Condensed"/>
              </a:rPr>
              <a:t>Quantum Systems Cannot Be </a:t>
            </a:r>
            <a:r>
              <a:rPr lang="en-US" sz="3200" b="1" dirty="0" err="1" smtClean="0">
                <a:latin typeface="Futura Condensed"/>
                <a:cs typeface="Futura Condensed"/>
              </a:rPr>
              <a:t>Ergodic</a:t>
            </a:r>
            <a:r>
              <a:rPr lang="en-US" sz="3200" b="1" dirty="0" smtClean="0">
                <a:latin typeface="Futura Condensed"/>
                <a:cs typeface="Futura Condensed"/>
              </a:rPr>
              <a:t>?</a:t>
            </a:r>
            <a:endParaRPr lang="en-US" sz="3200" b="1" dirty="0">
              <a:latin typeface="Futura Condensed"/>
              <a:cs typeface="Futura Condensed"/>
            </a:endParaRPr>
          </a:p>
        </p:txBody>
      </p:sp>
    </p:spTree>
    <p:extLst>
      <p:ext uri="{BB962C8B-B14F-4D97-AF65-F5344CB8AC3E}">
        <p14:creationId xmlns:p14="http://schemas.microsoft.com/office/powerpoint/2010/main" val="24492244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9"/>
            <a:ext cx="9144000" cy="913573"/>
          </a:xfrm>
          <a:solidFill>
            <a:schemeClr val="bg2"/>
          </a:solidFill>
        </p:spPr>
        <p:txBody>
          <a:bodyPr/>
          <a:lstStyle/>
          <a:p>
            <a:r>
              <a:rPr lang="en-US" dirty="0" smtClean="0">
                <a:solidFill>
                  <a:srgbClr val="E6E2AF"/>
                </a:solidFill>
                <a:latin typeface="Futura"/>
                <a:cs typeface="Futura"/>
              </a:rPr>
              <a:t>Quantum </a:t>
            </a:r>
            <a:r>
              <a:rPr lang="en-US" dirty="0" err="1" smtClean="0">
                <a:solidFill>
                  <a:srgbClr val="E6E2AF"/>
                </a:solidFill>
                <a:latin typeface="Futura"/>
                <a:cs typeface="Futura"/>
              </a:rPr>
              <a:t>Ergodicity</a:t>
            </a:r>
            <a:r>
              <a:rPr lang="en-US" dirty="0" smtClean="0">
                <a:solidFill>
                  <a:srgbClr val="E6E2AF"/>
                </a:solidFill>
                <a:latin typeface="Futura"/>
                <a:cs typeface="Futura"/>
              </a:rPr>
              <a:t>!</a:t>
            </a:r>
            <a:endParaRPr lang="en-US" dirty="0">
              <a:solidFill>
                <a:srgbClr val="E6E2AF"/>
              </a:solidFill>
              <a:latin typeface="Futura"/>
              <a:cs typeface="Futura"/>
            </a:endParaRPr>
          </a:p>
        </p:txBody>
      </p:sp>
      <p:sp>
        <p:nvSpPr>
          <p:cNvPr id="3" name="Content Placeholder 2"/>
          <p:cNvSpPr>
            <a:spLocks noGrp="1"/>
          </p:cNvSpPr>
          <p:nvPr>
            <p:ph idx="1"/>
          </p:nvPr>
        </p:nvSpPr>
        <p:spPr>
          <a:xfrm>
            <a:off x="457200" y="1600200"/>
            <a:ext cx="8229600" cy="4838699"/>
          </a:xfrm>
        </p:spPr>
        <p:txBody>
          <a:bodyPr>
            <a:normAutofit lnSpcReduction="10000"/>
          </a:bodyPr>
          <a:lstStyle/>
          <a:p>
            <a:r>
              <a:rPr lang="en-US" b="1" dirty="0" smtClean="0">
                <a:latin typeface="Futura Condensed"/>
                <a:cs typeface="Futura Condensed"/>
              </a:rPr>
              <a:t>ALL </a:t>
            </a:r>
            <a:r>
              <a:rPr lang="en-US" dirty="0" smtClean="0">
                <a:latin typeface="Futura Condensed"/>
                <a:cs typeface="Futura Condensed"/>
              </a:rPr>
              <a:t>systems </a:t>
            </a:r>
            <a:r>
              <a:rPr lang="en-US" b="1" dirty="0" smtClean="0">
                <a:latin typeface="Futura Condensed"/>
                <a:cs typeface="Futura Condensed"/>
              </a:rPr>
              <a:t>Locally </a:t>
            </a:r>
            <a:r>
              <a:rPr lang="en-US" dirty="0" smtClean="0">
                <a:latin typeface="Futura Condensed"/>
                <a:cs typeface="Futura Condensed"/>
              </a:rPr>
              <a:t>thermalize towards </a:t>
            </a:r>
            <a:r>
              <a:rPr lang="en-US" b="1" dirty="0" smtClean="0">
                <a:latin typeface="Futura Condensed"/>
                <a:cs typeface="Futura Condensed"/>
              </a:rPr>
              <a:t>Generalized </a:t>
            </a:r>
            <a:r>
              <a:rPr lang="en-US" b="1" dirty="0" smtClean="0">
                <a:latin typeface="Futura Condensed"/>
                <a:cs typeface="Futura Condensed"/>
              </a:rPr>
              <a:t>Gibbs </a:t>
            </a:r>
            <a:r>
              <a:rPr lang="en-US" b="1" dirty="0" smtClean="0">
                <a:latin typeface="Futura Condensed"/>
                <a:cs typeface="Futura Condensed"/>
              </a:rPr>
              <a:t>Ensemble</a:t>
            </a:r>
          </a:p>
          <a:p>
            <a:endParaRPr lang="en-US" b="1" dirty="0">
              <a:latin typeface="Futura Condensed"/>
              <a:cs typeface="Futura Condensed"/>
            </a:endParaRPr>
          </a:p>
          <a:p>
            <a:pPr marL="0" indent="0">
              <a:buNone/>
            </a:pPr>
            <a:endParaRPr lang="en-US" b="1" dirty="0" smtClean="0">
              <a:latin typeface="Futura Condensed"/>
              <a:cs typeface="Futura Condensed"/>
            </a:endParaRPr>
          </a:p>
          <a:p>
            <a:r>
              <a:rPr lang="en-US" dirty="0" smtClean="0">
                <a:latin typeface="Futura Condensed"/>
                <a:cs typeface="Futura Condensed"/>
              </a:rPr>
              <a:t>Relevant IOMs ar</a:t>
            </a:r>
            <a:r>
              <a:rPr lang="en-US" dirty="0" smtClean="0">
                <a:latin typeface="Futura Condensed"/>
                <a:cs typeface="Futura Condensed"/>
              </a:rPr>
              <a:t>e </a:t>
            </a:r>
            <a:r>
              <a:rPr lang="en-US" b="1" dirty="0" smtClean="0">
                <a:latin typeface="Futura Condensed"/>
                <a:cs typeface="Futura Condensed"/>
              </a:rPr>
              <a:t>Charge DENSITIES </a:t>
            </a:r>
            <a:endParaRPr lang="en-US" dirty="0" smtClean="0">
              <a:latin typeface="Futura Condensed"/>
              <a:cs typeface="Futura Condensed"/>
            </a:endParaRPr>
          </a:p>
          <a:p>
            <a:r>
              <a:rPr lang="en-US" b="1" dirty="0" smtClean="0">
                <a:latin typeface="Futura Condensed"/>
                <a:cs typeface="Futura Condensed"/>
              </a:rPr>
              <a:t>Every </a:t>
            </a:r>
            <a:r>
              <a:rPr lang="en-US" dirty="0" smtClean="0">
                <a:latin typeface="Futura Condensed"/>
                <a:cs typeface="Futura Condensed"/>
              </a:rPr>
              <a:t>conserved charge density leads to </a:t>
            </a:r>
            <a:r>
              <a:rPr lang="en-US" b="1" dirty="0" smtClean="0">
                <a:latin typeface="Futura Condensed"/>
                <a:cs typeface="Futura Condensed"/>
              </a:rPr>
              <a:t>thermodynamic parameter</a:t>
            </a:r>
            <a:r>
              <a:rPr lang="en-US" dirty="0" smtClean="0">
                <a:latin typeface="Futura Condensed"/>
                <a:cs typeface="Futura Condensed"/>
              </a:rPr>
              <a:t> </a:t>
            </a:r>
            <a:r>
              <a:rPr lang="en-US" dirty="0" smtClean="0">
                <a:latin typeface="Futura Condensed"/>
                <a:cs typeface="Futura Condensed"/>
              </a:rPr>
              <a:t/>
            </a:r>
            <a:br>
              <a:rPr lang="en-US" dirty="0" smtClean="0">
                <a:latin typeface="Futura Condensed"/>
                <a:cs typeface="Futura Condensed"/>
              </a:rPr>
            </a:br>
            <a:r>
              <a:rPr lang="en-US" dirty="0" smtClean="0">
                <a:latin typeface="Futura Condensed"/>
                <a:cs typeface="Futura Condensed"/>
              </a:rPr>
              <a:t>(</a:t>
            </a:r>
            <a:r>
              <a:rPr lang="en-US" dirty="0" smtClean="0">
                <a:latin typeface="Futura Condensed"/>
                <a:cs typeface="Futura Condensed"/>
              </a:rPr>
              <a:t>electric charge, mass, energy, momentum, etc.)</a:t>
            </a:r>
          </a:p>
          <a:p>
            <a:r>
              <a:rPr lang="en-US" dirty="0" smtClean="0">
                <a:latin typeface="Futura Condensed"/>
                <a:cs typeface="Futura Condensed"/>
              </a:rPr>
              <a:t>Projection </a:t>
            </a:r>
            <a:r>
              <a:rPr lang="en-US" dirty="0" smtClean="0">
                <a:latin typeface="Futura Condensed"/>
                <a:cs typeface="Futura Condensed"/>
              </a:rPr>
              <a:t>operator is </a:t>
            </a:r>
            <a:r>
              <a:rPr lang="en-US" b="1" dirty="0" smtClean="0">
                <a:latin typeface="Futura Condensed"/>
                <a:cs typeface="Futura Condensed"/>
              </a:rPr>
              <a:t>NOT </a:t>
            </a:r>
            <a:r>
              <a:rPr lang="en-US" dirty="0" smtClean="0">
                <a:latin typeface="Futura Condensed"/>
                <a:cs typeface="Futura Condensed"/>
              </a:rPr>
              <a:t>a Charge </a:t>
            </a:r>
            <a:r>
              <a:rPr lang="en-US" dirty="0" smtClean="0">
                <a:latin typeface="Futura Condensed"/>
                <a:cs typeface="Futura Condensed"/>
              </a:rPr>
              <a:t>D</a:t>
            </a:r>
            <a:r>
              <a:rPr lang="en-US" dirty="0" smtClean="0">
                <a:latin typeface="Futura Condensed"/>
                <a:cs typeface="Futura Condensed"/>
              </a:rPr>
              <a:t>ensity (in general)</a:t>
            </a:r>
            <a:endParaRPr lang="en-US" b="1" dirty="0" smtClean="0">
              <a:latin typeface="Futura Condensed"/>
              <a:cs typeface="Futura Condensed"/>
            </a:endParaRPr>
          </a:p>
          <a:p>
            <a:pPr marL="0" indent="0">
              <a:buNone/>
            </a:pPr>
            <a:endParaRPr lang="en-US" dirty="0" smtClean="0">
              <a:latin typeface="Futura Condensed"/>
              <a:cs typeface="Futura Condensed"/>
            </a:endParaRPr>
          </a:p>
          <a:p>
            <a:endParaRPr lang="en-US" dirty="0" smtClean="0">
              <a:latin typeface="Futura Condensed"/>
              <a:cs typeface="Futura Condensed"/>
            </a:endParaRPr>
          </a:p>
        </p:txBody>
      </p:sp>
      <p:sp>
        <p:nvSpPr>
          <p:cNvPr id="6" name="Content Placeholder 2"/>
          <p:cNvSpPr txBox="1">
            <a:spLocks/>
          </p:cNvSpPr>
          <p:nvPr/>
        </p:nvSpPr>
        <p:spPr>
          <a:xfrm>
            <a:off x="457200" y="2884367"/>
            <a:ext cx="8229600" cy="870486"/>
          </a:xfrm>
          <a:prstGeom prst="rect">
            <a:avLst/>
          </a:prstGeom>
        </p:spPr>
        <p:txBody>
          <a:bodyPr vert="horz" lIns="91440" tIns="45720" rIns="91440" bIns="45720" rtlCol="0" anchor="ctr" anchorCtr="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b="1" dirty="0" smtClean="0">
              <a:solidFill>
                <a:srgbClr val="E6E2AF"/>
              </a:solidFill>
              <a:latin typeface="Futura Condensed"/>
              <a:cs typeface="Futura Condensed"/>
            </a:endParaRPr>
          </a:p>
        </p:txBody>
      </p:sp>
      <p:grpSp>
        <p:nvGrpSpPr>
          <p:cNvPr id="12" name="Group 11"/>
          <p:cNvGrpSpPr/>
          <p:nvPr/>
        </p:nvGrpSpPr>
        <p:grpSpPr>
          <a:xfrm>
            <a:off x="1562100" y="2681167"/>
            <a:ext cx="5511800" cy="870486"/>
            <a:chOff x="1562100" y="2681167"/>
            <a:chExt cx="5511800" cy="870486"/>
          </a:xfrm>
        </p:grpSpPr>
        <p:sp>
          <p:nvSpPr>
            <p:cNvPr id="5" name="Rectangle 4"/>
            <p:cNvSpPr/>
            <p:nvPr/>
          </p:nvSpPr>
          <p:spPr>
            <a:xfrm>
              <a:off x="1562100" y="2681167"/>
              <a:ext cx="5511800" cy="870486"/>
            </a:xfrm>
            <a:prstGeom prst="rect">
              <a:avLst/>
            </a:prstGeom>
            <a:solidFill>
              <a:srgbClr val="046380"/>
            </a:solidFill>
            <a:ln w="57150" cmpd="sng">
              <a:solidFill>
                <a:srgbClr val="04638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9900" y="2744667"/>
              <a:ext cx="5156200" cy="730956"/>
            </a:xfrm>
            <a:prstGeom prst="rect">
              <a:avLst/>
            </a:prstGeom>
          </p:spPr>
        </p:pic>
      </p:grpSp>
      <p:pic>
        <p:nvPicPr>
          <p:cNvPr id="11" name="Picture 10"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2100" y="3551653"/>
            <a:ext cx="2400300" cy="774290"/>
          </a:xfrm>
          <a:prstGeom prst="rect">
            <a:avLst/>
          </a:prstGeom>
        </p:spPr>
      </p:pic>
      <p:sp>
        <p:nvSpPr>
          <p:cNvPr id="13" name="TextBox 12"/>
          <p:cNvSpPr txBox="1"/>
          <p:nvPr/>
        </p:nvSpPr>
        <p:spPr>
          <a:xfrm>
            <a:off x="0" y="6438899"/>
            <a:ext cx="4997882" cy="369332"/>
          </a:xfrm>
          <a:prstGeom prst="rect">
            <a:avLst/>
          </a:prstGeom>
          <a:noFill/>
        </p:spPr>
        <p:txBody>
          <a:bodyPr wrap="none" rtlCol="0">
            <a:spAutoFit/>
          </a:bodyPr>
          <a:lstStyle/>
          <a:p>
            <a:r>
              <a:rPr lang="en-US" b="1" dirty="0" smtClean="0">
                <a:latin typeface="Futura Condensed"/>
                <a:cs typeface="Futura Condensed"/>
              </a:rPr>
              <a:t>Refs:</a:t>
            </a:r>
            <a:r>
              <a:rPr lang="en-US" dirty="0" smtClean="0">
                <a:latin typeface="Futura Condensed"/>
                <a:cs typeface="Futura Condensed"/>
              </a:rPr>
              <a:t> Doyon arXiv</a:t>
            </a:r>
            <a:r>
              <a:rPr lang="en-US" dirty="0">
                <a:latin typeface="Futura Condensed"/>
                <a:cs typeface="Futura Condensed"/>
              </a:rPr>
              <a:t>:</a:t>
            </a:r>
            <a:r>
              <a:rPr lang="en-US" dirty="0" smtClean="0">
                <a:latin typeface="Futura Condensed"/>
                <a:cs typeface="Futura Condensed"/>
              </a:rPr>
              <a:t>1512.03713; </a:t>
            </a:r>
            <a:r>
              <a:rPr lang="en-US" dirty="0" err="1" smtClean="0">
                <a:latin typeface="Futura Condensed"/>
                <a:cs typeface="Futura Condensed"/>
              </a:rPr>
              <a:t>Essler&amp;Fagotti</a:t>
            </a:r>
            <a:r>
              <a:rPr lang="en-US" dirty="0">
                <a:latin typeface="Futura Condensed"/>
                <a:cs typeface="Futura Condensed"/>
              </a:rPr>
              <a:t> arXiv:</a:t>
            </a:r>
            <a:r>
              <a:rPr lang="en-US" dirty="0" smtClean="0">
                <a:latin typeface="Futura Condensed"/>
                <a:cs typeface="Futura Condensed"/>
              </a:rPr>
              <a:t>1603.06452</a:t>
            </a:r>
            <a:endParaRPr lang="en-US" dirty="0">
              <a:latin typeface="Futura Condensed"/>
              <a:cs typeface="Futura Condensed"/>
            </a:endParaRPr>
          </a:p>
        </p:txBody>
      </p:sp>
    </p:spTree>
    <p:extLst>
      <p:ext uri="{BB962C8B-B14F-4D97-AF65-F5344CB8AC3E}">
        <p14:creationId xmlns:p14="http://schemas.microsoft.com/office/powerpoint/2010/main" val="9884994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362086" y="1028701"/>
            <a:ext cx="5626100" cy="2349500"/>
          </a:xfrm>
          <a:prstGeom prst="roundRect">
            <a:avLst>
              <a:gd name="adj" fmla="val 7656"/>
            </a:avLst>
          </a:prstGeom>
          <a:solidFill>
            <a:schemeClr val="bg1"/>
          </a:solidFill>
          <a:ln w="57150" cmpd="sng">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62086" y="1028700"/>
            <a:ext cx="5626100" cy="622300"/>
          </a:xfrm>
          <a:solidFill>
            <a:schemeClr val="bg2"/>
          </a:solidFill>
          <a:ln w="57150" cmpd="sng">
            <a:solidFill>
              <a:srgbClr val="046380"/>
            </a:solidFill>
          </a:ln>
        </p:spPr>
        <p:txBody>
          <a:bodyPr>
            <a:noAutofit/>
          </a:bodyPr>
          <a:lstStyle/>
          <a:p>
            <a:r>
              <a:rPr lang="en-US" dirty="0" smtClean="0">
                <a:solidFill>
                  <a:srgbClr val="E6E2AF"/>
                </a:solidFill>
                <a:latin typeface="Futura"/>
                <a:cs typeface="Futura"/>
              </a:rPr>
              <a:t>ANDERSON INSULATOR</a:t>
            </a:r>
            <a:endParaRPr lang="en-US" dirty="0">
              <a:solidFill>
                <a:srgbClr val="E6E2AF"/>
              </a:solidFill>
              <a:latin typeface="Futura"/>
              <a:cs typeface="Futura"/>
            </a:endParaRPr>
          </a:p>
        </p:txBody>
      </p:sp>
      <p:grpSp>
        <p:nvGrpSpPr>
          <p:cNvPr id="12" name="Group 11"/>
          <p:cNvGrpSpPr/>
          <p:nvPr/>
        </p:nvGrpSpPr>
        <p:grpSpPr>
          <a:xfrm>
            <a:off x="467494" y="1955328"/>
            <a:ext cx="5419092" cy="1271459"/>
            <a:chOff x="467494" y="1193328"/>
            <a:chExt cx="5419092" cy="1271459"/>
          </a:xfrm>
        </p:grpSpPr>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494" y="1193328"/>
              <a:ext cx="4961154" cy="809794"/>
            </a:xfrm>
            <a:prstGeom prst="rect">
              <a:avLst/>
            </a:prstGeom>
          </p:spPr>
        </p:pic>
        <p:sp>
          <p:nvSpPr>
            <p:cNvPr id="6" name="Rectangle 5"/>
            <p:cNvSpPr/>
            <p:nvPr/>
          </p:nvSpPr>
          <p:spPr>
            <a:xfrm>
              <a:off x="3585956" y="2003122"/>
              <a:ext cx="2300630" cy="461665"/>
            </a:xfrm>
            <a:prstGeom prst="rect">
              <a:avLst/>
            </a:prstGeom>
            <a:ln>
              <a:solidFill>
                <a:srgbClr val="EFECCA"/>
              </a:solidFill>
            </a:ln>
          </p:spPr>
          <p:txBody>
            <a:bodyPr wrap="none">
              <a:spAutoFit/>
            </a:bodyPr>
            <a:lstStyle/>
            <a:p>
              <a:r>
                <a:rPr lang="en-US" sz="2400" dirty="0">
                  <a:latin typeface="Futura Condensed"/>
                  <a:cs typeface="Futura Condensed"/>
                </a:rPr>
                <a:t>QUENCHED DISORDER</a:t>
              </a:r>
            </a:p>
          </p:txBody>
        </p:sp>
        <p:sp>
          <p:nvSpPr>
            <p:cNvPr id="7" name="Rectangle 6"/>
            <p:cNvSpPr/>
            <p:nvPr/>
          </p:nvSpPr>
          <p:spPr>
            <a:xfrm>
              <a:off x="1972026" y="2003122"/>
              <a:ext cx="1074483" cy="461665"/>
            </a:xfrm>
            <a:prstGeom prst="rect">
              <a:avLst/>
            </a:prstGeom>
            <a:ln>
              <a:solidFill>
                <a:schemeClr val="tx1"/>
              </a:solidFill>
            </a:ln>
          </p:spPr>
          <p:txBody>
            <a:bodyPr wrap="none">
              <a:spAutoFit/>
            </a:bodyPr>
            <a:lstStyle/>
            <a:p>
              <a:r>
                <a:rPr lang="en-US" sz="2400" dirty="0" smtClean="0">
                  <a:latin typeface="Futura Condensed"/>
                  <a:cs typeface="Futura Condensed"/>
                </a:rPr>
                <a:t>HOPPING</a:t>
              </a:r>
              <a:endParaRPr lang="en-US" sz="2400" dirty="0">
                <a:latin typeface="Futura Condensed"/>
                <a:cs typeface="Futura Condensed"/>
              </a:endParaRPr>
            </a:p>
          </p:txBody>
        </p:sp>
      </p:grpSp>
      <p:grpSp>
        <p:nvGrpSpPr>
          <p:cNvPr id="16" name="Group 15"/>
          <p:cNvGrpSpPr/>
          <p:nvPr/>
        </p:nvGrpSpPr>
        <p:grpSpPr>
          <a:xfrm>
            <a:off x="434029" y="4021856"/>
            <a:ext cx="7986071" cy="830997"/>
            <a:chOff x="357829" y="2904256"/>
            <a:chExt cx="7986071" cy="830997"/>
          </a:xfrm>
        </p:grpSpPr>
        <p:sp>
          <p:nvSpPr>
            <p:cNvPr id="13" name="Rectangle 12"/>
            <p:cNvSpPr/>
            <p:nvPr/>
          </p:nvSpPr>
          <p:spPr>
            <a:xfrm>
              <a:off x="1775594" y="2904256"/>
              <a:ext cx="3464410" cy="830997"/>
            </a:xfrm>
            <a:prstGeom prst="rect">
              <a:avLst/>
            </a:prstGeom>
          </p:spPr>
          <p:txBody>
            <a:bodyPr wrap="none">
              <a:spAutoFit/>
            </a:bodyPr>
            <a:lstStyle/>
            <a:p>
              <a:r>
                <a:rPr lang="en-US" sz="2400" dirty="0" smtClean="0">
                  <a:latin typeface="Futura Condensed"/>
                  <a:cs typeface="Futura Condensed"/>
                </a:rPr>
                <a:t>ALL Single-Particle Wavefunctions</a:t>
              </a:r>
            </a:p>
            <a:p>
              <a:r>
                <a:rPr lang="en-US" sz="2400" b="1" i="1" dirty="0" smtClean="0">
                  <a:latin typeface="Futura Condensed"/>
                  <a:cs typeface="Futura Condensed"/>
                </a:rPr>
                <a:t>Exponentially Localized</a:t>
              </a:r>
              <a:endParaRPr lang="en-US" sz="2400" dirty="0">
                <a:latin typeface="Futura Condensed"/>
                <a:cs typeface="Futura Condensed"/>
              </a:endParaRPr>
            </a:p>
          </p:txBody>
        </p:sp>
        <p:sp>
          <p:nvSpPr>
            <p:cNvPr id="14" name="Rectangle 13"/>
            <p:cNvSpPr/>
            <p:nvPr/>
          </p:nvSpPr>
          <p:spPr>
            <a:xfrm>
              <a:off x="357829" y="3068110"/>
              <a:ext cx="967783" cy="461665"/>
            </a:xfrm>
            <a:prstGeom prst="rect">
              <a:avLst/>
            </a:prstGeom>
            <a:solidFill>
              <a:schemeClr val="bg2"/>
            </a:solidFill>
          </p:spPr>
          <p:txBody>
            <a:bodyPr wrap="none">
              <a:spAutoFit/>
            </a:bodyPr>
            <a:lstStyle/>
            <a:p>
              <a:r>
                <a:rPr lang="en-US" sz="2400" dirty="0" smtClean="0">
                  <a:solidFill>
                    <a:schemeClr val="tx2"/>
                  </a:solidFill>
                  <a:latin typeface="Futura Condensed"/>
                  <a:cs typeface="Futura Condensed"/>
                </a:rPr>
                <a:t>1d &amp; 2d</a:t>
              </a:r>
              <a:endParaRPr lang="en-US" sz="2400" dirty="0">
                <a:solidFill>
                  <a:schemeClr val="tx2"/>
                </a:solidFill>
                <a:latin typeface="Futura Condensed"/>
                <a:cs typeface="Futura Condensed"/>
              </a:endParaRPr>
            </a:p>
          </p:txBody>
        </p:sp>
        <p:pic>
          <p:nvPicPr>
            <p:cNvPr id="15" name="Picture 14"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5300" y="3016250"/>
              <a:ext cx="2768600" cy="546100"/>
            </a:xfrm>
            <a:prstGeom prst="rect">
              <a:avLst/>
            </a:prstGeom>
          </p:spPr>
        </p:pic>
      </p:grpSp>
      <p:grpSp>
        <p:nvGrpSpPr>
          <p:cNvPr id="19" name="Group 18"/>
          <p:cNvGrpSpPr/>
          <p:nvPr/>
        </p:nvGrpSpPr>
        <p:grpSpPr>
          <a:xfrm>
            <a:off x="1851794" y="5140909"/>
            <a:ext cx="6568306" cy="461665"/>
            <a:chOff x="1851794" y="4086809"/>
            <a:chExt cx="6568306" cy="461665"/>
          </a:xfrm>
        </p:grpSpPr>
        <p:sp>
          <p:nvSpPr>
            <p:cNvPr id="17" name="Rectangle 16"/>
            <p:cNvSpPr/>
            <p:nvPr/>
          </p:nvSpPr>
          <p:spPr>
            <a:xfrm>
              <a:off x="1851794" y="4086809"/>
              <a:ext cx="4439737" cy="461665"/>
            </a:xfrm>
            <a:prstGeom prst="rect">
              <a:avLst/>
            </a:prstGeom>
          </p:spPr>
          <p:txBody>
            <a:bodyPr wrap="none">
              <a:spAutoFit/>
            </a:bodyPr>
            <a:lstStyle/>
            <a:p>
              <a:r>
                <a:rPr lang="en-US" sz="2400" dirty="0" smtClean="0">
                  <a:latin typeface="Futura Condensed"/>
                  <a:cs typeface="Futura Condensed"/>
                </a:rPr>
                <a:t>Hamiltonian is </a:t>
              </a:r>
              <a:r>
                <a:rPr lang="en-US" sz="2400" b="1" dirty="0" smtClean="0">
                  <a:latin typeface="Futura Condensed"/>
                  <a:cs typeface="Futura Condensed"/>
                </a:rPr>
                <a:t>quadratic</a:t>
              </a:r>
              <a:r>
                <a:rPr lang="en-US" sz="2400" dirty="0">
                  <a:latin typeface="Futura Condensed"/>
                  <a:cs typeface="Futura Condensed"/>
                </a:rPr>
                <a:t> </a:t>
              </a:r>
              <a:r>
                <a:rPr lang="en-US" sz="2400" dirty="0" smtClean="0">
                  <a:latin typeface="Futura Condensed"/>
                  <a:cs typeface="Futura Condensed"/>
                </a:rPr>
                <a:t>&amp; </a:t>
              </a:r>
              <a:r>
                <a:rPr lang="en-US" sz="2400" b="1" dirty="0" smtClean="0">
                  <a:latin typeface="Futura Condensed"/>
                  <a:cs typeface="Futura Condensed"/>
                </a:rPr>
                <a:t>diagonal</a:t>
              </a:r>
              <a:endParaRPr lang="en-US" sz="2400" b="1" dirty="0">
                <a:latin typeface="Futura Condensed"/>
                <a:cs typeface="Futura Condensed"/>
              </a:endParaRPr>
            </a:p>
          </p:txBody>
        </p:sp>
        <p:pic>
          <p:nvPicPr>
            <p:cNvPr id="18" name="Picture 17"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0200" y="4129374"/>
              <a:ext cx="1739900" cy="419100"/>
            </a:xfrm>
            <a:prstGeom prst="rect">
              <a:avLst/>
            </a:prstGeom>
          </p:spPr>
        </p:pic>
      </p:grpSp>
      <p:grpSp>
        <p:nvGrpSpPr>
          <p:cNvPr id="32" name="Group 31"/>
          <p:cNvGrpSpPr/>
          <p:nvPr/>
        </p:nvGrpSpPr>
        <p:grpSpPr>
          <a:xfrm>
            <a:off x="1562100" y="5130800"/>
            <a:ext cx="6980518" cy="1372176"/>
            <a:chOff x="1562100" y="5130800"/>
            <a:chExt cx="6980518" cy="1372176"/>
          </a:xfrm>
        </p:grpSpPr>
        <p:sp>
          <p:nvSpPr>
            <p:cNvPr id="28" name="Rectangle 27"/>
            <p:cNvSpPr/>
            <p:nvPr/>
          </p:nvSpPr>
          <p:spPr>
            <a:xfrm>
              <a:off x="8013701" y="5130800"/>
              <a:ext cx="455167" cy="546608"/>
            </a:xfrm>
            <a:prstGeom prst="rect">
              <a:avLst/>
            </a:prstGeom>
            <a:noFill/>
            <a:ln w="28575" cmpd="sng">
              <a:solidFill>
                <a:srgbClr val="04638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 name="Straight Arrow Connector 29"/>
            <p:cNvCxnSpPr>
              <a:endCxn id="28" idx="2"/>
            </p:cNvCxnSpPr>
            <p:nvPr/>
          </p:nvCxnSpPr>
          <p:spPr>
            <a:xfrm flipV="1">
              <a:off x="8013701" y="5677408"/>
              <a:ext cx="227584" cy="304292"/>
            </a:xfrm>
            <a:prstGeom prst="straightConnector1">
              <a:avLst/>
            </a:prstGeom>
            <a:ln>
              <a:solidFill>
                <a:srgbClr val="046380"/>
              </a:solidFill>
              <a:tailEnd type="arrow"/>
            </a:ln>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1562100" y="5918200"/>
              <a:ext cx="6980518" cy="584776"/>
            </a:xfrm>
            <a:prstGeom prst="rect">
              <a:avLst/>
            </a:prstGeom>
          </p:spPr>
          <p:txBody>
            <a:bodyPr wrap="square">
              <a:spAutoFit/>
            </a:bodyPr>
            <a:lstStyle/>
            <a:p>
              <a:pPr algn="r"/>
              <a:r>
                <a:rPr lang="en-US" sz="3200" dirty="0" smtClean="0">
                  <a:latin typeface="Futura Condensed"/>
                  <a:cs typeface="Futura Condensed"/>
                </a:rPr>
                <a:t>Really </a:t>
              </a:r>
              <a:r>
                <a:rPr lang="en-US" sz="3200" b="1" dirty="0" smtClean="0">
                  <a:latin typeface="Futura Condensed"/>
                  <a:cs typeface="Futura Condensed"/>
                </a:rPr>
                <a:t>Local</a:t>
              </a:r>
              <a:r>
                <a:rPr lang="en-US" sz="3200" dirty="0" smtClean="0">
                  <a:latin typeface="Futura Condensed"/>
                  <a:cs typeface="Futura Condensed"/>
                </a:rPr>
                <a:t> </a:t>
              </a:r>
              <a:r>
                <a:rPr lang="en-US" sz="3200" dirty="0" smtClean="0">
                  <a:latin typeface="Futura Condensed"/>
                  <a:cs typeface="Futura Condensed"/>
                </a:rPr>
                <a:t>Integrals of Motion (</a:t>
              </a:r>
              <a:r>
                <a:rPr lang="en-US" sz="3200" b="1" dirty="0" smtClean="0">
                  <a:latin typeface="Futura Condensed"/>
                  <a:cs typeface="Futura Condensed"/>
                </a:rPr>
                <a:t>LIOM</a:t>
              </a:r>
              <a:r>
                <a:rPr lang="en-US" sz="3200" dirty="0" smtClean="0">
                  <a:latin typeface="Futura Condensed"/>
                  <a:cs typeface="Futura Condensed"/>
                </a:rPr>
                <a:t>)</a:t>
              </a:r>
              <a:endParaRPr lang="en-US" sz="3200" dirty="0">
                <a:latin typeface="Futura Condensed"/>
                <a:cs typeface="Futura Condensed"/>
              </a:endParaRPr>
            </a:p>
          </p:txBody>
        </p:sp>
      </p:grpSp>
      <p:pic>
        <p:nvPicPr>
          <p:cNvPr id="20" name="Afbeelding 3" descr="ElectronGlassbook.jpg"/>
          <p:cNvPicPr>
            <a:picLocks noChangeAspect="1"/>
          </p:cNvPicPr>
          <p:nvPr/>
        </p:nvPicPr>
        <p:blipFill>
          <a:blip r:embed="rId6"/>
          <a:stretch>
            <a:fillRect/>
          </a:stretch>
        </p:blipFill>
        <p:spPr>
          <a:xfrm>
            <a:off x="6747679" y="1028701"/>
            <a:ext cx="1672421" cy="2397138"/>
          </a:xfrm>
          <a:prstGeom prst="rect">
            <a:avLst/>
          </a:prstGeom>
        </p:spPr>
      </p:pic>
      <p:cxnSp>
        <p:nvCxnSpPr>
          <p:cNvPr id="4" name="Straight Arrow Connector 3"/>
          <p:cNvCxnSpPr>
            <a:stCxn id="6" idx="3"/>
          </p:cNvCxnSpPr>
          <p:nvPr/>
        </p:nvCxnSpPr>
        <p:spPr>
          <a:xfrm>
            <a:off x="5886586" y="2995955"/>
            <a:ext cx="861093" cy="13945"/>
          </a:xfrm>
          <a:prstGeom prst="straightConnector1">
            <a:avLst/>
          </a:prstGeom>
          <a:ln>
            <a:solidFill>
              <a:srgbClr val="EFECCA"/>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rot="5400000">
            <a:off x="7280581" y="2098749"/>
            <a:ext cx="2524073" cy="307777"/>
          </a:xfrm>
          <a:prstGeom prst="rect">
            <a:avLst/>
          </a:prstGeom>
          <a:noFill/>
        </p:spPr>
        <p:txBody>
          <a:bodyPr wrap="none" rtlCol="0">
            <a:spAutoFit/>
          </a:bodyPr>
          <a:lstStyle/>
          <a:p>
            <a:r>
              <a:rPr lang="en-US" sz="1400" dirty="0" smtClean="0">
                <a:latin typeface="Futura Condensed"/>
                <a:cs typeface="Futura Condensed"/>
              </a:rPr>
              <a:t>See book by </a:t>
            </a:r>
            <a:r>
              <a:rPr lang="en-US" sz="1400" dirty="0" err="1" smtClean="0">
                <a:latin typeface="Futura Condensed"/>
                <a:cs typeface="Futura Condensed"/>
              </a:rPr>
              <a:t>Pollak</a:t>
            </a:r>
            <a:r>
              <a:rPr lang="en-US" sz="1400" dirty="0" smtClean="0">
                <a:latin typeface="Futura Condensed"/>
                <a:cs typeface="Futura Condensed"/>
              </a:rPr>
              <a:t>, </a:t>
            </a:r>
            <a:r>
              <a:rPr lang="en-US" sz="1400" dirty="0" err="1" smtClean="0">
                <a:latin typeface="Futura Condensed"/>
                <a:cs typeface="Futura Condensed"/>
              </a:rPr>
              <a:t>Ortuno</a:t>
            </a:r>
            <a:r>
              <a:rPr lang="en-US" sz="1400" dirty="0" smtClean="0">
                <a:latin typeface="Futura Condensed"/>
                <a:cs typeface="Futura Condensed"/>
              </a:rPr>
              <a:t> and </a:t>
            </a:r>
            <a:r>
              <a:rPr lang="en-US" sz="1400" dirty="0" err="1" smtClean="0">
                <a:latin typeface="Futura Condensed"/>
                <a:cs typeface="Futura Condensed"/>
              </a:rPr>
              <a:t>Frydman</a:t>
            </a:r>
            <a:endParaRPr lang="en-US" sz="1400" dirty="0">
              <a:latin typeface="Futura Condensed"/>
              <a:cs typeface="Futura Condensed"/>
            </a:endParaRPr>
          </a:p>
        </p:txBody>
      </p:sp>
      <p:sp>
        <p:nvSpPr>
          <p:cNvPr id="22" name="Title 1"/>
          <p:cNvSpPr txBox="1">
            <a:spLocks/>
          </p:cNvSpPr>
          <p:nvPr/>
        </p:nvSpPr>
        <p:spPr>
          <a:xfrm>
            <a:off x="362086" y="431801"/>
            <a:ext cx="5626100" cy="622300"/>
          </a:xfrm>
          <a:prstGeom prst="rect">
            <a:avLst/>
          </a:prstGeom>
          <a:noFill/>
          <a:ln w="57150" cmpd="sng">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smtClean="0">
                <a:latin typeface="Futura"/>
                <a:cs typeface="Futura"/>
              </a:rPr>
              <a:t>The exception to Thermalization is the</a:t>
            </a:r>
            <a:endParaRPr lang="en-US" sz="2400" dirty="0">
              <a:latin typeface="Futura"/>
              <a:cs typeface="Futura"/>
            </a:endParaRPr>
          </a:p>
        </p:txBody>
      </p:sp>
    </p:spTree>
    <p:extLst>
      <p:ext uri="{BB962C8B-B14F-4D97-AF65-F5344CB8AC3E}">
        <p14:creationId xmlns:p14="http://schemas.microsoft.com/office/powerpoint/2010/main" val="14496036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912050"/>
          </a:xfrm>
          <a:solidFill>
            <a:schemeClr val="bg2"/>
          </a:solidFill>
        </p:spPr>
        <p:txBody>
          <a:bodyPr/>
          <a:lstStyle/>
          <a:p>
            <a:r>
              <a:rPr lang="en-US" dirty="0" smtClean="0">
                <a:solidFill>
                  <a:schemeClr val="tx2"/>
                </a:solidFill>
                <a:latin typeface="Futura"/>
                <a:cs typeface="Futura"/>
              </a:rPr>
              <a:t>Many-Body Localization</a:t>
            </a:r>
            <a:endParaRPr lang="en-US" dirty="0">
              <a:solidFill>
                <a:schemeClr val="tx2"/>
              </a:solidFill>
              <a:latin typeface="Futura"/>
              <a:cs typeface="Futura"/>
            </a:endParaRPr>
          </a:p>
        </p:txBody>
      </p:sp>
      <p:sp>
        <p:nvSpPr>
          <p:cNvPr id="3" name="Content Placeholder 2"/>
          <p:cNvSpPr>
            <a:spLocks noGrp="1"/>
          </p:cNvSpPr>
          <p:nvPr>
            <p:ph idx="1"/>
          </p:nvPr>
        </p:nvSpPr>
        <p:spPr>
          <a:xfrm>
            <a:off x="457200" y="2171700"/>
            <a:ext cx="8229600" cy="812799"/>
          </a:xfrm>
        </p:spPr>
        <p:txBody>
          <a:bodyPr/>
          <a:lstStyle/>
          <a:p>
            <a:pPr marL="0" indent="0">
              <a:buNone/>
            </a:pPr>
            <a:r>
              <a:rPr lang="en-US" dirty="0" smtClean="0">
                <a:latin typeface="Futura Condensed"/>
                <a:cs typeface="Futura Condensed"/>
              </a:rPr>
              <a:t>Anderson Insulator + </a:t>
            </a:r>
            <a:r>
              <a:rPr lang="en-US" i="1" dirty="0" smtClean="0">
                <a:latin typeface="Futura Condensed"/>
                <a:cs typeface="Futura Condensed"/>
              </a:rPr>
              <a:t>WEAK</a:t>
            </a:r>
            <a:r>
              <a:rPr lang="en-US" dirty="0" smtClean="0">
                <a:latin typeface="Futura Condensed"/>
                <a:cs typeface="Futura Condensed"/>
              </a:rPr>
              <a:t> Interactions does </a:t>
            </a:r>
            <a:r>
              <a:rPr lang="en-US" b="1" dirty="0" smtClean="0">
                <a:latin typeface="Futura Condensed"/>
                <a:cs typeface="Futura Condensed"/>
              </a:rPr>
              <a:t>NOT</a:t>
            </a:r>
            <a:r>
              <a:rPr lang="en-US" dirty="0" smtClean="0">
                <a:latin typeface="Futura Condensed"/>
                <a:cs typeface="Futura Condensed"/>
              </a:rPr>
              <a:t> Thermalize</a:t>
            </a:r>
          </a:p>
        </p:txBody>
      </p:sp>
      <p:pic>
        <p:nvPicPr>
          <p:cNvPr id="4" name="Picture 3"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2800" y="1403350"/>
            <a:ext cx="4978400" cy="825500"/>
          </a:xfrm>
          <a:prstGeom prst="rect">
            <a:avLst/>
          </a:prstGeom>
        </p:spPr>
      </p:pic>
      <p:grpSp>
        <p:nvGrpSpPr>
          <p:cNvPr id="10" name="Group 9"/>
          <p:cNvGrpSpPr/>
          <p:nvPr/>
        </p:nvGrpSpPr>
        <p:grpSpPr>
          <a:xfrm>
            <a:off x="1357741" y="3105150"/>
            <a:ext cx="3558318" cy="3498850"/>
            <a:chOff x="543782" y="3105150"/>
            <a:chExt cx="3558318" cy="3498850"/>
          </a:xfrm>
        </p:grpSpPr>
        <p:sp>
          <p:nvSpPr>
            <p:cNvPr id="8" name="Rectangle 7"/>
            <p:cNvSpPr/>
            <p:nvPr/>
          </p:nvSpPr>
          <p:spPr>
            <a:xfrm>
              <a:off x="543782" y="3105150"/>
              <a:ext cx="3558318" cy="3498850"/>
            </a:xfrm>
            <a:prstGeom prst="rect">
              <a:avLst/>
            </a:prstGeom>
            <a:solidFill>
              <a:schemeClr val="tx2"/>
            </a:solidFill>
            <a:ln w="57150" cmpd="sng">
              <a:solidFill>
                <a:srgbClr val="04638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baa.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200" y="4165600"/>
              <a:ext cx="3200400" cy="2222500"/>
            </a:xfrm>
            <a:prstGeom prst="rect">
              <a:avLst/>
            </a:prstGeom>
          </p:spPr>
        </p:pic>
        <p:sp>
          <p:nvSpPr>
            <p:cNvPr id="6" name="Rectangle 5"/>
            <p:cNvSpPr/>
            <p:nvPr/>
          </p:nvSpPr>
          <p:spPr>
            <a:xfrm>
              <a:off x="543782" y="6296223"/>
              <a:ext cx="1742559" cy="276999"/>
            </a:xfrm>
            <a:prstGeom prst="rect">
              <a:avLst/>
            </a:prstGeom>
          </p:spPr>
          <p:txBody>
            <a:bodyPr wrap="none">
              <a:spAutoFit/>
            </a:bodyPr>
            <a:lstStyle/>
            <a:p>
              <a:r>
                <a:rPr lang="en-US" sz="1200" dirty="0">
                  <a:solidFill>
                    <a:srgbClr val="046380"/>
                  </a:solidFill>
                  <a:latin typeface="Futura Condensed"/>
                  <a:cs typeface="Futura Condensed"/>
                </a:rPr>
                <a:t>Basko+Aleiner+Altshuler (2006</a:t>
              </a:r>
              <a:r>
                <a:rPr lang="en-US" sz="1200" dirty="0" smtClean="0">
                  <a:solidFill>
                    <a:srgbClr val="046380"/>
                  </a:solidFill>
                  <a:latin typeface="Futura Condensed"/>
                  <a:cs typeface="Futura Condensed"/>
                </a:rPr>
                <a:t>)</a:t>
              </a:r>
              <a:endParaRPr lang="en-US" sz="1200" dirty="0">
                <a:solidFill>
                  <a:srgbClr val="046380"/>
                </a:solidFill>
                <a:latin typeface="Futura Condensed"/>
                <a:cs typeface="Futura Condensed"/>
              </a:endParaRPr>
            </a:p>
          </p:txBody>
        </p:sp>
        <p:sp>
          <p:nvSpPr>
            <p:cNvPr id="7" name="Rectangle 6"/>
            <p:cNvSpPr/>
            <p:nvPr/>
          </p:nvSpPr>
          <p:spPr>
            <a:xfrm>
              <a:off x="543782" y="3105150"/>
              <a:ext cx="3558318" cy="461665"/>
            </a:xfrm>
            <a:prstGeom prst="rect">
              <a:avLst/>
            </a:prstGeom>
            <a:solidFill>
              <a:srgbClr val="046380"/>
            </a:solidFill>
          </p:spPr>
          <p:txBody>
            <a:bodyPr wrap="square">
              <a:spAutoFit/>
            </a:bodyPr>
            <a:lstStyle/>
            <a:p>
              <a:pPr algn="ctr"/>
              <a:r>
                <a:rPr lang="en-US" sz="2400" b="1" dirty="0" smtClean="0">
                  <a:solidFill>
                    <a:srgbClr val="E6E2AF"/>
                  </a:solidFill>
                  <a:latin typeface="Futura Condensed"/>
                  <a:cs typeface="Futura Condensed"/>
                </a:rPr>
                <a:t>ORIGINAL </a:t>
              </a:r>
              <a:r>
                <a:rPr lang="en-US" sz="2400" b="1" dirty="0" smtClean="0">
                  <a:solidFill>
                    <a:srgbClr val="E6E2AF"/>
                  </a:solidFill>
                  <a:latin typeface="Futura Condensed"/>
                  <a:cs typeface="Futura Condensed"/>
                </a:rPr>
                <a:t>PICTURE</a:t>
              </a:r>
              <a:endParaRPr lang="en-US" sz="2400" b="1" dirty="0">
                <a:solidFill>
                  <a:srgbClr val="E6E2AF"/>
                </a:solidFill>
                <a:latin typeface="Futura Condensed"/>
                <a:cs typeface="Futura Condensed"/>
              </a:endParaRPr>
            </a:p>
          </p:txBody>
        </p:sp>
        <p:sp>
          <p:nvSpPr>
            <p:cNvPr id="9" name="Rectangle 8"/>
            <p:cNvSpPr/>
            <p:nvPr/>
          </p:nvSpPr>
          <p:spPr>
            <a:xfrm>
              <a:off x="594582" y="3566814"/>
              <a:ext cx="3507518" cy="646331"/>
            </a:xfrm>
            <a:prstGeom prst="rect">
              <a:avLst/>
            </a:prstGeom>
          </p:spPr>
          <p:txBody>
            <a:bodyPr wrap="square">
              <a:spAutoFit/>
            </a:bodyPr>
            <a:lstStyle/>
            <a:p>
              <a:r>
                <a:rPr lang="en-US" dirty="0" smtClean="0">
                  <a:solidFill>
                    <a:schemeClr val="bg2"/>
                  </a:solidFill>
                  <a:latin typeface="Futura Condensed"/>
                  <a:cs typeface="Futura Condensed"/>
                </a:rPr>
                <a:t>Localization persists at low T in ALL orders in perturbation theory.</a:t>
              </a:r>
              <a:endParaRPr lang="en-US" dirty="0">
                <a:solidFill>
                  <a:schemeClr val="bg2"/>
                </a:solidFill>
                <a:latin typeface="Futura Condensed"/>
                <a:cs typeface="Futura Condensed"/>
              </a:endParaRPr>
            </a:p>
          </p:txBody>
        </p:sp>
      </p:grpSp>
      <p:grpSp>
        <p:nvGrpSpPr>
          <p:cNvPr id="27" name="Group 26"/>
          <p:cNvGrpSpPr/>
          <p:nvPr/>
        </p:nvGrpSpPr>
        <p:grpSpPr>
          <a:xfrm>
            <a:off x="1149540" y="3105150"/>
            <a:ext cx="4229100" cy="3498850"/>
            <a:chOff x="4546600" y="3105150"/>
            <a:chExt cx="4229100" cy="3498850"/>
          </a:xfrm>
        </p:grpSpPr>
        <p:sp>
          <p:nvSpPr>
            <p:cNvPr id="12" name="Rectangle 11"/>
            <p:cNvSpPr/>
            <p:nvPr/>
          </p:nvSpPr>
          <p:spPr>
            <a:xfrm>
              <a:off x="4546600" y="3105150"/>
              <a:ext cx="4229100" cy="3498850"/>
            </a:xfrm>
            <a:prstGeom prst="rect">
              <a:avLst/>
            </a:prstGeom>
            <a:solidFill>
              <a:schemeClr val="tx2"/>
            </a:solidFill>
            <a:ln w="57150" cmpd="sng">
              <a:solidFill>
                <a:srgbClr val="04638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4546600" y="6296223"/>
              <a:ext cx="4229100" cy="276999"/>
            </a:xfrm>
            <a:prstGeom prst="rect">
              <a:avLst/>
            </a:prstGeom>
          </p:spPr>
          <p:txBody>
            <a:bodyPr wrap="square">
              <a:spAutoFit/>
            </a:bodyPr>
            <a:lstStyle/>
            <a:p>
              <a:r>
                <a:rPr lang="en-US" sz="1200" dirty="0" err="1" smtClean="0">
                  <a:solidFill>
                    <a:srgbClr val="046380"/>
                  </a:solidFill>
                  <a:latin typeface="Futura Condensed"/>
                  <a:cs typeface="Futura Condensed"/>
                </a:rPr>
                <a:t>Serbyn+Papic+Abanin</a:t>
              </a:r>
              <a:r>
                <a:rPr lang="en-US" sz="1200" dirty="0" smtClean="0">
                  <a:solidFill>
                    <a:srgbClr val="046380"/>
                  </a:solidFill>
                  <a:latin typeface="Futura Condensed"/>
                  <a:cs typeface="Futura Condensed"/>
                </a:rPr>
                <a:t> (2013), </a:t>
              </a:r>
              <a:r>
                <a:rPr lang="en-US" sz="1200" dirty="0" err="1" smtClean="0">
                  <a:solidFill>
                    <a:srgbClr val="046380"/>
                  </a:solidFill>
                  <a:latin typeface="Futura Condensed"/>
                  <a:cs typeface="Futura Condensed"/>
                </a:rPr>
                <a:t>Huse+Nandkishore+Oganesyan</a:t>
              </a:r>
              <a:r>
                <a:rPr lang="en-US" sz="1200" dirty="0" smtClean="0">
                  <a:solidFill>
                    <a:srgbClr val="046380"/>
                  </a:solidFill>
                  <a:latin typeface="Futura Condensed"/>
                  <a:cs typeface="Futura Condensed"/>
                </a:rPr>
                <a:t> (2014)</a:t>
              </a:r>
              <a:endParaRPr lang="en-US" sz="1200" dirty="0">
                <a:solidFill>
                  <a:srgbClr val="046380"/>
                </a:solidFill>
                <a:latin typeface="Futura Condensed"/>
                <a:cs typeface="Futura Condensed"/>
              </a:endParaRPr>
            </a:p>
          </p:txBody>
        </p:sp>
        <p:sp>
          <p:nvSpPr>
            <p:cNvPr id="15" name="Rectangle 14"/>
            <p:cNvSpPr/>
            <p:nvPr/>
          </p:nvSpPr>
          <p:spPr>
            <a:xfrm>
              <a:off x="4546600" y="3105150"/>
              <a:ext cx="4229100" cy="461665"/>
            </a:xfrm>
            <a:prstGeom prst="rect">
              <a:avLst/>
            </a:prstGeom>
            <a:solidFill>
              <a:srgbClr val="046380"/>
            </a:solidFill>
          </p:spPr>
          <p:txBody>
            <a:bodyPr wrap="square">
              <a:spAutoFit/>
            </a:bodyPr>
            <a:lstStyle/>
            <a:p>
              <a:pPr algn="ctr"/>
              <a:r>
                <a:rPr lang="en-US" sz="2400" b="1" dirty="0" smtClean="0">
                  <a:solidFill>
                    <a:srgbClr val="E6E2AF"/>
                  </a:solidFill>
                  <a:latin typeface="Futura Condensed"/>
                  <a:cs typeface="Futura Condensed"/>
                </a:rPr>
                <a:t>LIOM </a:t>
              </a:r>
              <a:r>
                <a:rPr lang="en-US" sz="2400" b="1" dirty="0" smtClean="0">
                  <a:solidFill>
                    <a:srgbClr val="E6E2AF"/>
                  </a:solidFill>
                  <a:latin typeface="Futura Condensed"/>
                  <a:cs typeface="Futura Condensed"/>
                </a:rPr>
                <a:t>PICTURE</a:t>
              </a:r>
              <a:endParaRPr lang="en-US" sz="2400" b="1" dirty="0">
                <a:solidFill>
                  <a:srgbClr val="E6E2AF"/>
                </a:solidFill>
                <a:latin typeface="Futura Condensed"/>
                <a:cs typeface="Futura Condensed"/>
              </a:endParaRPr>
            </a:p>
          </p:txBody>
        </p:sp>
        <p:sp>
          <p:nvSpPr>
            <p:cNvPr id="16" name="Rectangle 15"/>
            <p:cNvSpPr/>
            <p:nvPr/>
          </p:nvSpPr>
          <p:spPr>
            <a:xfrm>
              <a:off x="4595082" y="3566814"/>
              <a:ext cx="3507518" cy="2092881"/>
            </a:xfrm>
            <a:prstGeom prst="rect">
              <a:avLst/>
            </a:prstGeom>
          </p:spPr>
          <p:txBody>
            <a:bodyPr wrap="square">
              <a:spAutoFit/>
            </a:bodyPr>
            <a:lstStyle/>
            <a:p>
              <a:r>
                <a:rPr lang="en-US" dirty="0" smtClean="0">
                  <a:solidFill>
                    <a:schemeClr val="bg2"/>
                  </a:solidFill>
                  <a:latin typeface="Futura Condensed"/>
                  <a:cs typeface="Futura Condensed"/>
                </a:rPr>
                <a:t>With interactions there still exist </a:t>
              </a:r>
            </a:p>
            <a:p>
              <a:r>
                <a:rPr lang="en-US" b="1" dirty="0" smtClean="0">
                  <a:solidFill>
                    <a:schemeClr val="bg2"/>
                  </a:solidFill>
                  <a:latin typeface="Futura Condensed"/>
                  <a:cs typeface="Futura Condensed"/>
                </a:rPr>
                <a:t>LOCAL</a:t>
              </a:r>
              <a:r>
                <a:rPr lang="en-US" dirty="0" smtClean="0">
                  <a:solidFill>
                    <a:schemeClr val="bg2"/>
                  </a:solidFill>
                  <a:latin typeface="Futura Condensed"/>
                  <a:cs typeface="Futura Condensed"/>
                </a:rPr>
                <a:t> </a:t>
              </a:r>
              <a:r>
                <a:rPr lang="en-US" dirty="0" smtClean="0">
                  <a:solidFill>
                    <a:schemeClr val="bg2"/>
                  </a:solidFill>
                  <a:latin typeface="Futura Condensed"/>
                  <a:cs typeface="Futura Condensed"/>
                </a:rPr>
                <a:t>integrals of motion    </a:t>
              </a:r>
              <a:r>
                <a:rPr lang="en-US" dirty="0" smtClean="0">
                  <a:solidFill>
                    <a:schemeClr val="bg2"/>
                  </a:solidFill>
                  <a:latin typeface="Futura Condensed"/>
                  <a:cs typeface="Futura Condensed"/>
                </a:rPr>
                <a:t>   :</a:t>
              </a:r>
              <a:endParaRPr lang="en-US" dirty="0" smtClean="0">
                <a:solidFill>
                  <a:schemeClr val="bg2"/>
                </a:solidFill>
                <a:latin typeface="Futura Condensed"/>
                <a:cs typeface="Futura Condensed"/>
              </a:endParaRPr>
            </a:p>
            <a:p>
              <a:endParaRPr lang="en-US" dirty="0">
                <a:solidFill>
                  <a:schemeClr val="bg2"/>
                </a:solidFill>
                <a:latin typeface="Futura Condensed"/>
                <a:cs typeface="Futura Condensed"/>
              </a:endParaRPr>
            </a:p>
            <a:p>
              <a:endParaRPr lang="en-US" sz="2000" dirty="0" smtClean="0">
                <a:solidFill>
                  <a:schemeClr val="bg2"/>
                </a:solidFill>
                <a:latin typeface="Futura Condensed"/>
                <a:cs typeface="Futura Condensed"/>
              </a:endParaRPr>
            </a:p>
            <a:p>
              <a:endParaRPr lang="en-US" sz="2000" dirty="0" smtClean="0">
                <a:solidFill>
                  <a:schemeClr val="bg2"/>
                </a:solidFill>
                <a:latin typeface="Futura Condensed"/>
                <a:cs typeface="Futura Condensed"/>
              </a:endParaRPr>
            </a:p>
            <a:p>
              <a:endParaRPr lang="en-US" dirty="0">
                <a:solidFill>
                  <a:schemeClr val="bg2"/>
                </a:solidFill>
                <a:latin typeface="Futura Condensed"/>
                <a:cs typeface="Futura Condensed"/>
              </a:endParaRPr>
            </a:p>
            <a:p>
              <a:r>
                <a:rPr lang="en-US" dirty="0" smtClean="0">
                  <a:solidFill>
                    <a:schemeClr val="bg2"/>
                  </a:solidFill>
                  <a:latin typeface="Futura Condensed"/>
                  <a:cs typeface="Futura Condensed"/>
                </a:rPr>
                <a:t>The </a:t>
              </a:r>
              <a:r>
                <a:rPr lang="en-US" b="1" dirty="0" smtClean="0">
                  <a:solidFill>
                    <a:schemeClr val="bg2"/>
                  </a:solidFill>
                  <a:latin typeface="Futura Condensed"/>
                  <a:cs typeface="Futura Condensed"/>
                </a:rPr>
                <a:t>HAMILTONIAN</a:t>
              </a:r>
              <a:r>
                <a:rPr lang="en-US" dirty="0" smtClean="0">
                  <a:solidFill>
                    <a:schemeClr val="bg2"/>
                  </a:solidFill>
                  <a:latin typeface="Futura Condensed"/>
                  <a:cs typeface="Futura Condensed"/>
                </a:rPr>
                <a:t> can be written as</a:t>
              </a:r>
              <a:endParaRPr lang="en-US" dirty="0">
                <a:solidFill>
                  <a:schemeClr val="bg2"/>
                </a:solidFill>
                <a:latin typeface="Futura Condensed"/>
                <a:cs typeface="Futura Condensed"/>
              </a:endParaRPr>
            </a:p>
          </p:txBody>
        </p:sp>
        <p:pic>
          <p:nvPicPr>
            <p:cNvPr id="17" name="Picture 16"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04024" y="3911600"/>
              <a:ext cx="227711" cy="248412"/>
            </a:xfrm>
            <a:prstGeom prst="rect">
              <a:avLst/>
            </a:prstGeom>
          </p:spPr>
        </p:pic>
        <p:pic>
          <p:nvPicPr>
            <p:cNvPr id="19" name="Picture 18"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37101" y="5661237"/>
              <a:ext cx="3840987" cy="619888"/>
            </a:xfrm>
            <a:prstGeom prst="rect">
              <a:avLst/>
            </a:prstGeom>
          </p:spPr>
        </p:pic>
        <p:sp>
          <p:nvSpPr>
            <p:cNvPr id="22" name="Rectangle 21"/>
            <p:cNvSpPr/>
            <p:nvPr/>
          </p:nvSpPr>
          <p:spPr>
            <a:xfrm>
              <a:off x="7061200" y="4968101"/>
              <a:ext cx="1636911" cy="276999"/>
            </a:xfrm>
            <a:prstGeom prst="rect">
              <a:avLst/>
            </a:prstGeom>
          </p:spPr>
          <p:txBody>
            <a:bodyPr wrap="none">
              <a:spAutoFit/>
            </a:bodyPr>
            <a:lstStyle/>
            <a:p>
              <a:r>
                <a:rPr lang="en-US" sz="1200" b="1" dirty="0" smtClean="0">
                  <a:solidFill>
                    <a:srgbClr val="046380"/>
                  </a:solidFill>
                  <a:latin typeface="Futura Condensed"/>
                  <a:cs typeface="Futura Condensed"/>
                </a:rPr>
                <a:t>DISTANCE </a:t>
              </a:r>
              <a:r>
                <a:rPr lang="en-US" sz="1200" dirty="0" smtClean="0">
                  <a:solidFill>
                    <a:srgbClr val="046380"/>
                  </a:solidFill>
                  <a:latin typeface="Futura Condensed"/>
                  <a:cs typeface="Futura Condensed"/>
                </a:rPr>
                <a:t>FROM </a:t>
              </a:r>
              <a:r>
                <a:rPr lang="en-US" sz="1200" b="1" dirty="0" smtClean="0">
                  <a:solidFill>
                    <a:srgbClr val="046380"/>
                  </a:solidFill>
                  <a:latin typeface="Futura Condensed"/>
                  <a:cs typeface="Futura Condensed"/>
                </a:rPr>
                <a:t>CENTER</a:t>
              </a:r>
              <a:endParaRPr lang="en-US" sz="1200" b="1" dirty="0">
                <a:solidFill>
                  <a:srgbClr val="046380"/>
                </a:solidFill>
                <a:latin typeface="Futura Condensed"/>
                <a:cs typeface="Futura Condensed"/>
              </a:endParaRPr>
            </a:p>
          </p:txBody>
        </p:sp>
        <p:sp>
          <p:nvSpPr>
            <p:cNvPr id="23" name="Rectangle 22"/>
            <p:cNvSpPr/>
            <p:nvPr/>
          </p:nvSpPr>
          <p:spPr>
            <a:xfrm rot="16200000">
              <a:off x="4541560" y="4600294"/>
              <a:ext cx="801947" cy="391133"/>
            </a:xfrm>
            <a:prstGeom prst="rect">
              <a:avLst/>
            </a:prstGeom>
          </p:spPr>
          <p:txBody>
            <a:bodyPr wrap="none">
              <a:spAutoFit/>
            </a:bodyPr>
            <a:lstStyle/>
            <a:p>
              <a:pPr>
                <a:lnSpc>
                  <a:spcPts val="1140"/>
                </a:lnSpc>
              </a:pPr>
              <a:r>
                <a:rPr lang="en-US" sz="1200" b="1" dirty="0" smtClean="0">
                  <a:solidFill>
                    <a:srgbClr val="046380"/>
                  </a:solidFill>
                  <a:latin typeface="Futura Condensed"/>
                  <a:cs typeface="Futura Condensed"/>
                </a:rPr>
                <a:t>SUPPORT </a:t>
              </a:r>
            </a:p>
            <a:p>
              <a:pPr>
                <a:lnSpc>
                  <a:spcPts val="1140"/>
                </a:lnSpc>
              </a:pPr>
              <a:r>
                <a:rPr lang="en-US" sz="1200" dirty="0" smtClean="0">
                  <a:solidFill>
                    <a:srgbClr val="046380"/>
                  </a:solidFill>
                  <a:latin typeface="Futura Condensed"/>
                  <a:cs typeface="Futura Condensed"/>
                </a:rPr>
                <a:t>OF</a:t>
              </a:r>
              <a:r>
                <a:rPr lang="en-US" sz="1200" b="1" dirty="0" smtClean="0">
                  <a:solidFill>
                    <a:srgbClr val="046380"/>
                  </a:solidFill>
                  <a:latin typeface="Futura Condensed"/>
                  <a:cs typeface="Futura Condensed"/>
                </a:rPr>
                <a:t> QLIOM</a:t>
              </a:r>
              <a:endParaRPr lang="en-US" sz="1200" b="1" dirty="0">
                <a:solidFill>
                  <a:srgbClr val="046380"/>
                </a:solidFill>
                <a:latin typeface="Futura Condensed"/>
                <a:cs typeface="Futura Condensed"/>
              </a:endParaRPr>
            </a:p>
          </p:txBody>
        </p:sp>
        <p:cxnSp>
          <p:nvCxnSpPr>
            <p:cNvPr id="25" name="Straight Arrow Connector 24"/>
            <p:cNvCxnSpPr/>
            <p:nvPr/>
          </p:nvCxnSpPr>
          <p:spPr>
            <a:xfrm flipV="1">
              <a:off x="5087300" y="4302045"/>
              <a:ext cx="0" cy="841455"/>
            </a:xfrm>
            <a:prstGeom prst="straightConnector1">
              <a:avLst/>
            </a:prstGeom>
            <a:ln>
              <a:solidFill>
                <a:srgbClr val="046380"/>
              </a:solidFill>
              <a:tailEnd type="arrow"/>
            </a:ln>
            <a:effectLst/>
          </p:spPr>
          <p:style>
            <a:lnRef idx="2">
              <a:schemeClr val="accent1"/>
            </a:lnRef>
            <a:fillRef idx="0">
              <a:schemeClr val="accent1"/>
            </a:fillRef>
            <a:effectRef idx="1">
              <a:schemeClr val="accent1"/>
            </a:effectRef>
            <a:fontRef idx="minor">
              <a:schemeClr val="tx1"/>
            </a:fontRef>
          </p:style>
        </p:cxnSp>
        <p:pic>
          <p:nvPicPr>
            <p:cNvPr id="26" name="Picture 25"/>
            <p:cNvPicPr>
              <a:picLocks noChangeAspect="1"/>
            </p:cNvPicPr>
            <p:nvPr/>
          </p:nvPicPr>
          <p:blipFill>
            <a:blip r:embed="rId7"/>
            <a:stretch>
              <a:fillRect/>
            </a:stretch>
          </p:blipFill>
          <p:spPr>
            <a:xfrm>
              <a:off x="5138100" y="4160012"/>
              <a:ext cx="3548700" cy="1085088"/>
            </a:xfrm>
            <a:prstGeom prst="rect">
              <a:avLst/>
            </a:prstGeom>
          </p:spPr>
        </p:pic>
      </p:grpSp>
      <p:sp>
        <p:nvSpPr>
          <p:cNvPr id="24" name="Content Placeholder 2"/>
          <p:cNvSpPr txBox="1">
            <a:spLocks/>
          </p:cNvSpPr>
          <p:nvPr/>
        </p:nvSpPr>
        <p:spPr>
          <a:xfrm>
            <a:off x="5486400" y="4148951"/>
            <a:ext cx="3657600" cy="15875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latin typeface="Futura Condensed"/>
                <a:cs typeface="Futura Condensed"/>
              </a:rPr>
              <a:t>The Anderson </a:t>
            </a:r>
            <a:r>
              <a:rPr lang="en-US" b="1" dirty="0" smtClean="0">
                <a:latin typeface="Futura Condensed"/>
                <a:cs typeface="Futura Condensed"/>
              </a:rPr>
              <a:t>LIOMs </a:t>
            </a:r>
            <a:r>
              <a:rPr lang="en-US" dirty="0" smtClean="0">
                <a:latin typeface="Futura Condensed"/>
                <a:cs typeface="Futura Condensed"/>
              </a:rPr>
              <a:t>are </a:t>
            </a:r>
            <a:r>
              <a:rPr lang="en-US" b="1" dirty="0" smtClean="0">
                <a:latin typeface="Futura Condensed"/>
                <a:cs typeface="Futura Condensed"/>
              </a:rPr>
              <a:t>stable</a:t>
            </a:r>
            <a:r>
              <a:rPr lang="en-US" dirty="0" smtClean="0">
                <a:latin typeface="Futura Condensed"/>
                <a:cs typeface="Futura Condensed"/>
              </a:rPr>
              <a:t> with respect to </a:t>
            </a:r>
            <a:r>
              <a:rPr lang="en-US" b="1" dirty="0" smtClean="0">
                <a:latin typeface="Futura Condensed"/>
                <a:cs typeface="Futura Condensed"/>
              </a:rPr>
              <a:t>interactions</a:t>
            </a:r>
            <a:endParaRPr lang="en-US" dirty="0" smtClean="0">
              <a:latin typeface="Futura Condensed"/>
              <a:cs typeface="Futura Condensed"/>
            </a:endParaRPr>
          </a:p>
        </p:txBody>
      </p:sp>
    </p:spTree>
    <p:extLst>
      <p:ext uri="{BB962C8B-B14F-4D97-AF65-F5344CB8AC3E}">
        <p14:creationId xmlns:p14="http://schemas.microsoft.com/office/powerpoint/2010/main" val="7591092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p:cNvSpPr/>
          <p:nvPr/>
        </p:nvSpPr>
        <p:spPr>
          <a:xfrm>
            <a:off x="1862928" y="1333500"/>
            <a:ext cx="2226472" cy="889000"/>
          </a:xfrm>
          <a:custGeom>
            <a:avLst/>
            <a:gdLst>
              <a:gd name="connsiteX0" fmla="*/ 169072 w 2226472"/>
              <a:gd name="connsiteY0" fmla="*/ 0 h 889000"/>
              <a:gd name="connsiteX1" fmla="*/ 207172 w 2226472"/>
              <a:gd name="connsiteY1" fmla="*/ 508000 h 889000"/>
              <a:gd name="connsiteX2" fmla="*/ 2226472 w 2226472"/>
              <a:gd name="connsiteY2" fmla="*/ 889000 h 889000"/>
            </a:gdLst>
            <a:ahLst/>
            <a:cxnLst>
              <a:cxn ang="0">
                <a:pos x="connsiteX0" y="connsiteY0"/>
              </a:cxn>
              <a:cxn ang="0">
                <a:pos x="connsiteX1" y="connsiteY1"/>
              </a:cxn>
              <a:cxn ang="0">
                <a:pos x="connsiteX2" y="connsiteY2"/>
              </a:cxn>
            </a:cxnLst>
            <a:rect l="l" t="t" r="r" b="b"/>
            <a:pathLst>
              <a:path w="2226472" h="889000">
                <a:moveTo>
                  <a:pt x="169072" y="0"/>
                </a:moveTo>
                <a:cubicBezTo>
                  <a:pt x="16672" y="179916"/>
                  <a:pt x="-135728" y="359833"/>
                  <a:pt x="207172" y="508000"/>
                </a:cubicBezTo>
                <a:cubicBezTo>
                  <a:pt x="550072" y="656167"/>
                  <a:pt x="2226472" y="889000"/>
                  <a:pt x="2226472" y="889000"/>
                </a:cubicBezTo>
              </a:path>
            </a:pathLst>
          </a:custGeom>
          <a:ln w="38100" cmpd="sng">
            <a:solidFill>
              <a:schemeClr val="tx2"/>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Content Placeholder 2"/>
          <p:cNvSpPr>
            <a:spLocks noGrp="1"/>
          </p:cNvSpPr>
          <p:nvPr>
            <p:ph idx="1"/>
          </p:nvPr>
        </p:nvSpPr>
        <p:spPr>
          <a:xfrm>
            <a:off x="0" y="3111501"/>
            <a:ext cx="9144000" cy="647700"/>
          </a:xfrm>
          <a:solidFill>
            <a:schemeClr val="bg2"/>
          </a:solidFill>
        </p:spPr>
        <p:txBody>
          <a:bodyPr/>
          <a:lstStyle/>
          <a:p>
            <a:pPr marL="0" indent="0" algn="ctr">
              <a:buNone/>
            </a:pPr>
            <a:r>
              <a:rPr lang="en-US" dirty="0" smtClean="0">
                <a:solidFill>
                  <a:schemeClr val="tx2"/>
                </a:solidFill>
                <a:latin typeface="Futura"/>
                <a:cs typeface="Futura"/>
              </a:rPr>
              <a:t>ANY Hamiltonian can be made into classical form</a:t>
            </a:r>
          </a:p>
          <a:p>
            <a:pPr marL="0" indent="0">
              <a:buNone/>
            </a:pPr>
            <a:endParaRPr lang="en-US" dirty="0" smtClean="0">
              <a:latin typeface="Futura"/>
              <a:cs typeface="Futura"/>
            </a:endParaRPr>
          </a:p>
        </p:txBody>
      </p:sp>
      <p:pic>
        <p:nvPicPr>
          <p:cNvPr id="4" name="Picture 3"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81000"/>
            <a:ext cx="4978400" cy="825500"/>
          </a:xfrm>
          <a:prstGeom prst="rect">
            <a:avLst/>
          </a:prstGeom>
        </p:spPr>
      </p:pic>
      <p:pic>
        <p:nvPicPr>
          <p:cNvPr id="5" name="Picture 4"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9900" y="1892300"/>
            <a:ext cx="4406900" cy="711200"/>
          </a:xfrm>
          <a:prstGeom prst="rect">
            <a:avLst/>
          </a:prstGeom>
        </p:spPr>
      </p:pic>
      <p:sp>
        <p:nvSpPr>
          <p:cNvPr id="7" name="Rectangle 6"/>
          <p:cNvSpPr/>
          <p:nvPr/>
        </p:nvSpPr>
        <p:spPr>
          <a:xfrm>
            <a:off x="304800" y="203200"/>
            <a:ext cx="5295900" cy="1117600"/>
          </a:xfrm>
          <a:prstGeom prst="rect">
            <a:avLst/>
          </a:prstGeom>
          <a:noFill/>
          <a:ln w="38100" cmpd="sng">
            <a:solidFill>
              <a:srgbClr val="04638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102100" y="1600200"/>
            <a:ext cx="4800600" cy="1117600"/>
          </a:xfrm>
          <a:prstGeom prst="rect">
            <a:avLst/>
          </a:prstGeom>
          <a:noFill/>
          <a:ln w="38100" cmpd="sng">
            <a:solidFill>
              <a:srgbClr val="04638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0900" y="2108200"/>
            <a:ext cx="381000" cy="381000"/>
          </a:xfrm>
          <a:prstGeom prst="rect">
            <a:avLst/>
          </a:prstGeom>
        </p:spPr>
      </p:pic>
      <p:sp>
        <p:nvSpPr>
          <p:cNvPr id="15" name="Rectangle 14"/>
          <p:cNvSpPr/>
          <p:nvPr/>
        </p:nvSpPr>
        <p:spPr>
          <a:xfrm>
            <a:off x="216641" y="2057400"/>
            <a:ext cx="1942359" cy="461665"/>
          </a:xfrm>
          <a:prstGeom prst="rect">
            <a:avLst/>
          </a:prstGeom>
        </p:spPr>
        <p:txBody>
          <a:bodyPr wrap="none">
            <a:spAutoFit/>
          </a:bodyPr>
          <a:lstStyle/>
          <a:p>
            <a:r>
              <a:rPr lang="en-US" sz="2400" dirty="0" smtClean="0">
                <a:latin typeface="Futura Condensed"/>
                <a:cs typeface="Futura Condensed"/>
              </a:rPr>
              <a:t>SOME </a:t>
            </a:r>
            <a:r>
              <a:rPr lang="en-US" sz="2400" b="1" dirty="0" smtClean="0">
                <a:latin typeface="Futura Condensed"/>
                <a:cs typeface="Futura Condensed"/>
              </a:rPr>
              <a:t>UNITARY</a:t>
            </a:r>
            <a:endParaRPr lang="en-US" sz="2400" dirty="0">
              <a:latin typeface="Futura Condensed"/>
              <a:cs typeface="Futura Condensed"/>
            </a:endParaRPr>
          </a:p>
        </p:txBody>
      </p:sp>
      <p:pic>
        <p:nvPicPr>
          <p:cNvPr id="16" name="Picture 15"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0034" y="2510830"/>
            <a:ext cx="1600200" cy="368300"/>
          </a:xfrm>
          <a:prstGeom prst="rect">
            <a:avLst/>
          </a:prstGeom>
        </p:spPr>
      </p:pic>
      <p:sp>
        <p:nvSpPr>
          <p:cNvPr id="17" name="Rectangle 16"/>
          <p:cNvSpPr/>
          <p:nvPr/>
        </p:nvSpPr>
        <p:spPr>
          <a:xfrm>
            <a:off x="216641" y="2447330"/>
            <a:ext cx="594934" cy="461665"/>
          </a:xfrm>
          <a:prstGeom prst="rect">
            <a:avLst/>
          </a:prstGeom>
        </p:spPr>
        <p:txBody>
          <a:bodyPr wrap="none">
            <a:spAutoFit/>
          </a:bodyPr>
          <a:lstStyle/>
          <a:p>
            <a:r>
              <a:rPr lang="en-US" sz="2400" dirty="0" smtClean="0">
                <a:latin typeface="Futura Condensed"/>
                <a:cs typeface="Futura Condensed"/>
              </a:rPr>
              <a:t>with</a:t>
            </a:r>
            <a:endParaRPr lang="en-US" sz="2400" dirty="0">
              <a:latin typeface="Futura Condensed"/>
              <a:cs typeface="Futura Condensed"/>
            </a:endParaRPr>
          </a:p>
        </p:txBody>
      </p:sp>
      <p:sp>
        <p:nvSpPr>
          <p:cNvPr id="19" name="Rectangle 18"/>
          <p:cNvSpPr/>
          <p:nvPr/>
        </p:nvSpPr>
        <p:spPr>
          <a:xfrm>
            <a:off x="4906981" y="6128098"/>
            <a:ext cx="4110019" cy="461665"/>
          </a:xfrm>
          <a:prstGeom prst="rect">
            <a:avLst/>
          </a:prstGeom>
        </p:spPr>
        <p:txBody>
          <a:bodyPr wrap="none">
            <a:spAutoFit/>
          </a:bodyPr>
          <a:lstStyle/>
          <a:p>
            <a:r>
              <a:rPr lang="en-US" sz="2400" dirty="0">
                <a:solidFill>
                  <a:srgbClr val="046380"/>
                </a:solidFill>
                <a:latin typeface="Zapf Dingbats"/>
                <a:ea typeface="Zapf Dingbats"/>
                <a:cs typeface="Zapf Dingbats"/>
                <a:sym typeface="Zapf Dingbats"/>
              </a:rPr>
              <a:t>★ </a:t>
            </a:r>
            <a:r>
              <a:rPr lang="en-US" sz="2400" dirty="0" err="1" smtClean="0">
                <a:latin typeface="Futura Condensed"/>
                <a:cs typeface="Futura Condensed"/>
              </a:rPr>
              <a:t>Chandran+Kim+Vidal+Abanin</a:t>
            </a:r>
            <a:r>
              <a:rPr lang="en-US" sz="2400" dirty="0" smtClean="0">
                <a:latin typeface="Futura Condensed"/>
                <a:cs typeface="Futura Condensed"/>
              </a:rPr>
              <a:t> (2015)</a:t>
            </a:r>
            <a:endParaRPr lang="en-US" sz="2400" dirty="0">
              <a:latin typeface="Futura Condensed"/>
              <a:cs typeface="Futura Condensed"/>
            </a:endParaRPr>
          </a:p>
        </p:txBody>
      </p:sp>
      <p:sp>
        <p:nvSpPr>
          <p:cNvPr id="20" name="Rectangle 19"/>
          <p:cNvSpPr/>
          <p:nvPr/>
        </p:nvSpPr>
        <p:spPr>
          <a:xfrm>
            <a:off x="798875" y="6128098"/>
            <a:ext cx="3520315" cy="461665"/>
          </a:xfrm>
          <a:prstGeom prst="rect">
            <a:avLst/>
          </a:prstGeom>
        </p:spPr>
        <p:txBody>
          <a:bodyPr wrap="none">
            <a:spAutoFit/>
          </a:bodyPr>
          <a:lstStyle/>
          <a:p>
            <a:r>
              <a:rPr lang="en-US" sz="2400" dirty="0">
                <a:solidFill>
                  <a:srgbClr val="046380"/>
                </a:solidFill>
                <a:latin typeface="Zapf Dingbats"/>
                <a:ea typeface="Zapf Dingbats"/>
                <a:cs typeface="Zapf Dingbats"/>
                <a:sym typeface="Zapf Dingbats"/>
              </a:rPr>
              <a:t>★ </a:t>
            </a:r>
            <a:r>
              <a:rPr lang="en-US" sz="2400" dirty="0" err="1" smtClean="0">
                <a:latin typeface="Futura Condensed"/>
                <a:cs typeface="Futura Condensed"/>
              </a:rPr>
              <a:t>Ros+Müller+Scardicchio</a:t>
            </a:r>
            <a:r>
              <a:rPr lang="en-US" sz="2400" dirty="0" smtClean="0">
                <a:latin typeface="Futura Condensed"/>
                <a:cs typeface="Futura Condensed"/>
              </a:rPr>
              <a:t> (2015)</a:t>
            </a:r>
            <a:endParaRPr lang="en-US" sz="2400" dirty="0">
              <a:latin typeface="Futura Condensed"/>
              <a:cs typeface="Futura Condensed"/>
            </a:endParaRPr>
          </a:p>
        </p:txBody>
      </p:sp>
      <p:pic>
        <p:nvPicPr>
          <p:cNvPr id="22" name="Picture 21" descr="ros.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8149" y="4086344"/>
            <a:ext cx="4127501" cy="2052221"/>
          </a:xfrm>
          <a:prstGeom prst="rect">
            <a:avLst/>
          </a:prstGeom>
        </p:spPr>
      </p:pic>
      <p:pic>
        <p:nvPicPr>
          <p:cNvPr id="2" name="Picture 1"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45972" y="4711700"/>
            <a:ext cx="3440827" cy="813286"/>
          </a:xfrm>
          <a:prstGeom prst="rect">
            <a:avLst/>
          </a:prstGeom>
        </p:spPr>
      </p:pic>
    </p:spTree>
    <p:extLst>
      <p:ext uri="{BB962C8B-B14F-4D97-AF65-F5344CB8AC3E}">
        <p14:creationId xmlns:p14="http://schemas.microsoft.com/office/powerpoint/2010/main" val="856286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914400"/>
          </a:xfrm>
          <a:solidFill>
            <a:srgbClr val="046380"/>
          </a:solidFill>
        </p:spPr>
        <p:txBody>
          <a:bodyPr/>
          <a:lstStyle/>
          <a:p>
            <a:r>
              <a:rPr lang="en-US" dirty="0" smtClean="0">
                <a:solidFill>
                  <a:schemeClr val="tx2"/>
                </a:solidFill>
                <a:latin typeface="Futura"/>
                <a:cs typeface="Futura"/>
              </a:rPr>
              <a:t>Resonances</a:t>
            </a:r>
            <a:endParaRPr lang="en-US" dirty="0">
              <a:solidFill>
                <a:schemeClr val="tx2"/>
              </a:solidFill>
              <a:latin typeface="Futura"/>
              <a:cs typeface="Futura"/>
            </a:endParaRPr>
          </a:p>
        </p:txBody>
      </p:sp>
      <p:sp>
        <p:nvSpPr>
          <p:cNvPr id="3" name="Content Placeholder 2"/>
          <p:cNvSpPr>
            <a:spLocks noGrp="1"/>
          </p:cNvSpPr>
          <p:nvPr>
            <p:ph idx="1"/>
          </p:nvPr>
        </p:nvSpPr>
        <p:spPr>
          <a:xfrm>
            <a:off x="457200" y="2444750"/>
            <a:ext cx="8229600" cy="685800"/>
          </a:xfrm>
        </p:spPr>
        <p:txBody>
          <a:bodyPr>
            <a:normAutofit/>
          </a:bodyPr>
          <a:lstStyle/>
          <a:p>
            <a:pPr marL="0" indent="0">
              <a:buNone/>
            </a:pPr>
            <a:r>
              <a:rPr lang="en-US" sz="2800" b="1" dirty="0" smtClean="0">
                <a:latin typeface="Futura Condensed"/>
                <a:cs typeface="Futura Condensed"/>
              </a:rPr>
              <a:t>QUANTUM</a:t>
            </a:r>
            <a:r>
              <a:rPr lang="en-US" sz="2800" dirty="0" smtClean="0">
                <a:latin typeface="Futura Condensed"/>
                <a:cs typeface="Futura Condensed"/>
              </a:rPr>
              <a:t> Terms in Hamiltonian lead to </a:t>
            </a:r>
            <a:r>
              <a:rPr lang="en-US" sz="2800" b="1" dirty="0" smtClean="0">
                <a:latin typeface="Futura Condensed"/>
                <a:cs typeface="Futura Condensed"/>
              </a:rPr>
              <a:t>RESONANCES</a:t>
            </a:r>
            <a:endParaRPr lang="en-US" sz="2800" b="1" dirty="0">
              <a:latin typeface="Futura Condensed"/>
              <a:cs typeface="Futura Condensed"/>
            </a:endParaRPr>
          </a:p>
        </p:txBody>
      </p:sp>
      <p:pic>
        <p:nvPicPr>
          <p:cNvPr id="4" name="Picture 3"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450" y="1377950"/>
            <a:ext cx="4406900" cy="825500"/>
          </a:xfrm>
          <a:prstGeom prst="rect">
            <a:avLst/>
          </a:prstGeom>
        </p:spPr>
      </p:pic>
      <p:sp>
        <p:nvSpPr>
          <p:cNvPr id="6" name="Rectangle 5"/>
          <p:cNvSpPr/>
          <p:nvPr/>
        </p:nvSpPr>
        <p:spPr>
          <a:xfrm>
            <a:off x="2552700" y="1289050"/>
            <a:ext cx="2539492" cy="965200"/>
          </a:xfrm>
          <a:prstGeom prst="rect">
            <a:avLst/>
          </a:prstGeom>
          <a:noFill/>
          <a:ln w="38100" cmpd="sng">
            <a:solidFill>
              <a:srgbClr val="04638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p:cNvGrpSpPr/>
          <p:nvPr/>
        </p:nvGrpSpPr>
        <p:grpSpPr>
          <a:xfrm>
            <a:off x="552450" y="3251200"/>
            <a:ext cx="2527300" cy="1149350"/>
            <a:chOff x="552450" y="2901950"/>
            <a:chExt cx="2527300" cy="1149350"/>
          </a:xfrm>
        </p:grpSpPr>
        <p:pic>
          <p:nvPicPr>
            <p:cNvPr id="8" name="Picture 7" descr="resonance.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450" y="2927350"/>
              <a:ext cx="2241550" cy="971550"/>
            </a:xfrm>
            <a:prstGeom prst="rect">
              <a:avLst/>
            </a:prstGeom>
          </p:spPr>
        </p:pic>
        <p:pic>
          <p:nvPicPr>
            <p:cNvPr id="11" name="Picture 10"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2800" y="3200400"/>
              <a:ext cx="152400" cy="152400"/>
            </a:xfrm>
            <a:prstGeom prst="rect">
              <a:avLst/>
            </a:prstGeom>
          </p:spPr>
        </p:pic>
        <p:pic>
          <p:nvPicPr>
            <p:cNvPr id="12" name="Picture 11"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89250" y="2901950"/>
              <a:ext cx="190500" cy="152400"/>
            </a:xfrm>
            <a:prstGeom prst="rect">
              <a:avLst/>
            </a:prstGeom>
          </p:spPr>
        </p:pic>
        <p:pic>
          <p:nvPicPr>
            <p:cNvPr id="13" name="Picture 12"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89250" y="3336925"/>
              <a:ext cx="152400" cy="152400"/>
            </a:xfrm>
            <a:prstGeom prst="rect">
              <a:avLst/>
            </a:prstGeom>
          </p:spPr>
        </p:pic>
        <p:pic>
          <p:nvPicPr>
            <p:cNvPr id="14" name="Picture 13"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89250" y="3721100"/>
              <a:ext cx="165100" cy="330200"/>
            </a:xfrm>
            <a:prstGeom prst="rect">
              <a:avLst/>
            </a:prstGeom>
          </p:spPr>
        </p:pic>
      </p:grpSp>
      <p:grpSp>
        <p:nvGrpSpPr>
          <p:cNvPr id="18" name="Group 17"/>
          <p:cNvGrpSpPr/>
          <p:nvPr/>
        </p:nvGrpSpPr>
        <p:grpSpPr>
          <a:xfrm>
            <a:off x="3695700" y="3324225"/>
            <a:ext cx="4530852" cy="908557"/>
            <a:chOff x="3441700" y="3016250"/>
            <a:chExt cx="4530852" cy="908557"/>
          </a:xfrm>
        </p:grpSpPr>
        <p:sp>
          <p:nvSpPr>
            <p:cNvPr id="17" name="Rectangle 16"/>
            <p:cNvSpPr/>
            <p:nvPr/>
          </p:nvSpPr>
          <p:spPr>
            <a:xfrm>
              <a:off x="3441700" y="3016250"/>
              <a:ext cx="4530852" cy="908557"/>
            </a:xfrm>
            <a:prstGeom prst="rect">
              <a:avLst/>
            </a:prstGeom>
            <a:solidFill>
              <a:srgbClr val="046380"/>
            </a:solidFill>
            <a:ln>
              <a:solidFill>
                <a:srgbClr val="E6E2A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94100" y="3105150"/>
              <a:ext cx="4191000" cy="723900"/>
            </a:xfrm>
            <a:prstGeom prst="rect">
              <a:avLst/>
            </a:prstGeom>
          </p:spPr>
        </p:pic>
      </p:grpSp>
      <p:sp>
        <p:nvSpPr>
          <p:cNvPr id="19" name="Rectangle 18"/>
          <p:cNvSpPr/>
          <p:nvPr/>
        </p:nvSpPr>
        <p:spPr>
          <a:xfrm>
            <a:off x="5471791" y="4492705"/>
            <a:ext cx="1313180" cy="830997"/>
          </a:xfrm>
          <a:prstGeom prst="rect">
            <a:avLst/>
          </a:prstGeom>
        </p:spPr>
        <p:txBody>
          <a:bodyPr wrap="none">
            <a:spAutoFit/>
          </a:bodyPr>
          <a:lstStyle/>
          <a:p>
            <a:pPr algn="ctr"/>
            <a:r>
              <a:rPr lang="en-US" sz="2400" dirty="0" smtClean="0">
                <a:latin typeface="Futura Condensed"/>
                <a:cs typeface="Futura Condensed"/>
              </a:rPr>
              <a:t>BUT IT CAN</a:t>
            </a:r>
          </a:p>
          <a:p>
            <a:r>
              <a:rPr lang="en-US" sz="2400" b="1" dirty="0" smtClean="0">
                <a:latin typeface="Futura Condensed"/>
                <a:cs typeface="Futura Condensed"/>
              </a:rPr>
              <a:t>DIVERGE</a:t>
            </a:r>
            <a:endParaRPr lang="en-US" sz="2400" dirty="0">
              <a:latin typeface="Futura Condensed"/>
              <a:cs typeface="Futura Condensed"/>
            </a:endParaRPr>
          </a:p>
        </p:txBody>
      </p:sp>
      <p:sp>
        <p:nvSpPr>
          <p:cNvPr id="20" name="Content Placeholder 2"/>
          <p:cNvSpPr txBox="1">
            <a:spLocks/>
          </p:cNvSpPr>
          <p:nvPr/>
        </p:nvSpPr>
        <p:spPr>
          <a:xfrm>
            <a:off x="0" y="5435254"/>
            <a:ext cx="9144000" cy="685800"/>
          </a:xfrm>
          <a:prstGeom prst="rect">
            <a:avLst/>
          </a:prstGeom>
          <a:solidFill>
            <a:schemeClr val="tx2"/>
          </a:solidFill>
          <a:ln>
            <a:noFill/>
          </a:ln>
        </p:spPr>
        <p:txBody>
          <a:bodyPr vert="horz" lIns="91440" tIns="45720" rIns="91440" bIns="45720" rtlCol="0" anchor="ctr" anchorCtr="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800" b="1" dirty="0" smtClean="0">
                <a:solidFill>
                  <a:schemeClr val="bg2"/>
                </a:solidFill>
                <a:latin typeface="Futura Condensed"/>
                <a:cs typeface="Futura Condensed"/>
              </a:rPr>
              <a:t>MANY </a:t>
            </a:r>
            <a:r>
              <a:rPr lang="en-US" sz="2800" dirty="0" smtClean="0">
                <a:solidFill>
                  <a:schemeClr val="bg2"/>
                </a:solidFill>
                <a:latin typeface="Futura Condensed"/>
                <a:cs typeface="Futura Condensed"/>
              </a:rPr>
              <a:t>Divergent Resonances can cause Perturbation Series to </a:t>
            </a:r>
            <a:r>
              <a:rPr lang="en-US" sz="2800" b="1" dirty="0" smtClean="0">
                <a:solidFill>
                  <a:schemeClr val="bg2"/>
                </a:solidFill>
                <a:latin typeface="Futura Condensed"/>
                <a:cs typeface="Futura Condensed"/>
              </a:rPr>
              <a:t>FAIL</a:t>
            </a:r>
            <a:endParaRPr lang="en-US" sz="2800" b="1" dirty="0">
              <a:solidFill>
                <a:schemeClr val="bg2"/>
              </a:solidFill>
              <a:latin typeface="Futura Condensed"/>
              <a:cs typeface="Futura Condensed"/>
            </a:endParaRPr>
          </a:p>
        </p:txBody>
      </p:sp>
      <p:cxnSp>
        <p:nvCxnSpPr>
          <p:cNvPr id="22" name="Straight Arrow Connector 21"/>
          <p:cNvCxnSpPr/>
          <p:nvPr/>
        </p:nvCxnSpPr>
        <p:spPr>
          <a:xfrm flipH="1" flipV="1">
            <a:off x="6121401" y="4248151"/>
            <a:ext cx="6980" cy="336549"/>
          </a:xfrm>
          <a:prstGeom prst="straightConnector1">
            <a:avLst/>
          </a:prstGeom>
          <a:ln>
            <a:solidFill>
              <a:srgbClr val="E6E2AF"/>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92127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19" grpId="0"/>
      <p:bldP spid="20" grpId="0" animBg="1"/>
    </p:bldLst>
  </p:timing>
</p:sld>
</file>

<file path=ppt/theme/theme1.xml><?xml version="1.0" encoding="utf-8"?>
<a:theme xmlns:a="http://schemas.openxmlformats.org/drawingml/2006/main" name="Office Theme">
  <a:themeElements>
    <a:clrScheme name="Sandy Stone Beach">
      <a:dk1>
        <a:srgbClr val="002F2F"/>
      </a:dk1>
      <a:lt1>
        <a:srgbClr val="EFECCA"/>
      </a:lt1>
      <a:dk2>
        <a:srgbClr val="046380"/>
      </a:dk2>
      <a:lt2>
        <a:srgbClr val="E6E2AF"/>
      </a:lt2>
      <a:accent1>
        <a:srgbClr val="A7A37E"/>
      </a:accent1>
      <a:accent2>
        <a:srgbClr val="A7A37E"/>
      </a:accent2>
      <a:accent3>
        <a:srgbClr val="A7A37E"/>
      </a:accent3>
      <a:accent4>
        <a:srgbClr val="8064A2"/>
      </a:accent4>
      <a:accent5>
        <a:srgbClr val="4BACC6"/>
      </a:accent5>
      <a:accent6>
        <a:srgbClr val="F79646"/>
      </a:accent6>
      <a:hlink>
        <a:srgbClr val="04638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15038</TotalTime>
  <Words>3238</Words>
  <Application>Microsoft Macintosh PowerPoint</Application>
  <PresentationFormat>On-screen Show (4:3)</PresentationFormat>
  <Paragraphs>285</Paragraphs>
  <Slides>21</Slides>
  <Notes>19</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MBL-to-Ergodic Transition from the perspective of  Integrals of Motion</vt:lpstr>
      <vt:lpstr>OVERVIEW</vt:lpstr>
      <vt:lpstr>Classical Ergodicity</vt:lpstr>
      <vt:lpstr>Quantum Ergodicity?</vt:lpstr>
      <vt:lpstr>Quantum Ergodicity!</vt:lpstr>
      <vt:lpstr>ANDERSON INSULATOR</vt:lpstr>
      <vt:lpstr>Many-Body Localization</vt:lpstr>
      <vt:lpstr>PowerPoint Presentation</vt:lpstr>
      <vt:lpstr>Resonances</vt:lpstr>
      <vt:lpstr>Isolate Quantum Terms</vt:lpstr>
      <vt:lpstr>Displacement Transformation</vt:lpstr>
      <vt:lpstr>Subsequent Transformations</vt:lpstr>
      <vt:lpstr>Numerical Results</vt:lpstr>
      <vt:lpstr>Accuracy</vt:lpstr>
      <vt:lpstr>Spread of Integrals of Motion</vt:lpstr>
      <vt:lpstr>Effective Hamiltonian</vt:lpstr>
      <vt:lpstr>Entanglement Spread</vt:lpstr>
      <vt:lpstr>Distribution of Jij parameters </vt:lpstr>
      <vt:lpstr>MBL-to-Ergodic Transition?</vt:lpstr>
      <vt:lpstr>IN COLLABORATION WITH</vt:lpstr>
      <vt:lpstr>CONCLUSIONS MBL-to-Ergodic Transition with Integrals of Motion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THEORETICAL TOOLS for Quantum Glasses with and without disorder</dc:title>
  <dc:creator>Louk</dc:creator>
  <cp:lastModifiedBy>Louk</cp:lastModifiedBy>
  <cp:revision>173</cp:revision>
  <dcterms:created xsi:type="dcterms:W3CDTF">2016-02-15T18:22:32Z</dcterms:created>
  <dcterms:modified xsi:type="dcterms:W3CDTF">2016-08-22T20:24:02Z</dcterms:modified>
</cp:coreProperties>
</file>