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45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8" r:id="rId4"/>
    <p:sldId id="260" r:id="rId5"/>
    <p:sldId id="261" r:id="rId6"/>
    <p:sldId id="263" r:id="rId7"/>
    <p:sldId id="259" r:id="rId8"/>
    <p:sldId id="278" r:id="rId9"/>
    <p:sldId id="264" r:id="rId10"/>
    <p:sldId id="279" r:id="rId11"/>
    <p:sldId id="265" r:id="rId12"/>
    <p:sldId id="266" r:id="rId13"/>
    <p:sldId id="267" r:id="rId14"/>
    <p:sldId id="268" r:id="rId15"/>
    <p:sldId id="269" r:id="rId16"/>
    <p:sldId id="270" r:id="rId17"/>
    <p:sldId id="280" r:id="rId18"/>
    <p:sldId id="271" r:id="rId19"/>
    <p:sldId id="277" r:id="rId20"/>
    <p:sldId id="272" r:id="rId21"/>
    <p:sldId id="273" r:id="rId22"/>
    <p:sldId id="274" r:id="rId23"/>
    <p:sldId id="275" r:id="rId24"/>
    <p:sldId id="276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04040"/>
    <a:srgbClr val="0118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0"/>
    <p:restoredTop sz="94674"/>
  </p:normalViewPr>
  <p:slideViewPr>
    <p:cSldViewPr snapToGrid="0" snapToObjects="1">
      <p:cViewPr>
        <p:scale>
          <a:sx n="135" d="100"/>
          <a:sy n="135" d="100"/>
        </p:scale>
        <p:origin x="-8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FA0D6E-C637-B143-AA6F-FFB90EBF9204}" type="datetimeFigureOut">
              <a:rPr lang="en-US" smtClean="0"/>
              <a:t>10/17/17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7E15FB-59BA-9A49-B09C-5FE083A82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7644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014935-5E36-334F-840A-6DA56EC92933}" type="datetimeFigureOut">
              <a:rPr lang="en-US" smtClean="0"/>
              <a:t>10/17/17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0B1FC-DABA-3A42-AF48-687569095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3798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0B1FC-DABA-3A42-AF48-6875690950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836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first time that</a:t>
            </a:r>
            <a:r>
              <a:rPr lang="en-US" baseline="0" dirty="0" smtClean="0"/>
              <a:t> I learned about Spin Liquids was actually at a summer school in Trieste back in August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0B1FC-DABA-3A42-AF48-68756909504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04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Obvious </a:t>
            </a:r>
            <a:r>
              <a:rPr lang="en-US" b="1" dirty="0" smtClean="0"/>
              <a:t>technological</a:t>
            </a:r>
            <a:r>
              <a:rPr lang="en-US" dirty="0" smtClean="0"/>
              <a:t> applications but (for me) </a:t>
            </a:r>
            <a:r>
              <a:rPr lang="en-US" b="1" dirty="0" smtClean="0"/>
              <a:t>beautiful theory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0B1FC-DABA-3A42-AF48-68756909504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39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0B1FC-DABA-3A42-AF48-68756909504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321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smtClean="0"/>
              <a:t>No clear transition when going into the ‘gapped’ phase </a:t>
            </a:r>
            <a:r>
              <a:rPr lang="mr-IN" baseline="0" dirty="0" smtClean="0"/>
              <a:t>–</a:t>
            </a:r>
            <a:r>
              <a:rPr lang="en-US" baseline="0" dirty="0" smtClean="0"/>
              <a:t> this is not relevant for such high-energy states we are considering here.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Exponentially slower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0B1FC-DABA-3A42-AF48-68756909504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246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Just to show off, the previous slide didn’t have any equations in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0B1FC-DABA-3A42-AF48-68756909504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024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7A25-012A-4148-AD0D-8337F4E2BE15}" type="datetime1">
              <a:rPr lang="en-US" smtClean="0"/>
              <a:t>10/17/17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Refs: Cardy, PRL 2014; Mitrano Nature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432E8-8255-3B47-8B8A-7FCD0A90F28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C28F7-ECA3-BD4A-8BA7-4181A75D0604}" type="datetime1">
              <a:rPr lang="en-US" smtClean="0"/>
              <a:t>10/17/17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Refs: Cardy, PRL 2014; Mitrano Nature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432E8-8255-3B47-8B8A-7FCD0A90F2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398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4A0FD-D501-4941-AF01-9EBA7C5DDFD6}" type="datetime1">
              <a:rPr lang="en-US" smtClean="0"/>
              <a:t>10/17/17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Refs: Cardy, PRL 2014; Mitrano Nature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432E8-8255-3B47-8B8A-7FCD0A90F2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CE03-85BA-F547-8DD2-1F6B5522B83E}" type="datetime1">
              <a:rPr lang="en-US" smtClean="0"/>
              <a:t>10/17/17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Refs: Cardy, PRL 2014; Mitrano Nature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432E8-8255-3B47-8B8A-7FCD0A90F2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E3FFB-183A-4D4D-905C-1E2C2EB93C2B}" type="datetime1">
              <a:rPr lang="en-US" smtClean="0"/>
              <a:t>10/17/17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Refs: Cardy, PRL 2014; Mitrano Nature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432E8-8255-3B47-8B8A-7FCD0A90F28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5579F-A540-E749-818C-36BAB7175A4C}" type="datetime1">
              <a:rPr lang="en-US" smtClean="0"/>
              <a:t>10/17/17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Refs: Cardy, PRL 2014; Mitrano Nature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432E8-8255-3B47-8B8A-7FCD0A90F2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88DEF-383E-6646-8F74-2E5174F23413}" type="datetime1">
              <a:rPr lang="en-US" smtClean="0"/>
              <a:t>10/17/17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Refs: Cardy, PRL 2014; Mitrano Nature 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432E8-8255-3B47-8B8A-7FCD0A90F2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51620-7987-7F40-9E78-2904E2C1A1A1}" type="datetime1">
              <a:rPr lang="en-US" smtClean="0"/>
              <a:t>10/17/17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Refs: Cardy, PRL 2014; Mitrano Nature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432E8-8255-3B47-8B8A-7FCD0A90F2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744E-898E-9A43-BAE7-AB7C28C13B02}" type="datetime1">
              <a:rPr lang="en-US" smtClean="0"/>
              <a:t>10/17/17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Refs: Cardy, PRL 2014; Mitrano Nature 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432E8-8255-3B47-8B8A-7FCD0A90F2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C1FB136F-FC1B-BA49-B8E8-D48D917D7295}" type="datetime1">
              <a:rPr lang="en-US" smtClean="0"/>
              <a:t>10/17/17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Refs: Cardy, PRL 2014; Mitrano Nature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9B432E8-8255-3B47-8B8A-7FCD0A90F2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324BA-FE33-9A4B-A323-D722B07918DF}" type="datetime1">
              <a:rPr lang="en-US" smtClean="0"/>
              <a:t>10/17/17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Refs: Cardy, PRL 2014; Mitrano Nature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432E8-8255-3B47-8B8A-7FCD0A90F2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D88CFC0-0CA3-D144-AD91-BE0A35B412EE}" type="datetime1">
              <a:rPr lang="en-US" smtClean="0"/>
              <a:t>10/17/17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Refs: Cardy, PRL 2014; Mitrano Nature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9B432E8-8255-3B47-8B8A-7FCD0A90F28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0756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4" Type="http://schemas.openxmlformats.org/officeDocument/2006/relationships/image" Target="../media/image44.emf"/><Relationship Id="rId5" Type="http://schemas.openxmlformats.org/officeDocument/2006/relationships/image" Target="../media/image38.emf"/><Relationship Id="rId6" Type="http://schemas.openxmlformats.org/officeDocument/2006/relationships/image" Target="../media/image45.emf"/><Relationship Id="rId7" Type="http://schemas.openxmlformats.org/officeDocument/2006/relationships/image" Target="../media/image46.emf"/><Relationship Id="rId8" Type="http://schemas.openxmlformats.org/officeDocument/2006/relationships/image" Target="../media/image4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4" Type="http://schemas.openxmlformats.org/officeDocument/2006/relationships/image" Target="../media/image50.emf"/><Relationship Id="rId5" Type="http://schemas.openxmlformats.org/officeDocument/2006/relationships/image" Target="../media/image51.emf"/><Relationship Id="rId6" Type="http://schemas.openxmlformats.org/officeDocument/2006/relationships/image" Target="../media/image5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4" Type="http://schemas.openxmlformats.org/officeDocument/2006/relationships/image" Target="../media/image55.emf"/><Relationship Id="rId5" Type="http://schemas.openxmlformats.org/officeDocument/2006/relationships/image" Target="../media/image16.emf"/><Relationship Id="rId6" Type="http://schemas.openxmlformats.org/officeDocument/2006/relationships/image" Target="../media/image56.emf"/><Relationship Id="rId7" Type="http://schemas.openxmlformats.org/officeDocument/2006/relationships/image" Target="../media/image57.emf"/><Relationship Id="rId8" Type="http://schemas.openxmlformats.org/officeDocument/2006/relationships/image" Target="../media/image5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emf"/><Relationship Id="rId3" Type="http://schemas.openxmlformats.org/officeDocument/2006/relationships/image" Target="../media/image6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4" Type="http://schemas.openxmlformats.org/officeDocument/2006/relationships/image" Target="../media/image63.emf"/><Relationship Id="rId5" Type="http://schemas.openxmlformats.org/officeDocument/2006/relationships/image" Target="../media/image64.emf"/><Relationship Id="rId6" Type="http://schemas.openxmlformats.org/officeDocument/2006/relationships/image" Target="../media/image65.emf"/><Relationship Id="rId7" Type="http://schemas.openxmlformats.org/officeDocument/2006/relationships/image" Target="../media/image66.emf"/><Relationship Id="rId8" Type="http://schemas.openxmlformats.org/officeDocument/2006/relationships/image" Target="../media/image67.emf"/><Relationship Id="rId9" Type="http://schemas.openxmlformats.org/officeDocument/2006/relationships/image" Target="../media/image6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4" Type="http://schemas.openxmlformats.org/officeDocument/2006/relationships/image" Target="../media/image7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4" Type="http://schemas.openxmlformats.org/officeDocument/2006/relationships/image" Target="../media/image73.emf"/><Relationship Id="rId5" Type="http://schemas.openxmlformats.org/officeDocument/2006/relationships/image" Target="../media/image74.emf"/><Relationship Id="rId6" Type="http://schemas.openxmlformats.org/officeDocument/2006/relationships/image" Target="../media/image75.emf"/><Relationship Id="rId7" Type="http://schemas.openxmlformats.org/officeDocument/2006/relationships/image" Target="../media/image76.emf"/><Relationship Id="rId8" Type="http://schemas.openxmlformats.org/officeDocument/2006/relationships/image" Target="../media/image77.emf"/><Relationship Id="rId9" Type="http://schemas.openxmlformats.org/officeDocument/2006/relationships/image" Target="../media/image78.emf"/><Relationship Id="rId10" Type="http://schemas.openxmlformats.org/officeDocument/2006/relationships/image" Target="../media/image79.emf"/><Relationship Id="rId11" Type="http://schemas.openxmlformats.org/officeDocument/2006/relationships/image" Target="../media/image7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4" Type="http://schemas.openxmlformats.org/officeDocument/2006/relationships/image" Target="../media/image82.emf"/><Relationship Id="rId5" Type="http://schemas.openxmlformats.org/officeDocument/2006/relationships/image" Target="../media/image83.emf"/><Relationship Id="rId6" Type="http://schemas.openxmlformats.org/officeDocument/2006/relationships/image" Target="../media/image8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4" Type="http://schemas.openxmlformats.org/officeDocument/2006/relationships/image" Target="../media/image87.emf"/><Relationship Id="rId5" Type="http://schemas.openxmlformats.org/officeDocument/2006/relationships/image" Target="../media/image8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4" Type="http://schemas.openxmlformats.org/officeDocument/2006/relationships/image" Target="../media/image91.emf"/><Relationship Id="rId5" Type="http://schemas.openxmlformats.org/officeDocument/2006/relationships/image" Target="../media/image92.emf"/><Relationship Id="rId6" Type="http://schemas.openxmlformats.org/officeDocument/2006/relationships/image" Target="../media/image93.emf"/><Relationship Id="rId7" Type="http://schemas.openxmlformats.org/officeDocument/2006/relationships/image" Target="../media/image94.emf"/><Relationship Id="rId8" Type="http://schemas.openxmlformats.org/officeDocument/2006/relationships/image" Target="../media/image95.emf"/><Relationship Id="rId9" Type="http://schemas.openxmlformats.org/officeDocument/2006/relationships/image" Target="../media/image96.emf"/><Relationship Id="rId10" Type="http://schemas.openxmlformats.org/officeDocument/2006/relationships/image" Target="../media/image9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emf"/><Relationship Id="rId4" Type="http://schemas.openxmlformats.org/officeDocument/2006/relationships/image" Target="../media/image10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4" Type="http://schemas.openxmlformats.org/officeDocument/2006/relationships/image" Target="../media/image10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101.emf"/><Relationship Id="rId5" Type="http://schemas.openxmlformats.org/officeDocument/2006/relationships/image" Target="../media/image85.emf"/><Relationship Id="rId6" Type="http://schemas.openxmlformats.org/officeDocument/2006/relationships/image" Target="../media/image8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6" Type="http://schemas.openxmlformats.org/officeDocument/2006/relationships/image" Target="../media/image5.emf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5" Type="http://schemas.openxmlformats.org/officeDocument/2006/relationships/image" Target="../media/image13.emf"/><Relationship Id="rId6" Type="http://schemas.openxmlformats.org/officeDocument/2006/relationships/image" Target="../media/image14.emf"/><Relationship Id="rId7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6" Type="http://schemas.openxmlformats.org/officeDocument/2006/relationships/image" Target="../media/image20.emf"/><Relationship Id="rId7" Type="http://schemas.openxmlformats.org/officeDocument/2006/relationships/image" Target="../media/image21.emf"/><Relationship Id="rId8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4.emf"/><Relationship Id="rId5" Type="http://schemas.openxmlformats.org/officeDocument/2006/relationships/image" Target="../media/image25.emf"/><Relationship Id="rId6" Type="http://schemas.openxmlformats.org/officeDocument/2006/relationships/image" Target="../media/image26.emf"/><Relationship Id="rId7" Type="http://schemas.openxmlformats.org/officeDocument/2006/relationships/image" Target="../media/image27.emf"/><Relationship Id="rId8" Type="http://schemas.openxmlformats.org/officeDocument/2006/relationships/image" Target="../media/image28.emf"/><Relationship Id="rId9" Type="http://schemas.openxmlformats.org/officeDocument/2006/relationships/image" Target="../media/image29.emf"/><Relationship Id="rId10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4" Type="http://schemas.openxmlformats.org/officeDocument/2006/relationships/image" Target="../media/image33.emf"/><Relationship Id="rId5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4" Type="http://schemas.openxmlformats.org/officeDocument/2006/relationships/image" Target="../media/image37.emf"/><Relationship Id="rId5" Type="http://schemas.openxmlformats.org/officeDocument/2006/relationships/image" Target="../media/image38.emf"/><Relationship Id="rId6" Type="http://schemas.openxmlformats.org/officeDocument/2006/relationships/image" Target="../media/image39.emf"/><Relationship Id="rId7" Type="http://schemas.openxmlformats.org/officeDocument/2006/relationships/image" Target="../media/image40.emf"/><Relationship Id="rId8" Type="http://schemas.openxmlformats.org/officeDocument/2006/relationships/image" Target="../media/image41.emf"/><Relationship Id="rId9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Quenching the </a:t>
            </a:r>
            <a:r>
              <a:rPr lang="en-US" sz="4800" dirty="0" err="1" smtClean="0"/>
              <a:t>Kitaev</a:t>
            </a:r>
            <a:r>
              <a:rPr lang="en-US" sz="4800" dirty="0" smtClean="0"/>
              <a:t> model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Louk Rademaker (Perimeter Institute)</a:t>
            </a:r>
          </a:p>
          <a:p>
            <a:r>
              <a:rPr lang="en-US" sz="1800" dirty="0" smtClean="0"/>
              <a:t>Toronto University, 18 October 2017</a:t>
            </a: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810" y="1186545"/>
            <a:ext cx="5880100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633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initial </a:t>
            </a:r>
            <a:r>
              <a:rPr lang="en-US" dirty="0" err="1" smtClean="0"/>
              <a:t>Néel</a:t>
            </a:r>
            <a:r>
              <a:rPr lang="en-US" dirty="0" smtClean="0"/>
              <a:t>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372562"/>
          </a:xfrm>
        </p:spPr>
        <p:txBody>
          <a:bodyPr>
            <a:normAutofit/>
          </a:bodyPr>
          <a:lstStyle/>
          <a:p>
            <a:r>
              <a:rPr lang="en-US" dirty="0" err="1" smtClean="0"/>
              <a:t>Eigenstate</a:t>
            </a:r>
            <a:r>
              <a:rPr lang="en-US" dirty="0" smtClean="0"/>
              <a:t> of                          , so two gauge field configurations contribute that differ a flip of two neighboring x</a:t>
            </a:r>
            <a:r>
              <a:rPr lang="en-US" dirty="0"/>
              <a:t>/</a:t>
            </a:r>
            <a:r>
              <a:rPr lang="en-US" dirty="0" smtClean="0"/>
              <a:t>y gauge fields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Constraint 1</a:t>
            </a:r>
            <a:r>
              <a:rPr lang="en-US" dirty="0"/>
              <a:t>:                          </a:t>
            </a:r>
            <a:r>
              <a:rPr lang="en-US" dirty="0" smtClean="0"/>
              <a:t>so</a:t>
            </a:r>
          </a:p>
          <a:p>
            <a:r>
              <a:rPr lang="en-US" dirty="0" smtClean="0"/>
              <a:t>Constraint 2:</a:t>
            </a:r>
          </a:p>
          <a:p>
            <a:r>
              <a:rPr lang="en-US" dirty="0" smtClean="0"/>
              <a:t>Conclusion: Equal weight superposition of                           gauge field configurations, with initial matter field fixed by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432E8-8255-3B47-8B8A-7FCD0A90F285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039" y="2466845"/>
            <a:ext cx="5880100" cy="1930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1022" y="4474056"/>
            <a:ext cx="1310237" cy="2502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1022" y="4892134"/>
            <a:ext cx="4800600" cy="2794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621676" y="2727118"/>
            <a:ext cx="549921" cy="1290961"/>
            <a:chOff x="5621676" y="2106007"/>
            <a:chExt cx="549921" cy="1290961"/>
          </a:xfrm>
        </p:grpSpPr>
        <p:sp>
          <p:nvSpPr>
            <p:cNvPr id="6" name="Rounded Rectangle 5"/>
            <p:cNvSpPr/>
            <p:nvPr/>
          </p:nvSpPr>
          <p:spPr>
            <a:xfrm>
              <a:off x="5621676" y="2234688"/>
              <a:ext cx="421241" cy="116228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5914236" y="2106007"/>
              <a:ext cx="257361" cy="257361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 w="28575" cmpd="sng">
              <a:solidFill>
                <a:srgbClr val="FF0000"/>
              </a:solidFill>
            </a:ln>
            <a:effectLst>
              <a:glow rad="101600">
                <a:schemeClr val="accent3">
                  <a:lumMod val="20000"/>
                  <a:lumOff val="80000"/>
                  <a:alpha val="75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b="1" dirty="0" smtClean="0">
                  <a:solidFill>
                    <a:srgbClr val="FF0000"/>
                  </a:solidFill>
                </a:rPr>
                <a:t>1</a:t>
              </a:r>
              <a:endParaRPr lang="en-US" sz="105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584959" y="3365008"/>
            <a:ext cx="5727070" cy="800511"/>
            <a:chOff x="1584959" y="2743897"/>
            <a:chExt cx="5727070" cy="800511"/>
          </a:xfrm>
        </p:grpSpPr>
        <p:sp>
          <p:nvSpPr>
            <p:cNvPr id="7" name="Rounded Rectangle 6"/>
            <p:cNvSpPr/>
            <p:nvPr/>
          </p:nvSpPr>
          <p:spPr>
            <a:xfrm>
              <a:off x="1584959" y="2872578"/>
              <a:ext cx="5598390" cy="67183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7054668" y="2743897"/>
              <a:ext cx="257361" cy="257361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 w="28575" cmpd="sng">
              <a:solidFill>
                <a:srgbClr val="FF0000"/>
              </a:solidFill>
            </a:ln>
            <a:effectLst>
              <a:glow rad="101600">
                <a:schemeClr val="accent3">
                  <a:lumMod val="20000"/>
                  <a:lumOff val="80000"/>
                  <a:alpha val="75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b="1" dirty="0">
                  <a:solidFill>
                    <a:srgbClr val="FF0000"/>
                  </a:solidFill>
                </a:rPr>
                <a:t>2</a:t>
              </a:r>
              <a:endParaRPr lang="en-US" sz="105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0320" y="1930839"/>
            <a:ext cx="1373951" cy="212636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048" y="4517906"/>
            <a:ext cx="1017178" cy="184941"/>
          </a:xfrm>
          <a:prstGeom prst="rect">
            <a:avLst/>
          </a:prstGeom>
        </p:spPr>
      </p:pic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42" y="5712413"/>
            <a:ext cx="317500" cy="165100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335" y="5347762"/>
            <a:ext cx="1479183" cy="23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285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Time evolution is sum over gauge field configurations</a:t>
            </a:r>
          </a:p>
          <a:p>
            <a:endParaRPr lang="en-US" dirty="0"/>
          </a:p>
          <a:p>
            <a:r>
              <a:rPr lang="en-US" dirty="0" smtClean="0"/>
              <a:t>Compute this sum using Monte Carlo sampling of </a:t>
            </a:r>
          </a:p>
          <a:p>
            <a:r>
              <a:rPr lang="en-US" dirty="0" smtClean="0"/>
              <a:t>Given            the matter fermions time evolve with </a:t>
            </a:r>
            <a:r>
              <a:rPr lang="en-US" dirty="0" err="1" smtClean="0"/>
              <a:t>Bogoliubov</a:t>
            </a:r>
            <a:r>
              <a:rPr lang="en-US" dirty="0" smtClean="0"/>
              <a:t>-De </a:t>
            </a:r>
            <a:r>
              <a:rPr lang="en-US" dirty="0" err="1" smtClean="0"/>
              <a:t>Gennes</a:t>
            </a:r>
            <a:r>
              <a:rPr lang="en-US" dirty="0" smtClean="0"/>
              <a:t> Hamiltonian with                          and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Used particle-hole transformation so that initial state is </a:t>
            </a:r>
            <a:r>
              <a:rPr lang="en-US" i="1" dirty="0" smtClean="0"/>
              <a:t>a</a:t>
            </a:r>
            <a:r>
              <a:rPr lang="en-US" dirty="0" smtClean="0"/>
              <a:t>-vacuum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432E8-8255-3B47-8B8A-7FCD0A90F285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450" y="2227261"/>
            <a:ext cx="4478506" cy="603742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753" y="1911115"/>
            <a:ext cx="609600" cy="2794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367" y="2806702"/>
            <a:ext cx="609600" cy="2794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285" y="3238502"/>
            <a:ext cx="609600" cy="279400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150" y="3503788"/>
            <a:ext cx="1320800" cy="330200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346" y="3503788"/>
            <a:ext cx="1765300" cy="330200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70" y="4072469"/>
            <a:ext cx="657860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588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 amplitude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Dynamical phase transition? Look at return amplitude</a:t>
            </a:r>
          </a:p>
          <a:p>
            <a:endParaRPr lang="en-US" sz="3200" dirty="0" smtClean="0"/>
          </a:p>
          <a:p>
            <a:r>
              <a:rPr lang="en-US" dirty="0" smtClean="0"/>
              <a:t>Write </a:t>
            </a:r>
            <a:r>
              <a:rPr lang="en-US" dirty="0" err="1" smtClean="0"/>
              <a:t>BdG</a:t>
            </a:r>
            <a:r>
              <a:rPr lang="en-US" dirty="0" smtClean="0"/>
              <a:t> Hamiltonian in canonical form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Diagonalize</a:t>
            </a:r>
            <a:r>
              <a:rPr lang="en-US" dirty="0" smtClean="0"/>
              <a:t> the matrix                                  with orthogonal </a:t>
            </a:r>
          </a:p>
          <a:p>
            <a:r>
              <a:rPr lang="en-US" dirty="0" smtClean="0"/>
              <a:t>Use </a:t>
            </a:r>
            <a:r>
              <a:rPr lang="en-US" dirty="0" err="1" smtClean="0"/>
              <a:t>Balian-Brezin</a:t>
            </a:r>
            <a:r>
              <a:rPr lang="en-US" dirty="0" smtClean="0"/>
              <a:t> decomposition,                                  , to find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432E8-8255-3B47-8B8A-7FCD0A90F285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737" y="3411808"/>
            <a:ext cx="4313485" cy="6073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9989" y="4348011"/>
            <a:ext cx="1788234" cy="2489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0142" y="4188088"/>
            <a:ext cx="1387782" cy="572581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848" y="2307824"/>
            <a:ext cx="2273300" cy="304800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635" y="2206742"/>
            <a:ext cx="3695700" cy="6477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flipH="1">
            <a:off x="-7908" y="6396192"/>
            <a:ext cx="91519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chemeClr val="bg1"/>
                </a:solidFill>
              </a:rPr>
              <a:t>References</a:t>
            </a:r>
            <a:r>
              <a:rPr lang="en-US" sz="1200" dirty="0">
                <a:solidFill>
                  <a:schemeClr val="bg1"/>
                </a:solidFill>
              </a:rPr>
              <a:t>: </a:t>
            </a:r>
            <a:r>
              <a:rPr lang="en-US" sz="1200" dirty="0" err="1" smtClean="0">
                <a:solidFill>
                  <a:schemeClr val="bg1"/>
                </a:solidFill>
              </a:rPr>
              <a:t>Balian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>
                <a:solidFill>
                  <a:schemeClr val="bg1"/>
                </a:solidFill>
              </a:rPr>
              <a:t>&amp; </a:t>
            </a:r>
            <a:r>
              <a:rPr lang="en-US" sz="1200" dirty="0" err="1">
                <a:solidFill>
                  <a:schemeClr val="bg1"/>
                </a:solidFill>
              </a:rPr>
              <a:t>Brezin</a:t>
            </a:r>
            <a:r>
              <a:rPr lang="en-US" sz="1200" dirty="0" smtClean="0">
                <a:solidFill>
                  <a:schemeClr val="bg1"/>
                </a:solidFill>
              </a:rPr>
              <a:t>, Il </a:t>
            </a:r>
            <a:r>
              <a:rPr lang="en-US" sz="1200" dirty="0" err="1">
                <a:solidFill>
                  <a:schemeClr val="bg1"/>
                </a:solidFill>
              </a:rPr>
              <a:t>Nuovo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Cimento</a:t>
            </a:r>
            <a:r>
              <a:rPr lang="en-US" sz="1200" dirty="0">
                <a:solidFill>
                  <a:schemeClr val="bg1"/>
                </a:solidFill>
              </a:rPr>
              <a:t> B </a:t>
            </a:r>
            <a:r>
              <a:rPr lang="en-US" sz="1200" dirty="0" smtClean="0">
                <a:solidFill>
                  <a:schemeClr val="bg1"/>
                </a:solidFill>
              </a:rPr>
              <a:t>1969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236" y="4770076"/>
            <a:ext cx="1879600" cy="266700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37" y="5296370"/>
            <a:ext cx="63500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016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 amplitude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dirty="0" smtClean="0"/>
              <a:t>MC sampling of L=8 system to get ‘free energy’ density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432E8-8255-3B47-8B8A-7FCD0A90F285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1527" y="1855141"/>
            <a:ext cx="2087962" cy="5246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9" y="2483232"/>
            <a:ext cx="5601699" cy="3627100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2613754" y="4722519"/>
            <a:ext cx="5985496" cy="828228"/>
            <a:chOff x="2613754" y="4722519"/>
            <a:chExt cx="5985496" cy="828228"/>
          </a:xfrm>
        </p:grpSpPr>
        <p:sp>
          <p:nvSpPr>
            <p:cNvPr id="9" name="Rounded Rectangle 8"/>
            <p:cNvSpPr/>
            <p:nvPr/>
          </p:nvSpPr>
          <p:spPr>
            <a:xfrm>
              <a:off x="2613754" y="5201321"/>
              <a:ext cx="2911781" cy="349426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622815" y="4722519"/>
              <a:ext cx="19764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Exponentially long </a:t>
              </a:r>
            </a:p>
            <a:p>
              <a:r>
                <a:rPr lang="en-US" dirty="0" err="1" smtClean="0"/>
                <a:t>prethermalization</a:t>
              </a:r>
              <a:r>
                <a:rPr lang="en-US" dirty="0"/>
                <a:t>?</a:t>
              </a:r>
            </a:p>
          </p:txBody>
        </p:sp>
        <p:cxnSp>
          <p:nvCxnSpPr>
            <p:cNvPr id="19" name="Elbow Connector 18"/>
            <p:cNvCxnSpPr>
              <a:stCxn id="11" idx="1"/>
              <a:endCxn id="9" idx="3"/>
            </p:cNvCxnSpPr>
            <p:nvPr/>
          </p:nvCxnSpPr>
          <p:spPr>
            <a:xfrm rot="10800000" flipV="1">
              <a:off x="5525535" y="5045684"/>
              <a:ext cx="1097280" cy="330349"/>
            </a:xfrm>
            <a:prstGeom prst="bentConnector3">
              <a:avLst/>
            </a:prstGeom>
            <a:ln w="3810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3828852" y="2591174"/>
            <a:ext cx="5070556" cy="456826"/>
            <a:chOff x="3384063" y="4722519"/>
            <a:chExt cx="5070556" cy="456826"/>
          </a:xfrm>
        </p:grpSpPr>
        <p:sp>
          <p:nvSpPr>
            <p:cNvPr id="23" name="TextBox 22"/>
            <p:cNvSpPr txBox="1"/>
            <p:nvPr/>
          </p:nvSpPr>
          <p:spPr>
            <a:xfrm>
              <a:off x="6178027" y="4722519"/>
              <a:ext cx="22765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Start of steady state</a:t>
              </a:r>
              <a:endParaRPr lang="en-US" dirty="0"/>
            </a:p>
          </p:txBody>
        </p:sp>
        <p:cxnSp>
          <p:nvCxnSpPr>
            <p:cNvPr id="24" name="Elbow Connector 23"/>
            <p:cNvCxnSpPr>
              <a:stCxn id="23" idx="1"/>
            </p:cNvCxnSpPr>
            <p:nvPr/>
          </p:nvCxnSpPr>
          <p:spPr>
            <a:xfrm rot="10800000" flipV="1">
              <a:off x="3384063" y="4907185"/>
              <a:ext cx="2793965" cy="272160"/>
            </a:xfrm>
            <a:prstGeom prst="bentConnector3">
              <a:avLst>
                <a:gd name="adj1" fmla="val 50000"/>
              </a:avLst>
            </a:prstGeom>
            <a:ln w="3810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31027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3"/>
            <a:ext cx="7543801" cy="4400785"/>
          </a:xfrm>
        </p:spPr>
        <p:txBody>
          <a:bodyPr/>
          <a:lstStyle/>
          <a:p>
            <a:r>
              <a:rPr lang="en-US" dirty="0" smtClean="0"/>
              <a:t>Staggered magnetization</a:t>
            </a:r>
          </a:p>
          <a:p>
            <a:endParaRPr lang="en-US" sz="2800" dirty="0"/>
          </a:p>
          <a:p>
            <a:r>
              <a:rPr lang="en-US" dirty="0" smtClean="0"/>
              <a:t>Does not affect matter fermions, so this can be written as</a:t>
            </a:r>
          </a:p>
          <a:p>
            <a:endParaRPr lang="en-US" sz="2800" dirty="0" smtClean="0"/>
          </a:p>
          <a:p>
            <a:r>
              <a:rPr lang="en-US" dirty="0"/>
              <a:t>w</a:t>
            </a:r>
            <a:r>
              <a:rPr lang="en-US" dirty="0" smtClean="0"/>
              <a:t>here           and            differ by two gauge field flips.</a:t>
            </a:r>
          </a:p>
          <a:p>
            <a:r>
              <a:rPr lang="en-US" dirty="0" err="1" smtClean="0"/>
              <a:t>Balian-Brezin</a:t>
            </a:r>
            <a:r>
              <a:rPr lang="en-US" dirty="0" smtClean="0"/>
              <a:t> decomposition + Sylvester Determinant lemma gives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               </a:t>
            </a:r>
            <a:r>
              <a:rPr lang="en-US" sz="1600" dirty="0" smtClean="0"/>
              <a:t>(with                         and                          )  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432E8-8255-3B47-8B8A-7FCD0A90F285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172" y="1793803"/>
            <a:ext cx="3594100" cy="5969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172" y="2528946"/>
            <a:ext cx="2755900" cy="2667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672" y="3260372"/>
            <a:ext cx="5105400" cy="6477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247" y="3955107"/>
            <a:ext cx="546100" cy="2413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060" y="3955107"/>
            <a:ext cx="546100" cy="2794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" y="4873037"/>
            <a:ext cx="7482263" cy="855777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698" y="5766448"/>
            <a:ext cx="1006347" cy="201268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192" y="5766444"/>
            <a:ext cx="1100836" cy="20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264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Magnetization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Magnetization vanishes but even slower!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432E8-8255-3B47-8B8A-7FCD0A90F285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8" y="2267711"/>
            <a:ext cx="5781041" cy="380103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023556" y="2515929"/>
            <a:ext cx="3744146" cy="369333"/>
            <a:chOff x="4482020" y="4698406"/>
            <a:chExt cx="3972599" cy="118335"/>
          </a:xfrm>
        </p:grpSpPr>
        <p:sp>
          <p:nvSpPr>
            <p:cNvPr id="8" name="TextBox 7"/>
            <p:cNvSpPr txBox="1"/>
            <p:nvPr/>
          </p:nvSpPr>
          <p:spPr>
            <a:xfrm>
              <a:off x="6178027" y="4698406"/>
              <a:ext cx="2276592" cy="118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Exponentially long</a:t>
              </a:r>
            </a:p>
          </p:txBody>
        </p:sp>
        <p:cxnSp>
          <p:nvCxnSpPr>
            <p:cNvPr id="9" name="Elbow Connector 8"/>
            <p:cNvCxnSpPr>
              <a:stCxn id="8" idx="1"/>
            </p:cNvCxnSpPr>
            <p:nvPr/>
          </p:nvCxnSpPr>
          <p:spPr>
            <a:xfrm rot="10800000" flipV="1">
              <a:off x="4482020" y="4757574"/>
              <a:ext cx="1696007" cy="8833"/>
            </a:xfrm>
            <a:prstGeom prst="bentConnector3">
              <a:avLst>
                <a:gd name="adj1" fmla="val 50000"/>
              </a:avLst>
            </a:prstGeom>
            <a:ln w="3810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560" y="2885262"/>
            <a:ext cx="1600200" cy="2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006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Prethermalization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Non-equilibrium state persists for exponentially long time in </a:t>
            </a:r>
          </a:p>
          <a:p>
            <a:r>
              <a:rPr lang="en-US" b="1" dirty="0" err="1" smtClean="0"/>
              <a:t>Prethermalization</a:t>
            </a:r>
            <a:r>
              <a:rPr lang="en-US" dirty="0" smtClean="0"/>
              <a:t>: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432E8-8255-3B47-8B8A-7FCD0A90F285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316" y="1911349"/>
            <a:ext cx="753534" cy="27533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822960" y="3281868"/>
            <a:ext cx="4380909" cy="3058725"/>
            <a:chOff x="822959" y="2435201"/>
            <a:chExt cx="4918249" cy="343389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959" y="2573867"/>
              <a:ext cx="4918249" cy="3295227"/>
            </a:xfrm>
            <a:prstGeom prst="rect">
              <a:avLst/>
            </a:prstGeom>
          </p:spPr>
        </p:pic>
        <p:pic>
          <p:nvPicPr>
            <p:cNvPr id="8" name="Picture 7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0351" y="2435201"/>
              <a:ext cx="926727" cy="195642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 flipH="1">
            <a:off x="-7908" y="6396192"/>
            <a:ext cx="91519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chemeClr val="bg1"/>
                </a:solidFill>
              </a:rPr>
              <a:t>References</a:t>
            </a:r>
            <a:r>
              <a:rPr lang="en-US" sz="1200" dirty="0">
                <a:solidFill>
                  <a:schemeClr val="bg1"/>
                </a:solidFill>
              </a:rPr>
              <a:t>: </a:t>
            </a:r>
            <a:r>
              <a:rPr lang="en-US" sz="1200" dirty="0" err="1" smtClean="0">
                <a:solidFill>
                  <a:schemeClr val="bg1"/>
                </a:solidFill>
              </a:rPr>
              <a:t>Abanin</a:t>
            </a:r>
            <a:r>
              <a:rPr lang="en-US" sz="1200" dirty="0" smtClean="0">
                <a:solidFill>
                  <a:schemeClr val="bg1"/>
                </a:solidFill>
              </a:rPr>
              <a:t> et al.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Commun</a:t>
            </a:r>
            <a:r>
              <a:rPr lang="en-US" sz="1200" dirty="0">
                <a:solidFill>
                  <a:schemeClr val="bg1"/>
                </a:solidFill>
              </a:rPr>
              <a:t>. Math. Phys</a:t>
            </a:r>
            <a:r>
              <a:rPr lang="en-US" sz="1200" dirty="0" smtClean="0">
                <a:solidFill>
                  <a:schemeClr val="bg1"/>
                </a:solidFill>
              </a:rPr>
              <a:t>. 2017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627" y="2346913"/>
            <a:ext cx="1917700" cy="292100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090" y="2640894"/>
            <a:ext cx="2895600" cy="419100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601" y="2693341"/>
            <a:ext cx="1028700" cy="279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735691" y="2646965"/>
            <a:ext cx="601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5309538" y="3468184"/>
            <a:ext cx="3753556" cy="2616101"/>
            <a:chOff x="5309538" y="3214195"/>
            <a:chExt cx="3753556" cy="2616101"/>
          </a:xfrm>
        </p:grpSpPr>
        <p:sp>
          <p:nvSpPr>
            <p:cNvPr id="18" name="TextBox 17"/>
            <p:cNvSpPr txBox="1"/>
            <p:nvPr/>
          </p:nvSpPr>
          <p:spPr>
            <a:xfrm>
              <a:off x="5309538" y="3214195"/>
              <a:ext cx="3753556" cy="2616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We have ‘approximately conserved’</a:t>
              </a:r>
            </a:p>
            <a:p>
              <a:pPr>
                <a:spcBef>
                  <a:spcPts val="1200"/>
                </a:spcBef>
                <a:spcAft>
                  <a:spcPts val="1200"/>
                </a:spcAft>
              </a:pPr>
              <a:r>
                <a:rPr lang="en-US" dirty="0" smtClean="0"/>
                <a:t>                           for       </a:t>
              </a:r>
            </a:p>
            <a:p>
              <a:r>
                <a:rPr lang="en-US" dirty="0" smtClean="0"/>
                <a:t>The      is the z-bond coupling, that causes a ‘lock-in’ of the spin correlations along that bond. </a:t>
              </a:r>
            </a:p>
            <a:p>
              <a:endParaRPr lang="en-US" dirty="0"/>
            </a:p>
            <a:p>
              <a:r>
                <a:rPr lang="en-US" dirty="0" smtClean="0"/>
                <a:t>The      describes interactions between the ‘spin-locked’ bonds.</a:t>
              </a:r>
              <a:endParaRPr lang="en-US" dirty="0"/>
            </a:p>
          </p:txBody>
        </p:sp>
        <p:pic>
          <p:nvPicPr>
            <p:cNvPr id="17" name="Picture 16" descr="latex-image-1.pd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8104" y="3697728"/>
              <a:ext cx="1066800" cy="266700"/>
            </a:xfrm>
            <a:prstGeom prst="rect">
              <a:avLst/>
            </a:prstGeom>
          </p:spPr>
        </p:pic>
        <p:pic>
          <p:nvPicPr>
            <p:cNvPr id="19" name="Picture 18" descr="latex-image-1.pdf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4021" y="4127935"/>
              <a:ext cx="203200" cy="228600"/>
            </a:xfrm>
            <a:prstGeom prst="rect">
              <a:avLst/>
            </a:prstGeom>
          </p:spPr>
        </p:pic>
        <p:pic>
          <p:nvPicPr>
            <p:cNvPr id="21" name="Picture 20" descr="latex-image-1.pdf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4021" y="5221108"/>
              <a:ext cx="190500" cy="228600"/>
            </a:xfrm>
            <a:prstGeom prst="rect">
              <a:avLst/>
            </a:prstGeom>
          </p:spPr>
        </p:pic>
      </p:grp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316" y="3926317"/>
            <a:ext cx="1600200" cy="2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179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Prethermalization</a:t>
            </a:r>
            <a:r>
              <a:rPr lang="en-US" dirty="0" smtClean="0"/>
              <a:t>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381970"/>
          </a:xfrm>
        </p:spPr>
        <p:txBody>
          <a:bodyPr/>
          <a:lstStyle/>
          <a:p>
            <a:r>
              <a:rPr lang="en-US" dirty="0" smtClean="0"/>
              <a:t>Approximate ‘lock-in’ of the spins along </a:t>
            </a:r>
            <a:r>
              <a:rPr lang="en-US" i="1" dirty="0" smtClean="0"/>
              <a:t>z</a:t>
            </a:r>
            <a:r>
              <a:rPr lang="en-US" dirty="0" smtClean="0"/>
              <a:t>-bond.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order perturbation theory </a:t>
            </a:r>
          </a:p>
          <a:p>
            <a:pPr>
              <a:lnSpc>
                <a:spcPct val="140000"/>
              </a:lnSpc>
            </a:pPr>
            <a:r>
              <a:rPr lang="en-US" dirty="0" smtClean="0"/>
              <a:t>Manipulate the lattice to find </a:t>
            </a:r>
            <a:r>
              <a:rPr lang="en-US" b="1" dirty="0" err="1" smtClean="0"/>
              <a:t>Toric</a:t>
            </a:r>
            <a:r>
              <a:rPr lang="en-US" b="1" dirty="0" smtClean="0"/>
              <a:t> Code</a:t>
            </a:r>
          </a:p>
          <a:p>
            <a:pPr>
              <a:lnSpc>
                <a:spcPct val="100000"/>
              </a:lnSpc>
            </a:pPr>
            <a:r>
              <a:rPr lang="en-US" b="1" dirty="0" err="1" smtClean="0"/>
              <a:t>Prethermal</a:t>
            </a:r>
            <a:r>
              <a:rPr lang="en-US" b="1" dirty="0" smtClean="0"/>
              <a:t> plateau </a:t>
            </a:r>
            <a:r>
              <a:rPr lang="en-US" dirty="0" smtClean="0"/>
              <a:t>is described by effective </a:t>
            </a:r>
            <a:r>
              <a:rPr lang="en-US" dirty="0" err="1" smtClean="0"/>
              <a:t>toric</a:t>
            </a:r>
            <a:r>
              <a:rPr lang="en-US" dirty="0" smtClean="0"/>
              <a:t> code with antiferromagnetic </a:t>
            </a:r>
            <a:r>
              <a:rPr lang="en-US" dirty="0" smtClean="0"/>
              <a:t>spin-lock </a:t>
            </a:r>
            <a:r>
              <a:rPr lang="en-US" dirty="0" smtClean="0"/>
              <a:t>along z-bonds!</a:t>
            </a:r>
            <a:br>
              <a:rPr lang="en-US" dirty="0" smtClean="0"/>
            </a:br>
            <a:r>
              <a:rPr lang="en-US" sz="1600" i="1" dirty="0" smtClean="0"/>
              <a:t>(Note: </a:t>
            </a:r>
            <a:r>
              <a:rPr lang="en-US" sz="1600" i="1" dirty="0" err="1" smtClean="0"/>
              <a:t>Kitaevs</a:t>
            </a:r>
            <a:r>
              <a:rPr lang="en-US" sz="1600" i="1" dirty="0" smtClean="0"/>
              <a:t> derivation was for the ground state manifold with ferromagnetic spin-lock)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432E8-8255-3B47-8B8A-7FCD0A90F285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 flipH="1">
            <a:off x="-7908" y="6396192"/>
            <a:ext cx="91519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chemeClr val="bg1"/>
                </a:solidFill>
              </a:rPr>
              <a:t>References</a:t>
            </a:r>
            <a:r>
              <a:rPr lang="en-US" sz="1200" dirty="0" smtClean="0">
                <a:solidFill>
                  <a:schemeClr val="bg1"/>
                </a:solidFill>
              </a:rPr>
              <a:t>: </a:t>
            </a:r>
            <a:r>
              <a:rPr lang="en-US" sz="1200" dirty="0" err="1" smtClean="0">
                <a:solidFill>
                  <a:schemeClr val="bg1"/>
                </a:solidFill>
              </a:rPr>
              <a:t>Kitaev</a:t>
            </a:r>
            <a:r>
              <a:rPr lang="en-US" sz="1200" dirty="0" smtClean="0">
                <a:solidFill>
                  <a:schemeClr val="bg1"/>
                </a:solidFill>
              </a:rPr>
              <a:t>, Annals of Physics 2006, Section 5 (Properties of the gapped phases)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6" name="Picture 5" descr="perturb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344" y="2595031"/>
            <a:ext cx="1397000" cy="1130300"/>
          </a:xfrm>
          <a:prstGeom prst="rect">
            <a:avLst/>
          </a:prstGeom>
        </p:spPr>
      </p:pic>
      <p:pic>
        <p:nvPicPr>
          <p:cNvPr id="7" name="Picture 6" descr="perturb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512" y="2607731"/>
            <a:ext cx="1181100" cy="1104900"/>
          </a:xfrm>
          <a:prstGeom prst="rect">
            <a:avLst/>
          </a:prstGeom>
        </p:spPr>
      </p:pic>
      <p:pic>
        <p:nvPicPr>
          <p:cNvPr id="8" name="Picture 7" descr="perturb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428" y="2283881"/>
            <a:ext cx="1282700" cy="17526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960" y="4045888"/>
            <a:ext cx="4611040" cy="523524"/>
          </a:xfrm>
          <a:prstGeom prst="rect">
            <a:avLst/>
          </a:prstGeom>
        </p:spPr>
      </p:pic>
      <p:cxnSp>
        <p:nvCxnSpPr>
          <p:cNvPr id="11" name="Straight Arrow Connector 10"/>
          <p:cNvCxnSpPr>
            <a:stCxn id="8" idx="3"/>
            <a:endCxn id="7" idx="1"/>
          </p:cNvCxnSpPr>
          <p:nvPr/>
        </p:nvCxnSpPr>
        <p:spPr>
          <a:xfrm>
            <a:off x="2645128" y="3160181"/>
            <a:ext cx="1077384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903612" y="3160181"/>
            <a:ext cx="1077384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437" y="4569412"/>
            <a:ext cx="2989674" cy="61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553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correlations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Spin-lock even appears in the isotropic case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432E8-8255-3B47-8B8A-7FCD0A90F285}" type="slidenum">
              <a:rPr lang="en-US" smtClean="0"/>
              <a:t>18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822960" y="2392333"/>
            <a:ext cx="5517634" cy="3772107"/>
            <a:chOff x="1001700" y="2392333"/>
            <a:chExt cx="5517634" cy="377210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700" y="2564184"/>
              <a:ext cx="5517634" cy="3600256"/>
            </a:xfrm>
            <a:prstGeom prst="rect">
              <a:avLst/>
            </a:prstGeom>
          </p:spPr>
        </p:pic>
        <p:pic>
          <p:nvPicPr>
            <p:cNvPr id="7" name="Picture 6" descr="honeycomb_bare2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3397" y="2802705"/>
              <a:ext cx="1105664" cy="1063677"/>
            </a:xfrm>
            <a:prstGeom prst="rect">
              <a:avLst/>
            </a:prstGeom>
          </p:spPr>
        </p:pic>
        <p:pic>
          <p:nvPicPr>
            <p:cNvPr id="8" name="Picture 7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2491" y="2392333"/>
              <a:ext cx="2262246" cy="218927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5616227" y="2515928"/>
            <a:ext cx="3349031" cy="2131326"/>
            <a:chOff x="5110853" y="4698406"/>
            <a:chExt cx="3553376" cy="682881"/>
          </a:xfrm>
        </p:grpSpPr>
        <p:sp>
          <p:nvSpPr>
            <p:cNvPr id="11" name="TextBox 10"/>
            <p:cNvSpPr txBox="1"/>
            <p:nvPr/>
          </p:nvSpPr>
          <p:spPr>
            <a:xfrm>
              <a:off x="6178025" y="4698406"/>
              <a:ext cx="2486204" cy="295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Nonzero steady state value confirms spin-lock</a:t>
              </a:r>
            </a:p>
          </p:txBody>
        </p:sp>
        <p:cxnSp>
          <p:nvCxnSpPr>
            <p:cNvPr id="12" name="Elbow Connector 11"/>
            <p:cNvCxnSpPr>
              <a:stCxn id="11" idx="1"/>
            </p:cNvCxnSpPr>
            <p:nvPr/>
          </p:nvCxnSpPr>
          <p:spPr>
            <a:xfrm rot="10800000" flipV="1">
              <a:off x="5110853" y="4846324"/>
              <a:ext cx="1067173" cy="534963"/>
            </a:xfrm>
            <a:prstGeom prst="bentConnector2">
              <a:avLst/>
            </a:prstGeom>
            <a:ln w="3810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6067778" y="3969935"/>
            <a:ext cx="2897479" cy="1835857"/>
            <a:chOff x="5589957" y="4583533"/>
            <a:chExt cx="3074272" cy="588212"/>
          </a:xfrm>
        </p:grpSpPr>
        <p:sp>
          <p:nvSpPr>
            <p:cNvPr id="16" name="TextBox 15"/>
            <p:cNvSpPr txBox="1"/>
            <p:nvPr/>
          </p:nvSpPr>
          <p:spPr>
            <a:xfrm>
              <a:off x="6178025" y="4698406"/>
              <a:ext cx="2486204" cy="4733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Dimer correlations</a:t>
              </a:r>
            </a:p>
            <a:p>
              <a:endParaRPr lang="en-US" dirty="0"/>
            </a:p>
            <a:p>
              <a:r>
                <a:rPr lang="en-US" dirty="0" smtClean="0"/>
                <a:t>are exactly square of steady state spin correlations</a:t>
              </a:r>
            </a:p>
          </p:txBody>
        </p:sp>
        <p:cxnSp>
          <p:nvCxnSpPr>
            <p:cNvPr id="17" name="Elbow Connector 16"/>
            <p:cNvCxnSpPr>
              <a:stCxn id="16" idx="1"/>
            </p:cNvCxnSpPr>
            <p:nvPr/>
          </p:nvCxnSpPr>
          <p:spPr>
            <a:xfrm rot="10800000">
              <a:off x="5589957" y="4583533"/>
              <a:ext cx="588068" cy="351543"/>
            </a:xfrm>
            <a:prstGeom prst="bentConnector2">
              <a:avLst/>
            </a:prstGeom>
            <a:ln w="3810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608" y="4730278"/>
            <a:ext cx="2584685" cy="19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504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correlations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Steady state has spin-lock and zero magnetization</a:t>
            </a:r>
          </a:p>
          <a:p>
            <a:r>
              <a:rPr lang="en-US" dirty="0" smtClean="0"/>
              <a:t>Suggested steady state is </a:t>
            </a:r>
            <a:r>
              <a:rPr lang="en-US" b="1" dirty="0" smtClean="0"/>
              <a:t>diagonal ensemble</a:t>
            </a:r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dirty="0" smtClean="0"/>
              <a:t>Directly follows that                                      because         is off-diagonal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Static correlations are given by</a:t>
            </a:r>
          </a:p>
          <a:p>
            <a:pPr>
              <a:lnSpc>
                <a:spcPct val="130000"/>
              </a:lnSpc>
            </a:pPr>
            <a:endParaRPr lang="en-US" dirty="0" smtClean="0"/>
          </a:p>
          <a:p>
            <a:pPr>
              <a:lnSpc>
                <a:spcPct val="130000"/>
              </a:lnSpc>
            </a:pPr>
            <a:r>
              <a:rPr lang="en-US" dirty="0"/>
              <a:t> </a:t>
            </a:r>
            <a:r>
              <a:rPr lang="en-US" dirty="0" smtClean="0"/>
              <a:t>        			Results with       correspond to exact result at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432E8-8255-3B47-8B8A-7FCD0A90F285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3" y="2894189"/>
            <a:ext cx="1536700" cy="4953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551" y="2894189"/>
            <a:ext cx="3200400" cy="5334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524" y="2894189"/>
            <a:ext cx="1943100" cy="4953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2580805" y="3066812"/>
            <a:ext cx="501650" cy="9642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413628" y="3057170"/>
            <a:ext cx="501650" cy="9642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227" y="3745794"/>
            <a:ext cx="1981200" cy="241300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049" y="3736386"/>
            <a:ext cx="330200" cy="241300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145" y="4159484"/>
            <a:ext cx="4114800" cy="647700"/>
          </a:xfrm>
          <a:prstGeom prst="rect">
            <a:avLst/>
          </a:prstGeom>
        </p:spPr>
      </p:pic>
      <p:pic>
        <p:nvPicPr>
          <p:cNvPr id="16" name="Picture 15" descr="diagonalensemble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12" y="4577174"/>
            <a:ext cx="2555757" cy="1772912"/>
          </a:xfrm>
          <a:prstGeom prst="rect">
            <a:avLst/>
          </a:prstGeom>
        </p:spPr>
      </p:pic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979" y="5496040"/>
            <a:ext cx="327489" cy="202731"/>
          </a:xfrm>
          <a:prstGeom prst="rect">
            <a:avLst/>
          </a:prstGeom>
        </p:spPr>
      </p:pic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344" y="5467819"/>
            <a:ext cx="624654" cy="16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818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Introduction: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Why quench a spin liquid?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Methods: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The </a:t>
            </a:r>
            <a:r>
              <a:rPr lang="en-US" dirty="0" err="1" smtClean="0">
                <a:solidFill>
                  <a:srgbClr val="000000"/>
                </a:solidFill>
              </a:rPr>
              <a:t>Kitaev</a:t>
            </a:r>
            <a:r>
              <a:rPr lang="en-US" dirty="0" smtClean="0">
                <a:solidFill>
                  <a:srgbClr val="000000"/>
                </a:solidFill>
              </a:rPr>
              <a:t> Honeycomb model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Writing the </a:t>
            </a:r>
            <a:r>
              <a:rPr lang="en-US" dirty="0" err="1" smtClean="0">
                <a:solidFill>
                  <a:srgbClr val="000000"/>
                </a:solidFill>
              </a:rPr>
              <a:t>Néel</a:t>
            </a:r>
            <a:r>
              <a:rPr lang="en-US" dirty="0" smtClean="0">
                <a:solidFill>
                  <a:srgbClr val="000000"/>
                </a:solidFill>
              </a:rPr>
              <a:t> state in Z</a:t>
            </a:r>
            <a:r>
              <a:rPr lang="en-US" baseline="-25000" dirty="0" smtClean="0">
                <a:solidFill>
                  <a:srgbClr val="00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 gauge field representation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Results: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Return amplitude</a:t>
            </a:r>
          </a:p>
          <a:p>
            <a:pPr lvl="1"/>
            <a:r>
              <a:rPr lang="en-US" dirty="0" err="1" smtClean="0">
                <a:solidFill>
                  <a:srgbClr val="000000"/>
                </a:solidFill>
              </a:rPr>
              <a:t>Prethermalization</a:t>
            </a:r>
            <a:r>
              <a:rPr lang="en-US" dirty="0" smtClean="0">
                <a:solidFill>
                  <a:srgbClr val="000000"/>
                </a:solidFill>
              </a:rPr>
              <a:t> plateau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Static correlations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Final steady state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Dynamic correlations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432E8-8255-3B47-8B8A-7FCD0A90F2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180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Valence bond solid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550458"/>
          </a:xfrm>
        </p:spPr>
        <p:txBody>
          <a:bodyPr>
            <a:normAutofit/>
          </a:bodyPr>
          <a:lstStyle/>
          <a:p>
            <a:r>
              <a:rPr lang="en-US" dirty="0" smtClean="0"/>
              <a:t>                			Static spin and dimer correlations 					suggest steady state is</a:t>
            </a:r>
            <a:br>
              <a:rPr lang="en-US" dirty="0" smtClean="0"/>
            </a:br>
            <a:r>
              <a:rPr lang="en-US" dirty="0" smtClean="0"/>
              <a:t>				</a:t>
            </a:r>
            <a:r>
              <a:rPr lang="en-US" b="1" dirty="0" smtClean="0"/>
              <a:t>Valence </a:t>
            </a:r>
            <a:r>
              <a:rPr lang="en-US" b="1" dirty="0"/>
              <a:t>B</a:t>
            </a:r>
            <a:r>
              <a:rPr lang="en-US" b="1" dirty="0" smtClean="0"/>
              <a:t>ond Solid (VBS)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    				Transition from </a:t>
            </a:r>
            <a:r>
              <a:rPr lang="en-US" dirty="0" err="1" smtClean="0"/>
              <a:t>Néel</a:t>
            </a:r>
            <a:r>
              <a:rPr lang="en-US" dirty="0" smtClean="0"/>
              <a:t> to VBS is known 				as ‘</a:t>
            </a:r>
            <a:r>
              <a:rPr lang="en-US" b="1" dirty="0" err="1" smtClean="0"/>
              <a:t>deconfined</a:t>
            </a:r>
            <a:r>
              <a:rPr lang="en-US" b="1" dirty="0" smtClean="0"/>
              <a:t> quantum critical</a:t>
            </a:r>
            <a:r>
              <a:rPr lang="en-US" dirty="0" smtClean="0"/>
              <a:t>’</a:t>
            </a:r>
            <a:br>
              <a:rPr lang="en-US" dirty="0" smtClean="0"/>
            </a:br>
            <a:r>
              <a:rPr lang="en-US" dirty="0" smtClean="0"/>
              <a:t>				because it falls outside Landau 					classification of phase transitions</a:t>
            </a:r>
          </a:p>
          <a:p>
            <a:r>
              <a:rPr lang="en-US" b="1" dirty="0" smtClean="0"/>
              <a:t>However</a:t>
            </a:r>
            <a:r>
              <a:rPr lang="en-US" dirty="0" smtClean="0"/>
              <a:t>, we have </a:t>
            </a:r>
            <a:r>
              <a:rPr lang="en-US" b="1" dirty="0" smtClean="0"/>
              <a:t>not</a:t>
            </a:r>
            <a:r>
              <a:rPr lang="en-US" dirty="0" smtClean="0"/>
              <a:t> a ‘dynamical’ </a:t>
            </a:r>
            <a:r>
              <a:rPr lang="en-US" dirty="0" err="1" smtClean="0"/>
              <a:t>deconfined</a:t>
            </a:r>
            <a:r>
              <a:rPr lang="en-US" dirty="0" smtClean="0"/>
              <a:t> phase transition:</a:t>
            </a:r>
          </a:p>
          <a:p>
            <a:pPr lvl="1"/>
            <a:r>
              <a:rPr lang="en-US" dirty="0" smtClean="0"/>
              <a:t>There is no dynamical phase transition (remember return amplitude)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Valence bond solid does not spontaneously break translational symmetry; the VBS is set by the direction of the initial </a:t>
            </a:r>
            <a:r>
              <a:rPr lang="en-US" dirty="0" err="1" smtClean="0">
                <a:solidFill>
                  <a:schemeClr val="tx1"/>
                </a:solidFill>
              </a:rPr>
              <a:t>Néel</a:t>
            </a:r>
            <a:r>
              <a:rPr lang="en-US" dirty="0" smtClean="0">
                <a:solidFill>
                  <a:schemeClr val="tx1"/>
                </a:solidFill>
              </a:rPr>
              <a:t> state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/>
              <a:t>What happens when initial </a:t>
            </a:r>
            <a:r>
              <a:rPr lang="en-US" dirty="0" err="1" smtClean="0"/>
              <a:t>Néel</a:t>
            </a:r>
            <a:r>
              <a:rPr lang="en-US" dirty="0" smtClean="0"/>
              <a:t> state is not along canonical axes?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432E8-8255-3B47-8B8A-7FCD0A90F285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 descr="VB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47" y="1961683"/>
            <a:ext cx="3368997" cy="24880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flipH="1">
            <a:off x="-7908" y="6396192"/>
            <a:ext cx="91519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chemeClr val="bg1"/>
                </a:solidFill>
              </a:rPr>
              <a:t>References</a:t>
            </a:r>
            <a:r>
              <a:rPr lang="en-US" sz="1200" dirty="0">
                <a:solidFill>
                  <a:schemeClr val="bg1"/>
                </a:solidFill>
              </a:rPr>
              <a:t>: </a:t>
            </a:r>
            <a:r>
              <a:rPr lang="en-US" sz="1200" dirty="0" err="1" smtClean="0">
                <a:solidFill>
                  <a:schemeClr val="bg1"/>
                </a:solidFill>
              </a:rPr>
              <a:t>Senthil</a:t>
            </a:r>
            <a:r>
              <a:rPr lang="en-US" sz="1200" dirty="0" smtClean="0">
                <a:solidFill>
                  <a:schemeClr val="bg1"/>
                </a:solidFill>
              </a:rPr>
              <a:t> et al.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smtClean="0">
                <a:solidFill>
                  <a:schemeClr val="bg1"/>
                </a:solidFill>
              </a:rPr>
              <a:t>Science 2004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703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Dynamical correlations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Two-time spin correlation function</a:t>
            </a:r>
            <a:br>
              <a:rPr lang="en-US" dirty="0" smtClean="0"/>
            </a:br>
            <a:r>
              <a:rPr lang="en-US" dirty="0" smtClean="0"/>
              <a:t>can reveal </a:t>
            </a:r>
            <a:r>
              <a:rPr lang="en-US" b="1" dirty="0" smtClean="0"/>
              <a:t>excitations</a:t>
            </a:r>
          </a:p>
          <a:p>
            <a:r>
              <a:rPr lang="en-US" dirty="0" smtClean="0"/>
              <a:t>For each gauge field configuration we now have time evolution with </a:t>
            </a:r>
            <a:r>
              <a:rPr lang="en-US" b="1" dirty="0" smtClean="0"/>
              <a:t>three</a:t>
            </a:r>
            <a:r>
              <a:rPr lang="en-US" dirty="0" smtClean="0"/>
              <a:t> different </a:t>
            </a:r>
            <a:r>
              <a:rPr lang="en-US" dirty="0" err="1" smtClean="0"/>
              <a:t>BdG</a:t>
            </a:r>
            <a:r>
              <a:rPr lang="en-US" dirty="0" smtClean="0"/>
              <a:t> Hamiltonians!</a:t>
            </a:r>
          </a:p>
          <a:p>
            <a:r>
              <a:rPr lang="en-US" dirty="0" smtClean="0"/>
              <a:t>Repeated use of </a:t>
            </a:r>
            <a:r>
              <a:rPr lang="en-US" dirty="0" err="1" smtClean="0"/>
              <a:t>Balian-Brezin</a:t>
            </a:r>
            <a:r>
              <a:rPr lang="en-US" dirty="0" smtClean="0"/>
              <a:t> decomposition gives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432E8-8255-3B47-8B8A-7FCD0A90F285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780" y="3821519"/>
            <a:ext cx="6949125" cy="1813513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357" y="1929930"/>
            <a:ext cx="30861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425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Dynamical correlations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Fourier transform the second time to see excitation spectrum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432E8-8255-3B47-8B8A-7FCD0A90F285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40" y="2267039"/>
            <a:ext cx="5080000" cy="326390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194743" y="4694310"/>
            <a:ext cx="4180594" cy="1192982"/>
            <a:chOff x="1194742" y="4666076"/>
            <a:chExt cx="4180594" cy="1192982"/>
          </a:xfrm>
        </p:grpSpPr>
        <p:grpSp>
          <p:nvGrpSpPr>
            <p:cNvPr id="10" name="Group 9"/>
            <p:cNvGrpSpPr/>
            <p:nvPr/>
          </p:nvGrpSpPr>
          <p:grpSpPr>
            <a:xfrm>
              <a:off x="1194742" y="5174084"/>
              <a:ext cx="4180594" cy="684974"/>
              <a:chOff x="1194742" y="5174084"/>
              <a:chExt cx="4180594" cy="684974"/>
            </a:xfrm>
          </p:grpSpPr>
          <p:sp>
            <p:nvSpPr>
              <p:cNvPr id="8" name="Left Brace 7"/>
              <p:cNvSpPr/>
              <p:nvPr/>
            </p:nvSpPr>
            <p:spPr>
              <a:xfrm rot="16200000">
                <a:off x="2389482" y="3979344"/>
                <a:ext cx="366889" cy="2756369"/>
              </a:xfrm>
              <a:prstGeom prst="leftBrace">
                <a:avLst>
                  <a:gd name="adj1" fmla="val 128846"/>
                  <a:gd name="adj2" fmla="val 35666"/>
                </a:avLst>
              </a:prstGeom>
              <a:ln w="3810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778002" y="5489726"/>
                <a:ext cx="35973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Width</a:t>
                </a:r>
                <a:r>
                  <a:rPr lang="en-US" dirty="0" smtClean="0"/>
                  <a:t> of </a:t>
                </a:r>
                <a:r>
                  <a:rPr lang="en-US" dirty="0" err="1" smtClean="0"/>
                  <a:t>Majorana</a:t>
                </a:r>
                <a:r>
                  <a:rPr lang="en-US" dirty="0" smtClean="0"/>
                  <a:t> </a:t>
                </a:r>
                <a:r>
                  <a:rPr lang="en-US" b="1" dirty="0" smtClean="0"/>
                  <a:t>density of states</a:t>
                </a:r>
                <a:endParaRPr lang="en-US" b="1" dirty="0"/>
              </a:p>
            </p:txBody>
          </p:sp>
        </p:grpSp>
        <p:cxnSp>
          <p:nvCxnSpPr>
            <p:cNvPr id="14" name="Elbow Connector 13"/>
            <p:cNvCxnSpPr/>
            <p:nvPr/>
          </p:nvCxnSpPr>
          <p:spPr>
            <a:xfrm rot="5400000" flipH="1" flipV="1">
              <a:off x="4016958" y="4976526"/>
              <a:ext cx="874898" cy="253997"/>
            </a:xfrm>
            <a:prstGeom prst="bentConnector3">
              <a:avLst>
                <a:gd name="adj1" fmla="val 50000"/>
              </a:avLst>
            </a:prstGeom>
            <a:ln w="3810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3847633" y="2445926"/>
            <a:ext cx="5296367" cy="1340738"/>
            <a:chOff x="3847633" y="2445926"/>
            <a:chExt cx="5296367" cy="1340738"/>
          </a:xfrm>
        </p:grpSpPr>
        <p:cxnSp>
          <p:nvCxnSpPr>
            <p:cNvPr id="19" name="Elbow Connector 18"/>
            <p:cNvCxnSpPr/>
            <p:nvPr/>
          </p:nvCxnSpPr>
          <p:spPr>
            <a:xfrm rot="10800000">
              <a:off x="3847633" y="2445926"/>
              <a:ext cx="2521182" cy="602074"/>
            </a:xfrm>
            <a:prstGeom prst="bentConnector3">
              <a:avLst>
                <a:gd name="adj1" fmla="val 50000"/>
              </a:avLst>
            </a:prstGeom>
            <a:ln w="3810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6368815" y="2863334"/>
              <a:ext cx="277518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Dynamic spin-correlation reversal is a signature of a VBS </a:t>
              </a:r>
              <a:r>
                <a:rPr lang="en-US" b="1" dirty="0" smtClean="0"/>
                <a:t>triplet excitation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78051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Measure growth of </a:t>
            </a:r>
            <a:r>
              <a:rPr lang="en-US" b="1" dirty="0" smtClean="0"/>
              <a:t>entanglement</a:t>
            </a:r>
            <a:endParaRPr lang="en-US" dirty="0"/>
          </a:p>
          <a:p>
            <a:r>
              <a:rPr lang="en-US" dirty="0" smtClean="0"/>
              <a:t>Different initial states: </a:t>
            </a:r>
          </a:p>
          <a:p>
            <a:pPr lvl="1"/>
            <a:r>
              <a:rPr lang="en-US" dirty="0" err="1"/>
              <a:t>Néel</a:t>
            </a:r>
            <a:r>
              <a:rPr lang="en-US" dirty="0"/>
              <a:t> order polarized along the (</a:t>
            </a:r>
            <a:r>
              <a:rPr lang="en-US" b="1" dirty="0"/>
              <a:t>111</a:t>
            </a:r>
            <a:r>
              <a:rPr lang="en-US" dirty="0"/>
              <a:t>) direction</a:t>
            </a:r>
            <a:r>
              <a:rPr lang="en-US" dirty="0" smtClean="0"/>
              <a:t>?</a:t>
            </a:r>
            <a:endParaRPr lang="en-US" b="1" dirty="0" smtClean="0"/>
          </a:p>
          <a:p>
            <a:pPr lvl="1"/>
            <a:r>
              <a:rPr lang="en-US" b="1" dirty="0" smtClean="0"/>
              <a:t>Spiral magnetic order </a:t>
            </a:r>
            <a:r>
              <a:rPr lang="en-US" dirty="0" smtClean="0"/>
              <a:t>as seen in experiments of honeycomb-like materials? </a:t>
            </a:r>
            <a:endParaRPr lang="en-US" dirty="0"/>
          </a:p>
          <a:p>
            <a:r>
              <a:rPr lang="en-US" dirty="0" smtClean="0"/>
              <a:t>Break </a:t>
            </a:r>
            <a:r>
              <a:rPr lang="en-US" dirty="0" err="1" smtClean="0"/>
              <a:t>integrability</a:t>
            </a:r>
            <a:r>
              <a:rPr lang="en-US" dirty="0" smtClean="0"/>
              <a:t> like in </a:t>
            </a:r>
            <a:r>
              <a:rPr lang="en-US" b="1" dirty="0" err="1" smtClean="0"/>
              <a:t>Kitaev</a:t>
            </a:r>
            <a:r>
              <a:rPr lang="en-US" b="1" dirty="0" smtClean="0"/>
              <a:t>-Heisenberg </a:t>
            </a:r>
            <a:r>
              <a:rPr lang="en-US" dirty="0" smtClean="0"/>
              <a:t>model?</a:t>
            </a:r>
          </a:p>
          <a:p>
            <a:r>
              <a:rPr lang="en-US" dirty="0" smtClean="0"/>
              <a:t>Directly probe </a:t>
            </a:r>
            <a:r>
              <a:rPr lang="en-US" b="1" dirty="0" err="1" smtClean="0"/>
              <a:t>anyons</a:t>
            </a:r>
            <a:r>
              <a:rPr lang="en-US" dirty="0" smtClean="0"/>
              <a:t> in the </a:t>
            </a:r>
            <a:r>
              <a:rPr lang="en-US" dirty="0" err="1" smtClean="0"/>
              <a:t>prethermalized</a:t>
            </a:r>
            <a:r>
              <a:rPr lang="en-US" dirty="0" smtClean="0"/>
              <a:t> </a:t>
            </a:r>
            <a:r>
              <a:rPr lang="en-US" dirty="0" err="1" smtClean="0"/>
              <a:t>toric</a:t>
            </a:r>
            <a:r>
              <a:rPr lang="en-US" dirty="0" smtClean="0"/>
              <a:t> code?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432E8-8255-3B47-8B8A-7FCD0A90F285}" type="slidenum">
              <a:rPr lang="en-US" smtClean="0"/>
              <a:t>23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 flipH="1">
            <a:off x="-7909" y="6396192"/>
            <a:ext cx="7580871" cy="461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chemeClr val="bg1"/>
                </a:solidFill>
              </a:rPr>
              <a:t>References</a:t>
            </a:r>
            <a:r>
              <a:rPr lang="en-US" sz="1200" dirty="0" smtClean="0">
                <a:solidFill>
                  <a:schemeClr val="bg1"/>
                </a:solidFill>
              </a:rPr>
              <a:t>: Yao &amp; Qi, PRL 2010 (entanglement); </a:t>
            </a:r>
            <a:r>
              <a:rPr lang="en-US" sz="1200" dirty="0" err="1" smtClean="0">
                <a:solidFill>
                  <a:schemeClr val="bg1"/>
                </a:solidFill>
              </a:rPr>
              <a:t>Biffin</a:t>
            </a:r>
            <a:r>
              <a:rPr lang="en-US" sz="1200" dirty="0" smtClean="0">
                <a:solidFill>
                  <a:schemeClr val="bg1"/>
                </a:solidFill>
              </a:rPr>
              <a:t> et al., PRL 2014 (zigzag); </a:t>
            </a:r>
            <a:r>
              <a:rPr lang="en-US" sz="1200" dirty="0" err="1" smtClean="0">
                <a:solidFill>
                  <a:schemeClr val="bg1"/>
                </a:solidFill>
              </a:rPr>
              <a:t>Chaloupka</a:t>
            </a:r>
            <a:r>
              <a:rPr lang="en-US" sz="1200" dirty="0" smtClean="0">
                <a:solidFill>
                  <a:schemeClr val="bg1"/>
                </a:solidFill>
              </a:rPr>
              <a:t> et al., PRL 2013 (KH model); </a:t>
            </a:r>
            <a:r>
              <a:rPr lang="en-US" sz="1200" dirty="0" err="1" smtClean="0">
                <a:solidFill>
                  <a:schemeClr val="bg1"/>
                </a:solidFill>
              </a:rPr>
              <a:t>Kitaev</a:t>
            </a:r>
            <a:r>
              <a:rPr lang="en-US" sz="1200" dirty="0" smtClean="0">
                <a:solidFill>
                  <a:schemeClr val="bg1"/>
                </a:solidFill>
              </a:rPr>
              <a:t>, Ann. Phys. 2003 (</a:t>
            </a:r>
            <a:r>
              <a:rPr lang="en-US" sz="1200" dirty="0" err="1" smtClean="0">
                <a:solidFill>
                  <a:schemeClr val="bg1"/>
                </a:solidFill>
              </a:rPr>
              <a:t>toric</a:t>
            </a:r>
            <a:r>
              <a:rPr lang="en-US" sz="1200" dirty="0" smtClean="0">
                <a:solidFill>
                  <a:schemeClr val="bg1"/>
                </a:solidFill>
              </a:rPr>
              <a:t> code)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7" name="Picture 6" descr="chaloupk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937" y="4363299"/>
            <a:ext cx="2227785" cy="1722967"/>
          </a:xfrm>
          <a:prstGeom prst="rect">
            <a:avLst/>
          </a:prstGeom>
        </p:spPr>
      </p:pic>
      <p:pic>
        <p:nvPicPr>
          <p:cNvPr id="8" name="Picture 7" descr="toric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899" y="4551447"/>
            <a:ext cx="2251465" cy="1346670"/>
          </a:xfrm>
          <a:prstGeom prst="rect">
            <a:avLst/>
          </a:prstGeom>
        </p:spPr>
      </p:pic>
      <p:pic>
        <p:nvPicPr>
          <p:cNvPr id="9" name="Picture 8" descr="spiral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42" y="4354219"/>
            <a:ext cx="2052696" cy="174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725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n-US" dirty="0" smtClean="0"/>
              <a:t>Quenching the </a:t>
            </a:r>
            <a:r>
              <a:rPr lang="en-US" dirty="0" err="1" smtClean="0"/>
              <a:t>Kitaev</a:t>
            </a:r>
            <a:r>
              <a:rPr lang="en-US" dirty="0" smtClean="0"/>
              <a:t> honeycomb model:</a:t>
            </a:r>
          </a:p>
          <a:p>
            <a:pPr lvl="1">
              <a:lnSpc>
                <a:spcPct val="130000"/>
              </a:lnSpc>
            </a:pPr>
            <a:r>
              <a:rPr lang="en-US" sz="2000" dirty="0" smtClean="0"/>
              <a:t>Initial </a:t>
            </a:r>
            <a:r>
              <a:rPr lang="en-US" sz="2000" dirty="0" err="1" smtClean="0"/>
              <a:t>Néel</a:t>
            </a:r>
            <a:r>
              <a:rPr lang="en-US" sz="2000" dirty="0" smtClean="0"/>
              <a:t> state is </a:t>
            </a:r>
            <a:r>
              <a:rPr lang="en-US" sz="2000" b="1" dirty="0" smtClean="0"/>
              <a:t>superposition</a:t>
            </a:r>
            <a:r>
              <a:rPr lang="en-US" sz="2000" dirty="0" smtClean="0"/>
              <a:t> of </a:t>
            </a:r>
            <a:r>
              <a:rPr lang="en-US" sz="2000" dirty="0" smtClean="0"/>
              <a:t>all </a:t>
            </a:r>
            <a:r>
              <a:rPr lang="en-US" sz="2000" dirty="0" smtClean="0"/>
              <a:t>flux configurations</a:t>
            </a:r>
          </a:p>
          <a:p>
            <a:pPr lvl="1">
              <a:lnSpc>
                <a:spcPct val="130000"/>
              </a:lnSpc>
            </a:pPr>
            <a:r>
              <a:rPr lang="en-US" sz="2000" b="1" dirty="0" smtClean="0"/>
              <a:t>No</a:t>
            </a:r>
            <a:r>
              <a:rPr lang="en-US" sz="2000" dirty="0" smtClean="0"/>
              <a:t> </a:t>
            </a:r>
            <a:r>
              <a:rPr lang="en-US" sz="2000" b="1" dirty="0" smtClean="0"/>
              <a:t>dynamical </a:t>
            </a:r>
            <a:r>
              <a:rPr lang="en-US" sz="2000" dirty="0" smtClean="0"/>
              <a:t>phase transition</a:t>
            </a:r>
          </a:p>
          <a:p>
            <a:pPr lvl="1">
              <a:lnSpc>
                <a:spcPct val="130000"/>
              </a:lnSpc>
            </a:pPr>
            <a:r>
              <a:rPr lang="en-US" sz="2000" b="1" dirty="0" err="1" smtClean="0"/>
              <a:t>Prethermalized</a:t>
            </a:r>
            <a:r>
              <a:rPr lang="en-US" sz="2000" b="1" dirty="0" smtClean="0"/>
              <a:t> plateau </a:t>
            </a:r>
            <a:r>
              <a:rPr lang="en-US" sz="2000" dirty="0" smtClean="0"/>
              <a:t>for anisotropic interactions with effective </a:t>
            </a:r>
            <a:r>
              <a:rPr lang="en-US" sz="2000" dirty="0" err="1" smtClean="0"/>
              <a:t>toric</a:t>
            </a:r>
            <a:r>
              <a:rPr lang="en-US" sz="2000" dirty="0" smtClean="0"/>
              <a:t> code</a:t>
            </a:r>
          </a:p>
          <a:p>
            <a:pPr lvl="1">
              <a:lnSpc>
                <a:spcPct val="130000"/>
              </a:lnSpc>
            </a:pPr>
            <a:r>
              <a:rPr lang="en-US" sz="2000" dirty="0" smtClean="0"/>
              <a:t>Final steady state is </a:t>
            </a:r>
            <a:r>
              <a:rPr lang="en-US" sz="2000" b="1" dirty="0" smtClean="0"/>
              <a:t>valence bond solid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432E8-8255-3B47-8B8A-7FCD0A90F285}" type="slidenum">
              <a:rPr lang="en-US" smtClean="0"/>
              <a:t>24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 flipH="1">
            <a:off x="-7908" y="6396192"/>
            <a:ext cx="91519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chemeClr val="bg1"/>
                </a:solidFill>
              </a:rPr>
              <a:t>References</a:t>
            </a:r>
            <a:r>
              <a:rPr lang="en-US" sz="1200" dirty="0" smtClean="0">
                <a:solidFill>
                  <a:schemeClr val="bg1"/>
                </a:solidFill>
              </a:rPr>
              <a:t>: Louk Rademaker, (hopefully) soon on the </a:t>
            </a:r>
            <a:r>
              <a:rPr lang="en-US" sz="1200" dirty="0" err="1" smtClean="0">
                <a:solidFill>
                  <a:schemeClr val="bg1"/>
                </a:solidFill>
              </a:rPr>
              <a:t>arXiv</a:t>
            </a:r>
            <a:r>
              <a:rPr lang="en-US" sz="1200" dirty="0" smtClean="0">
                <a:solidFill>
                  <a:schemeClr val="bg1"/>
                </a:solidFill>
              </a:rPr>
              <a:t> 2017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04" y="4609028"/>
            <a:ext cx="2573116" cy="16918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012" y="858075"/>
            <a:ext cx="2678351" cy="8792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564" y="4609028"/>
            <a:ext cx="2629560" cy="1689493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3466820" y="4577270"/>
            <a:ext cx="2643744" cy="1725043"/>
            <a:chOff x="822960" y="2564184"/>
            <a:chExt cx="5517634" cy="360025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960" y="2564184"/>
              <a:ext cx="5517634" cy="3600256"/>
            </a:xfrm>
            <a:prstGeom prst="rect">
              <a:avLst/>
            </a:prstGeom>
          </p:spPr>
        </p:pic>
        <p:pic>
          <p:nvPicPr>
            <p:cNvPr id="14" name="Picture 13" descr="honeycomb_bare2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4657" y="2802705"/>
              <a:ext cx="1105664" cy="10636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4149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 liquids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Transverse Field </a:t>
            </a:r>
            <a:r>
              <a:rPr lang="en-US" dirty="0" err="1" smtClean="0"/>
              <a:t>Ising</a:t>
            </a:r>
            <a:r>
              <a:rPr lang="en-US" dirty="0" smtClean="0"/>
              <a:t> Model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 smtClean="0"/>
              <a:t>Spin Liquids</a:t>
            </a:r>
            <a:r>
              <a:rPr lang="en-US" dirty="0" smtClean="0"/>
              <a:t> have 		</a:t>
            </a:r>
            <a:r>
              <a:rPr lang="en-US" b="1" dirty="0" smtClean="0"/>
              <a:t>No</a:t>
            </a:r>
            <a:r>
              <a:rPr lang="en-US" dirty="0" smtClean="0"/>
              <a:t> magnetic order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         </a:t>
            </a:r>
            <a:r>
              <a:rPr lang="en-US" dirty="0" smtClean="0"/>
              <a:t>and</a:t>
            </a:r>
            <a:r>
              <a:rPr lang="en-US" b="1" dirty="0" smtClean="0"/>
              <a:t> </a:t>
            </a:r>
            <a:r>
              <a:rPr lang="en-US" dirty="0" smtClean="0"/>
              <a:t>are</a:t>
            </a:r>
            <a:r>
              <a:rPr lang="en-US" b="1" dirty="0" smtClean="0"/>
              <a:t>				Not</a:t>
            </a:r>
            <a:r>
              <a:rPr lang="en-US" dirty="0" smtClean="0"/>
              <a:t> a product state </a:t>
            </a:r>
          </a:p>
          <a:p>
            <a:r>
              <a:rPr lang="en-US" dirty="0" smtClean="0"/>
              <a:t>SLs are </a:t>
            </a:r>
            <a:r>
              <a:rPr lang="en-US" b="1" dirty="0" smtClean="0"/>
              <a:t>massively entangled paramagnets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432E8-8255-3B47-8B8A-7FCD0A90F285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877" y="2348305"/>
            <a:ext cx="2831902" cy="427457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4850868" y="1934174"/>
            <a:ext cx="3987945" cy="785098"/>
            <a:chOff x="4850868" y="2617867"/>
            <a:chExt cx="3987945" cy="785098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4850868" y="3020667"/>
              <a:ext cx="3558495" cy="0"/>
            </a:xfrm>
            <a:prstGeom prst="line">
              <a:avLst/>
            </a:prstGeom>
            <a:ln w="38100" cmpd="sng"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Multiply 8"/>
            <p:cNvSpPr/>
            <p:nvPr/>
          </p:nvSpPr>
          <p:spPr>
            <a:xfrm>
              <a:off x="6443355" y="2842155"/>
              <a:ext cx="337306" cy="337306"/>
            </a:xfrm>
            <a:prstGeom prst="mathMultiply">
              <a:avLst>
                <a:gd name="adj1" fmla="val 5902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6133" y="2921016"/>
              <a:ext cx="322680" cy="199302"/>
            </a:xfrm>
            <a:prstGeom prst="rect">
              <a:avLst/>
            </a:prstGeom>
          </p:spPr>
        </p:pic>
        <p:pic>
          <p:nvPicPr>
            <p:cNvPr id="11" name="Picture 10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9515" y="2625833"/>
              <a:ext cx="808290" cy="195104"/>
            </a:xfrm>
            <a:prstGeom prst="rect">
              <a:avLst/>
            </a:prstGeom>
          </p:spPr>
        </p:pic>
        <p:pic>
          <p:nvPicPr>
            <p:cNvPr id="12" name="Picture 11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9577" y="2617867"/>
              <a:ext cx="1006692" cy="357213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4983012" y="3064411"/>
              <a:ext cx="13171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err="1" smtClean="0"/>
                <a:t>Ferromagnet</a:t>
              </a:r>
              <a:endParaRPr lang="en-US" i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880607" y="3064411"/>
              <a:ext cx="12662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/>
                <a:t>Paramagnet</a:t>
              </a:r>
              <a:endParaRPr lang="en-US" i="1" dirty="0"/>
            </a:p>
          </p:txBody>
        </p:sp>
      </p:grpSp>
      <p:pic>
        <p:nvPicPr>
          <p:cNvPr id="16" name="Picture 15" descr="ToricCodeLattic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607" y="4043318"/>
            <a:ext cx="1958205" cy="1832508"/>
          </a:xfrm>
          <a:prstGeom prst="rect">
            <a:avLst/>
          </a:prstGeom>
        </p:spPr>
      </p:pic>
      <p:pic>
        <p:nvPicPr>
          <p:cNvPr id="17" name="Picture 16" descr="spinIce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868" y="4043679"/>
            <a:ext cx="1825415" cy="1825415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950877" y="4043318"/>
            <a:ext cx="3770484" cy="1832508"/>
            <a:chOff x="950877" y="4043318"/>
            <a:chExt cx="3770484" cy="1832508"/>
          </a:xfrm>
        </p:grpSpPr>
        <p:sp>
          <p:nvSpPr>
            <p:cNvPr id="22" name="Rectangle 21"/>
            <p:cNvSpPr/>
            <p:nvPr/>
          </p:nvSpPr>
          <p:spPr>
            <a:xfrm>
              <a:off x="950877" y="4043318"/>
              <a:ext cx="3770483" cy="18325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672099" y="4504240"/>
              <a:ext cx="3049262" cy="685366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156367" y="5235287"/>
              <a:ext cx="2564994" cy="63430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50877" y="4043679"/>
              <a:ext cx="3770483" cy="506241"/>
            </a:xfrm>
            <a:prstGeom prst="rect">
              <a:avLst/>
            </a:prstGeom>
          </p:spPr>
        </p:pic>
      </p:grpSp>
      <p:sp>
        <p:nvSpPr>
          <p:cNvPr id="24" name="TextBox 23"/>
          <p:cNvSpPr txBox="1"/>
          <p:nvPr/>
        </p:nvSpPr>
        <p:spPr>
          <a:xfrm>
            <a:off x="1690373" y="5860016"/>
            <a:ext cx="23407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Resonating Valence Bond</a:t>
            </a:r>
            <a:endParaRPr lang="en-US" sz="1600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4850868" y="5860016"/>
            <a:ext cx="18254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Quantum Spin Ice</a:t>
            </a:r>
            <a:endParaRPr lang="en-US" sz="1600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6880607" y="5860016"/>
            <a:ext cx="1958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err="1" smtClean="0"/>
              <a:t>Toric</a:t>
            </a:r>
            <a:r>
              <a:rPr lang="en-US" sz="1600" i="1" dirty="0" smtClean="0"/>
              <a:t> Code</a:t>
            </a:r>
            <a:endParaRPr lang="en-US" sz="1600" i="1" dirty="0"/>
          </a:p>
        </p:txBody>
      </p:sp>
      <p:sp>
        <p:nvSpPr>
          <p:cNvPr id="27" name="Multiply 26"/>
          <p:cNvSpPr/>
          <p:nvPr/>
        </p:nvSpPr>
        <p:spPr>
          <a:xfrm>
            <a:off x="5169515" y="1737361"/>
            <a:ext cx="915825" cy="915825"/>
          </a:xfrm>
          <a:prstGeom prst="mathMultiply">
            <a:avLst>
              <a:gd name="adj1" fmla="val 10551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Multiply 27"/>
          <p:cNvSpPr/>
          <p:nvPr/>
        </p:nvSpPr>
        <p:spPr>
          <a:xfrm>
            <a:off x="7059577" y="1733482"/>
            <a:ext cx="915825" cy="915825"/>
          </a:xfrm>
          <a:prstGeom prst="mathMultiply">
            <a:avLst>
              <a:gd name="adj1" fmla="val 10551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 flipH="1">
            <a:off x="-7908" y="6396192"/>
            <a:ext cx="91519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chemeClr val="bg1"/>
                </a:solidFill>
              </a:rPr>
              <a:t>References</a:t>
            </a:r>
            <a:r>
              <a:rPr lang="en-US" sz="1200" dirty="0" smtClean="0">
                <a:solidFill>
                  <a:schemeClr val="bg1"/>
                </a:solidFill>
              </a:rPr>
              <a:t>: </a:t>
            </a:r>
            <a:r>
              <a:rPr lang="en-US" sz="1200" dirty="0" err="1" smtClean="0">
                <a:solidFill>
                  <a:schemeClr val="bg1"/>
                </a:solidFill>
              </a:rPr>
              <a:t>Savary</a:t>
            </a:r>
            <a:r>
              <a:rPr lang="en-US" sz="1200" dirty="0" smtClean="0">
                <a:solidFill>
                  <a:schemeClr val="bg1"/>
                </a:solidFill>
              </a:rPr>
              <a:t> &amp; </a:t>
            </a:r>
            <a:r>
              <a:rPr lang="en-US" sz="1200" dirty="0" err="1" smtClean="0">
                <a:solidFill>
                  <a:schemeClr val="bg1"/>
                </a:solidFill>
              </a:rPr>
              <a:t>Balents</a:t>
            </a:r>
            <a:r>
              <a:rPr lang="en-US" sz="1200" dirty="0" smtClean="0">
                <a:solidFill>
                  <a:schemeClr val="bg1"/>
                </a:solidFill>
              </a:rPr>
              <a:t>, Rep. </a:t>
            </a:r>
            <a:r>
              <a:rPr lang="en-US" sz="1200" dirty="0" err="1" smtClean="0">
                <a:solidFill>
                  <a:schemeClr val="bg1"/>
                </a:solidFill>
              </a:rPr>
              <a:t>Prog</a:t>
            </a:r>
            <a:r>
              <a:rPr lang="en-US" sz="1200" dirty="0" smtClean="0">
                <a:solidFill>
                  <a:schemeClr val="bg1"/>
                </a:solidFill>
              </a:rPr>
              <a:t>. Phys. 2017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447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Quench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Time evolution following a rapid change of external parameters</a:t>
            </a:r>
          </a:p>
          <a:p>
            <a:r>
              <a:rPr lang="en-US" dirty="0" smtClean="0"/>
              <a:t>‘Standard’ many-body theory describes </a:t>
            </a:r>
            <a:r>
              <a:rPr lang="en-US" b="1" dirty="0" smtClean="0"/>
              <a:t>ground state </a:t>
            </a:r>
            <a:r>
              <a:rPr lang="en-US" dirty="0" smtClean="0"/>
              <a:t>+ </a:t>
            </a:r>
            <a:r>
              <a:rPr lang="en-US" b="1" dirty="0" smtClean="0"/>
              <a:t>excitations</a:t>
            </a:r>
            <a:r>
              <a:rPr lang="en-US" b="1" dirty="0"/>
              <a:t/>
            </a:r>
            <a:br>
              <a:rPr lang="en-US" b="1" dirty="0"/>
            </a:br>
            <a:r>
              <a:rPr lang="en-US" dirty="0" smtClean="0"/>
              <a:t>but for a quench this is inadequate: need </a:t>
            </a:r>
            <a:r>
              <a:rPr lang="en-US" b="1" dirty="0" smtClean="0"/>
              <a:t>whole spectrum</a:t>
            </a:r>
          </a:p>
          <a:p>
            <a:r>
              <a:rPr lang="en-US" dirty="0" smtClean="0"/>
              <a:t>Main questions: 	Will             become a thermal state?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	Can we have intermediate novel phases?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432E8-8255-3B47-8B8A-7FCD0A90F285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 descr="pibetaoverL100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994" y="4039255"/>
            <a:ext cx="3011469" cy="18719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68040" y="5888047"/>
            <a:ext cx="25961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/>
              <a:t>Ising</a:t>
            </a:r>
            <a:r>
              <a:rPr lang="en-US" sz="1600" i="1" dirty="0" smtClean="0"/>
              <a:t> Conformal Field Theory</a:t>
            </a:r>
            <a:endParaRPr lang="en-US" sz="1600" i="1" dirty="0"/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328" y="3091813"/>
            <a:ext cx="584200" cy="2667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237840" y="4039255"/>
            <a:ext cx="2177668" cy="1825590"/>
            <a:chOff x="4690377" y="4039255"/>
            <a:chExt cx="1590675" cy="13335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5952" y="4039255"/>
              <a:ext cx="1435100" cy="13335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0377" y="4191655"/>
              <a:ext cx="152400" cy="850900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4909808" y="5888047"/>
            <a:ext cx="3041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/>
              <a:t>Nonequilibrium</a:t>
            </a:r>
            <a:r>
              <a:rPr lang="en-US" sz="1600" i="1" dirty="0" smtClean="0"/>
              <a:t> Superconductivity</a:t>
            </a:r>
            <a:endParaRPr lang="en-US" sz="1600" i="1" dirty="0"/>
          </a:p>
        </p:txBody>
      </p:sp>
      <p:sp>
        <p:nvSpPr>
          <p:cNvPr id="15" name="TextBox 14"/>
          <p:cNvSpPr txBox="1"/>
          <p:nvPr/>
        </p:nvSpPr>
        <p:spPr>
          <a:xfrm flipH="1">
            <a:off x="-7908" y="6396192"/>
            <a:ext cx="91519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chemeClr val="bg1"/>
                </a:solidFill>
              </a:rPr>
              <a:t>References</a:t>
            </a:r>
            <a:r>
              <a:rPr lang="en-US" sz="1200" dirty="0" smtClean="0">
                <a:solidFill>
                  <a:schemeClr val="bg1"/>
                </a:solidFill>
              </a:rPr>
              <a:t>: </a:t>
            </a:r>
            <a:r>
              <a:rPr lang="en-US" sz="1200" dirty="0" err="1" smtClean="0">
                <a:solidFill>
                  <a:schemeClr val="bg1"/>
                </a:solidFill>
              </a:rPr>
              <a:t>Cardy</a:t>
            </a:r>
            <a:r>
              <a:rPr lang="en-US" sz="1200" dirty="0" smtClean="0">
                <a:solidFill>
                  <a:schemeClr val="bg1"/>
                </a:solidFill>
              </a:rPr>
              <a:t>, Phys. Rev. </a:t>
            </a:r>
            <a:r>
              <a:rPr lang="en-US" sz="1200" dirty="0" err="1" smtClean="0">
                <a:solidFill>
                  <a:schemeClr val="bg1"/>
                </a:solidFill>
              </a:rPr>
              <a:t>Lett</a:t>
            </a:r>
            <a:r>
              <a:rPr lang="en-US" sz="1200" dirty="0" smtClean="0">
                <a:solidFill>
                  <a:schemeClr val="bg1"/>
                </a:solidFill>
              </a:rPr>
              <a:t>. 2014; </a:t>
            </a:r>
            <a:r>
              <a:rPr lang="en-US" sz="1200" dirty="0" err="1" smtClean="0">
                <a:solidFill>
                  <a:schemeClr val="bg1"/>
                </a:solidFill>
              </a:rPr>
              <a:t>Mitrano</a:t>
            </a:r>
            <a:r>
              <a:rPr lang="en-US" sz="1200" dirty="0" smtClean="0">
                <a:solidFill>
                  <a:schemeClr val="bg1"/>
                </a:solidFill>
              </a:rPr>
              <a:t> et al., Nature 2016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92482" y="4562760"/>
            <a:ext cx="537107" cy="17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513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22958" y="4102237"/>
            <a:ext cx="4191001" cy="1955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Quenching the </a:t>
            </a:r>
            <a:r>
              <a:rPr lang="en-US" dirty="0" err="1" smtClean="0"/>
              <a:t>Kitaev</a:t>
            </a:r>
            <a:r>
              <a:rPr lang="en-US" dirty="0" smtClean="0"/>
              <a:t> chain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Return amplitude</a:t>
            </a:r>
          </a:p>
          <a:p>
            <a:r>
              <a:rPr lang="en-US" dirty="0" smtClean="0"/>
              <a:t> looks very similar to</a:t>
            </a:r>
          </a:p>
          <a:p>
            <a:r>
              <a:rPr lang="en-US" dirty="0" smtClean="0"/>
              <a:t> so we can construct “dynamical free energy”</a:t>
            </a:r>
            <a:endParaRPr lang="en-US" dirty="0"/>
          </a:p>
          <a:p>
            <a:r>
              <a:rPr lang="en-US" dirty="0" smtClean="0"/>
              <a:t>Phase transition = breakdown of high-temperature expansion</a:t>
            </a:r>
          </a:p>
          <a:p>
            <a:r>
              <a:rPr lang="en-US" b="1" dirty="0" smtClean="0"/>
              <a:t>Dynamical phase transition </a:t>
            </a:r>
            <a:r>
              <a:rPr lang="en-US" dirty="0" smtClean="0"/>
              <a:t>= breakdown of </a:t>
            </a:r>
            <a:r>
              <a:rPr lang="en-US" b="1" dirty="0" smtClean="0"/>
              <a:t>short-time expansion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432E8-8255-3B47-8B8A-7FCD0A90F285}" type="slidenum">
              <a:rPr lang="en-US" smtClean="0"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 flipH="1">
            <a:off x="-7908" y="6396192"/>
            <a:ext cx="91519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chemeClr val="bg1"/>
                </a:solidFill>
              </a:rPr>
              <a:t>References</a:t>
            </a:r>
            <a:r>
              <a:rPr lang="en-US" sz="1200" dirty="0" smtClean="0">
                <a:solidFill>
                  <a:schemeClr val="bg1"/>
                </a:solidFill>
              </a:rPr>
              <a:t>: </a:t>
            </a:r>
            <a:r>
              <a:rPr lang="en-US" sz="1200" dirty="0" err="1" smtClean="0">
                <a:solidFill>
                  <a:schemeClr val="bg1"/>
                </a:solidFill>
              </a:rPr>
              <a:t>Heyl</a:t>
            </a:r>
            <a:r>
              <a:rPr lang="en-US" sz="1200" dirty="0">
                <a:solidFill>
                  <a:schemeClr val="bg1"/>
                </a:solidFill>
              </a:rPr>
              <a:t>,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Polkovnikov</a:t>
            </a:r>
            <a:r>
              <a:rPr lang="en-US" sz="1200" dirty="0" smtClean="0">
                <a:solidFill>
                  <a:schemeClr val="bg1"/>
                </a:solidFill>
              </a:rPr>
              <a:t> &amp; </a:t>
            </a:r>
            <a:r>
              <a:rPr lang="en-US" sz="1200" dirty="0" err="1" smtClean="0">
                <a:solidFill>
                  <a:schemeClr val="bg1"/>
                </a:solidFill>
              </a:rPr>
              <a:t>Kehrein</a:t>
            </a:r>
            <a:r>
              <a:rPr lang="en-US" sz="1200" dirty="0" smtClean="0">
                <a:solidFill>
                  <a:schemeClr val="bg1"/>
                </a:solidFill>
              </a:rPr>
              <a:t>, Phys. Rev. </a:t>
            </a:r>
            <a:r>
              <a:rPr lang="en-US" sz="1200" dirty="0" err="1" smtClean="0">
                <a:solidFill>
                  <a:schemeClr val="bg1"/>
                </a:solidFill>
              </a:rPr>
              <a:t>Lett</a:t>
            </a:r>
            <a:r>
              <a:rPr lang="en-US" sz="1200" dirty="0" smtClean="0">
                <a:solidFill>
                  <a:schemeClr val="bg1"/>
                </a:solidFill>
              </a:rPr>
              <a:t>. 2013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495" y="1903305"/>
            <a:ext cx="2273300" cy="3048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495" y="2332714"/>
            <a:ext cx="1752600" cy="3048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586" y="2672448"/>
            <a:ext cx="2184400" cy="520700"/>
          </a:xfrm>
          <a:prstGeom prst="rect">
            <a:avLst/>
          </a:prstGeom>
        </p:spPr>
      </p:pic>
      <p:pic>
        <p:nvPicPr>
          <p:cNvPr id="13" name="Picture 12" descr="fig_wd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76" y="4168712"/>
            <a:ext cx="3733800" cy="1625600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087" y="5814438"/>
            <a:ext cx="262252" cy="172103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695" y="5769988"/>
            <a:ext cx="56632" cy="99106"/>
          </a:xfrm>
          <a:prstGeom prst="rect">
            <a:avLst/>
          </a:prstGeom>
        </p:spPr>
      </p:pic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892" y="5758388"/>
            <a:ext cx="63353" cy="9854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013959" y="4177848"/>
            <a:ext cx="393129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Only happens if you quench</a:t>
            </a:r>
          </a:p>
          <a:p>
            <a:r>
              <a:rPr lang="en-US" b="1" dirty="0"/>
              <a:t>t</a:t>
            </a:r>
            <a:r>
              <a:rPr lang="en-US" b="1" dirty="0" smtClean="0"/>
              <a:t>hrough</a:t>
            </a:r>
            <a:r>
              <a:rPr lang="en-US" dirty="0" smtClean="0"/>
              <a:t> a quantum phase transition</a:t>
            </a:r>
          </a:p>
          <a:p>
            <a:endParaRPr lang="en-US" i="1" dirty="0"/>
          </a:p>
          <a:p>
            <a:r>
              <a:rPr lang="en-US" dirty="0" smtClean="0"/>
              <a:t>Shown here: Quench from </a:t>
            </a:r>
            <a:r>
              <a:rPr lang="en-US" dirty="0" err="1" smtClean="0"/>
              <a:t>Ferromagnet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		      to Paramagnet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656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Quenching a Spin Liquid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we quench from a magnetically ordered state to a </a:t>
            </a:r>
            <a:r>
              <a:rPr lang="en-US" b="1" dirty="0" smtClean="0"/>
              <a:t>spin liquid</a:t>
            </a:r>
            <a:r>
              <a:rPr lang="en-US" dirty="0" smtClean="0"/>
              <a:t>?</a:t>
            </a:r>
          </a:p>
          <a:p>
            <a:r>
              <a:rPr lang="en-US" dirty="0" smtClean="0"/>
              <a:t>Do we get a </a:t>
            </a:r>
            <a:r>
              <a:rPr lang="en-US" b="1" dirty="0" smtClean="0"/>
              <a:t>dynamical topological phase transition</a:t>
            </a:r>
            <a:r>
              <a:rPr lang="en-US" dirty="0" smtClean="0"/>
              <a:t>?</a:t>
            </a:r>
          </a:p>
          <a:p>
            <a:r>
              <a:rPr lang="en-US" dirty="0" smtClean="0"/>
              <a:t>Intermediate </a:t>
            </a:r>
            <a:r>
              <a:rPr lang="en-US" b="1" dirty="0" smtClean="0"/>
              <a:t>non-equilibrium topological phase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What is the </a:t>
            </a:r>
            <a:r>
              <a:rPr lang="en-US" b="1" dirty="0" err="1" smtClean="0"/>
              <a:t>thermalization</a:t>
            </a:r>
            <a:r>
              <a:rPr lang="en-US" b="1" dirty="0" smtClean="0"/>
              <a:t> timescale</a:t>
            </a:r>
            <a:r>
              <a:rPr lang="en-US" dirty="0" smtClean="0"/>
              <a:t>?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                                  Do this with the </a:t>
            </a:r>
            <a:r>
              <a:rPr lang="en-US" b="1" dirty="0" err="1" smtClean="0"/>
              <a:t>Kitaev</a:t>
            </a:r>
            <a:r>
              <a:rPr lang="en-US" b="1" dirty="0" smtClean="0"/>
              <a:t> honeycomb model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                              </a:t>
            </a:r>
            <a:r>
              <a:rPr lang="en-US" dirty="0" smtClean="0"/>
              <a:t>(not to be confused with K-chain, SYK, </a:t>
            </a:r>
            <a:r>
              <a:rPr lang="en-US" dirty="0" err="1"/>
              <a:t>T</a:t>
            </a:r>
            <a:r>
              <a:rPr lang="en-US" dirty="0" err="1" smtClean="0"/>
              <a:t>oric</a:t>
            </a:r>
            <a:r>
              <a:rPr lang="en-US" dirty="0" smtClean="0"/>
              <a:t> code</a:t>
            </a:r>
            <a:r>
              <a:rPr lang="mr-IN" dirty="0" smtClean="0"/>
              <a:t>…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432E8-8255-3B47-8B8A-7FCD0A90F285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59" y="3977923"/>
            <a:ext cx="1970138" cy="130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962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22959" y="1845734"/>
            <a:ext cx="5434002" cy="1930513"/>
            <a:chOff x="822959" y="1845734"/>
            <a:chExt cx="5434002" cy="193051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959" y="1845734"/>
              <a:ext cx="5160647" cy="1694208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4068566" y="1845734"/>
              <a:ext cx="2188395" cy="193051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Kitaev</a:t>
            </a:r>
            <a:r>
              <a:rPr lang="en-US" dirty="0" smtClean="0"/>
              <a:t> honeycomb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3"/>
            <a:ext cx="7543801" cy="4376145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Spin is represented by 4 </a:t>
            </a:r>
            <a:r>
              <a:rPr lang="en-US" b="1" dirty="0" err="1" smtClean="0"/>
              <a:t>Majorana</a:t>
            </a:r>
            <a:r>
              <a:rPr lang="en-US" dirty="0" smtClean="0"/>
              <a:t> operators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dirty="0" smtClean="0"/>
              <a:t>Z</a:t>
            </a:r>
            <a:r>
              <a:rPr lang="en-US" baseline="-25000" dirty="0" smtClean="0"/>
              <a:t>2</a:t>
            </a:r>
            <a:r>
              <a:rPr lang="en-US" dirty="0" smtClean="0"/>
              <a:t> gauge fields are conserved</a:t>
            </a:r>
          </a:p>
          <a:p>
            <a:r>
              <a:rPr lang="en-US" dirty="0" smtClean="0"/>
              <a:t>Hamiltonian is free </a:t>
            </a:r>
            <a:r>
              <a:rPr lang="en-US" i="1" dirty="0" smtClean="0"/>
              <a:t>‘matter’</a:t>
            </a:r>
            <a:r>
              <a:rPr lang="en-US" dirty="0" smtClean="0"/>
              <a:t> </a:t>
            </a:r>
            <a:r>
              <a:rPr lang="en-US" dirty="0" err="1" smtClean="0"/>
              <a:t>Majorana’s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432E8-8255-3B47-8B8A-7FCD0A90F285}" type="slidenum">
              <a:rPr lang="en-US" smtClean="0"/>
              <a:t>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3042" y="3958892"/>
            <a:ext cx="1803454" cy="4377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5146" y="5354508"/>
            <a:ext cx="2759349" cy="5723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5191" y="4929963"/>
            <a:ext cx="1940141" cy="2926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9734" y="2566769"/>
            <a:ext cx="4564746" cy="458933"/>
          </a:xfrm>
          <a:prstGeom prst="rect">
            <a:avLst/>
          </a:prstGeom>
        </p:spPr>
      </p:pic>
      <p:pic>
        <p:nvPicPr>
          <p:cNvPr id="16" name="Picture 15" descr="Fig1honeycomb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699" y="3694817"/>
            <a:ext cx="1194538" cy="1021644"/>
          </a:xfrm>
          <a:prstGeom prst="rect">
            <a:avLst/>
          </a:prstGeom>
        </p:spPr>
      </p:pic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042" y="3556904"/>
            <a:ext cx="1228786" cy="2363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 flipH="1">
            <a:off x="-7908" y="6396192"/>
            <a:ext cx="91519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chemeClr val="bg1"/>
                </a:solidFill>
              </a:rPr>
              <a:t>References</a:t>
            </a:r>
            <a:r>
              <a:rPr lang="en-US" sz="1200" dirty="0" smtClean="0">
                <a:solidFill>
                  <a:schemeClr val="bg1"/>
                </a:solidFill>
              </a:rPr>
              <a:t>: </a:t>
            </a:r>
            <a:r>
              <a:rPr lang="en-US" sz="1200" dirty="0" err="1" smtClean="0">
                <a:solidFill>
                  <a:schemeClr val="bg1"/>
                </a:solidFill>
              </a:rPr>
              <a:t>Kitaev</a:t>
            </a:r>
            <a:r>
              <a:rPr lang="en-US" sz="1200" dirty="0" smtClean="0">
                <a:solidFill>
                  <a:schemeClr val="bg1"/>
                </a:solidFill>
              </a:rPr>
              <a:t>, Annals of Physics 2006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93041" y="4527574"/>
            <a:ext cx="1484979" cy="23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835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Kitaev</a:t>
            </a:r>
            <a:r>
              <a:rPr lang="en-US" dirty="0"/>
              <a:t> honeycomb </a:t>
            </a:r>
            <a:r>
              <a:rPr lang="en-US" dirty="0" smtClean="0"/>
              <a:t>model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Conserved ‘</a:t>
            </a:r>
            <a:r>
              <a:rPr lang="en-US" i="1" dirty="0" smtClean="0"/>
              <a:t>flux</a:t>
            </a:r>
            <a:r>
              <a:rPr lang="en-US" dirty="0" smtClean="0"/>
              <a:t>’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Ground state has</a:t>
            </a:r>
            <a:br>
              <a:rPr lang="en-US" dirty="0" smtClean="0"/>
            </a:br>
            <a:r>
              <a:rPr lang="en-US" dirty="0" smtClean="0"/>
              <a:t>zero flux: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432E8-8255-3B47-8B8A-7FCD0A90F285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 descr="phdiag_origina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103" y="3275050"/>
            <a:ext cx="4080409" cy="24999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flipH="1">
            <a:off x="-7908" y="6396192"/>
            <a:ext cx="91519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chemeClr val="bg1"/>
                </a:solidFill>
              </a:rPr>
              <a:t>References</a:t>
            </a:r>
            <a:r>
              <a:rPr lang="en-US" sz="1200" dirty="0" smtClean="0">
                <a:solidFill>
                  <a:schemeClr val="bg1"/>
                </a:solidFill>
              </a:rPr>
              <a:t>: </a:t>
            </a:r>
            <a:r>
              <a:rPr lang="en-US" sz="1200" dirty="0" err="1" smtClean="0">
                <a:solidFill>
                  <a:schemeClr val="bg1"/>
                </a:solidFill>
              </a:rPr>
              <a:t>Kitaev</a:t>
            </a:r>
            <a:r>
              <a:rPr lang="en-US" sz="1200" dirty="0" smtClean="0">
                <a:solidFill>
                  <a:schemeClr val="bg1"/>
                </a:solidFill>
              </a:rPr>
              <a:t>, Annals of Physics 2006</a:t>
            </a:r>
            <a:endParaRPr lang="en-US" sz="1200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676574" y="1864760"/>
            <a:ext cx="4006028" cy="1297499"/>
            <a:chOff x="3805463" y="1996364"/>
            <a:chExt cx="3136900" cy="1016000"/>
          </a:xfrm>
        </p:grpSpPr>
        <p:pic>
          <p:nvPicPr>
            <p:cNvPr id="7" name="Picture 6" descr="flux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5463" y="1996364"/>
              <a:ext cx="2794000" cy="1016000"/>
            </a:xfrm>
            <a:prstGeom prst="rect">
              <a:avLst/>
            </a:prstGeom>
          </p:spPr>
        </p:pic>
        <p:pic>
          <p:nvPicPr>
            <p:cNvPr id="8" name="Picture 7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9463" y="2476124"/>
              <a:ext cx="342900" cy="114300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7024662" y="3962965"/>
            <a:ext cx="1262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toric</a:t>
            </a:r>
            <a:r>
              <a:rPr lang="en-US" dirty="0" smtClean="0"/>
              <a:t> code)</a:t>
            </a:r>
            <a:endParaRPr lang="en-US" dirty="0"/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580" y="4489217"/>
            <a:ext cx="800100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670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Quench from initial </a:t>
            </a:r>
            <a:r>
              <a:rPr lang="en-US" dirty="0" err="1" smtClean="0"/>
              <a:t>Néel</a:t>
            </a:r>
            <a:r>
              <a:rPr lang="en-US" dirty="0" smtClean="0"/>
              <a:t>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4760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" dirty="0" smtClean="0"/>
          </a:p>
          <a:p>
            <a:r>
              <a:rPr lang="en-US" dirty="0" smtClean="0"/>
              <a:t>Take initial product state</a:t>
            </a:r>
          </a:p>
          <a:p>
            <a:r>
              <a:rPr lang="en-US" dirty="0" smtClean="0"/>
              <a:t>Polarized along </a:t>
            </a:r>
            <a:r>
              <a:rPr lang="en-US" i="1" dirty="0" smtClean="0"/>
              <a:t>z</a:t>
            </a:r>
            <a:r>
              <a:rPr lang="en-US" dirty="0" smtClean="0"/>
              <a:t>-axis</a:t>
            </a:r>
          </a:p>
          <a:p>
            <a:endParaRPr lang="en-US" dirty="0" smtClean="0"/>
          </a:p>
          <a:p>
            <a:r>
              <a:rPr lang="en-US" dirty="0" smtClean="0"/>
              <a:t>Need to express </a:t>
            </a:r>
            <a:r>
              <a:rPr lang="en-US" dirty="0" err="1" smtClean="0"/>
              <a:t>Néel</a:t>
            </a:r>
            <a:r>
              <a:rPr lang="en-US" dirty="0" smtClean="0"/>
              <a:t> state in basis of gauge fields + matter </a:t>
            </a:r>
            <a:r>
              <a:rPr lang="en-US" dirty="0" err="1" smtClean="0"/>
              <a:t>Majorana’s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 smtClean="0"/>
          </a:p>
          <a:p>
            <a:endParaRPr lang="en-US" sz="1050" dirty="0" smtClean="0"/>
          </a:p>
          <a:p>
            <a:r>
              <a:rPr lang="en-US" dirty="0" smtClean="0"/>
              <a:t>Superposition of all flux configurations </a:t>
            </a:r>
          </a:p>
          <a:p>
            <a:r>
              <a:rPr lang="en-US" i="1" dirty="0" smtClean="0"/>
              <a:t>Trick:</a:t>
            </a:r>
            <a:r>
              <a:rPr lang="en-US" dirty="0" smtClean="0"/>
              <a:t> Physical spin is</a:t>
            </a:r>
          </a:p>
          <a:p>
            <a:r>
              <a:rPr lang="en-US" dirty="0" smtClean="0"/>
              <a:t>This is gauge equivalent to                           (recall                     )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432E8-8255-3B47-8B8A-7FCD0A90F285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0162" y="2243557"/>
            <a:ext cx="2453330" cy="524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07" y="3954730"/>
            <a:ext cx="2781300" cy="495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9785" y="5037231"/>
            <a:ext cx="2007206" cy="4943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4271" y="5637358"/>
            <a:ext cx="1373951" cy="212636"/>
          </a:xfrm>
          <a:prstGeom prst="rect">
            <a:avLst/>
          </a:prstGeom>
        </p:spPr>
      </p:pic>
      <p:pic>
        <p:nvPicPr>
          <p:cNvPr id="8" name="Picture 7" descr="Fig1honeycomb_Neel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540" y="1825682"/>
            <a:ext cx="1796296" cy="1269939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189" y="4003319"/>
            <a:ext cx="1041400" cy="177800"/>
          </a:xfrm>
          <a:prstGeom prst="rect">
            <a:avLst/>
          </a:prstGeom>
        </p:spPr>
      </p:pic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678" y="5627734"/>
            <a:ext cx="1128396" cy="222260"/>
          </a:xfrm>
          <a:prstGeom prst="rect">
            <a:avLst/>
          </a:prstGeom>
        </p:spPr>
      </p:pic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029" y="4719963"/>
            <a:ext cx="1598452" cy="26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72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243AF7DC-D15B-41C0-AE81-23980D1B9F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3146</TotalTime>
  <Words>1085</Words>
  <Application>Microsoft Macintosh PowerPoint</Application>
  <PresentationFormat>On-screen Show (4:3)</PresentationFormat>
  <Paragraphs>233</Paragraphs>
  <Slides>24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Retrospect</vt:lpstr>
      <vt:lpstr>Quenching the Kitaev model</vt:lpstr>
      <vt:lpstr>Overview</vt:lpstr>
      <vt:lpstr>Spin liquids</vt:lpstr>
      <vt:lpstr>Quench</vt:lpstr>
      <vt:lpstr>Quenching the Kitaev chain</vt:lpstr>
      <vt:lpstr>Quenching a Spin Liquid</vt:lpstr>
      <vt:lpstr>Kitaev honeycomb model</vt:lpstr>
      <vt:lpstr>Kitaev honeycomb model (2)</vt:lpstr>
      <vt:lpstr>Quench from initial Néel state</vt:lpstr>
      <vt:lpstr>The initial Néel state</vt:lpstr>
      <vt:lpstr>Time evolution</vt:lpstr>
      <vt:lpstr>Return amplitude</vt:lpstr>
      <vt:lpstr>Return amplitude (2)</vt:lpstr>
      <vt:lpstr>Magnetization</vt:lpstr>
      <vt:lpstr>Magnetization (2)</vt:lpstr>
      <vt:lpstr>Prethermalization</vt:lpstr>
      <vt:lpstr>Prethermalization (2)</vt:lpstr>
      <vt:lpstr>Static correlations</vt:lpstr>
      <vt:lpstr>Static correlations (2)</vt:lpstr>
      <vt:lpstr>Valence bond solid</vt:lpstr>
      <vt:lpstr>Dynamical correlations</vt:lpstr>
      <vt:lpstr>Dynamical correlations (2)</vt:lpstr>
      <vt:lpstr>What’s next?</vt:lpstr>
      <vt:lpstr>Conclusions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Quenching the Kitaev model</dc:title>
  <dc:creator>Louk</dc:creator>
  <cp:lastModifiedBy>Louk</cp:lastModifiedBy>
  <cp:revision>55</cp:revision>
  <dcterms:created xsi:type="dcterms:W3CDTF">2017-10-15T20:13:38Z</dcterms:created>
  <dcterms:modified xsi:type="dcterms:W3CDTF">2017-10-18T22:07:17Z</dcterms:modified>
</cp:coreProperties>
</file>