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69" r:id="rId1"/>
  </p:sldMasterIdLst>
  <p:notesMasterIdLst>
    <p:notesMasterId r:id="rId28"/>
  </p:notesMasterIdLst>
  <p:handoutMasterIdLst>
    <p:handoutMasterId r:id="rId29"/>
  </p:handoutMasterIdLst>
  <p:sldIdLst>
    <p:sldId id="415" r:id="rId2"/>
    <p:sldId id="420" r:id="rId3"/>
    <p:sldId id="421" r:id="rId4"/>
    <p:sldId id="422" r:id="rId5"/>
    <p:sldId id="423" r:id="rId6"/>
    <p:sldId id="424" r:id="rId7"/>
    <p:sldId id="425" r:id="rId8"/>
    <p:sldId id="434" r:id="rId9"/>
    <p:sldId id="433" r:id="rId10"/>
    <p:sldId id="426" r:id="rId11"/>
    <p:sldId id="438" r:id="rId12"/>
    <p:sldId id="428" r:id="rId13"/>
    <p:sldId id="435" r:id="rId14"/>
    <p:sldId id="439" r:id="rId15"/>
    <p:sldId id="427" r:id="rId16"/>
    <p:sldId id="440" r:id="rId17"/>
    <p:sldId id="429" r:id="rId18"/>
    <p:sldId id="441" r:id="rId19"/>
    <p:sldId id="436" r:id="rId20"/>
    <p:sldId id="437" r:id="rId21"/>
    <p:sldId id="430" r:id="rId22"/>
    <p:sldId id="431" r:id="rId23"/>
    <p:sldId id="432" r:id="rId24"/>
    <p:sldId id="443" r:id="rId25"/>
    <p:sldId id="442" r:id="rId26"/>
    <p:sldId id="444" r:id="rId27"/>
  </p:sldIdLst>
  <p:sldSz cx="9144000" cy="5143500" type="screen16x9"/>
  <p:notesSz cx="9144000" cy="6858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0A0"/>
    <a:srgbClr val="FF0000"/>
    <a:srgbClr val="FFFFFF"/>
    <a:srgbClr val="FFFF00"/>
    <a:srgbClr val="4472C4"/>
    <a:srgbClr val="00B050"/>
    <a:srgbClr val="C00000"/>
    <a:srgbClr val="7F7F7F"/>
    <a:srgbClr val="FFD590"/>
    <a:srgbClr val="007E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69"/>
    <p:restoredTop sz="86157"/>
  </p:normalViewPr>
  <p:slideViewPr>
    <p:cSldViewPr>
      <p:cViewPr varScale="1">
        <p:scale>
          <a:sx n="134" d="100"/>
          <a:sy n="134" d="100"/>
        </p:scale>
        <p:origin x="176" y="336"/>
      </p:cViewPr>
      <p:guideLst>
        <p:guide orient="horz" pos="1620"/>
        <p:guide pos="2880"/>
      </p:guideLst>
    </p:cSldViewPr>
  </p:slideViewPr>
  <p:notesTextViewPr>
    <p:cViewPr>
      <p:scale>
        <a:sx n="85" d="100"/>
        <a:sy n="8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E89998-3926-CA43-A2AA-53ABC1E9C6A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8489C6-E97A-B34E-A060-90788A7ECFD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77CF55-1D01-F645-9059-8C340CD9F0B2}" type="datetimeFigureOut">
              <a:rPr lang="en-US" smtClean="0"/>
              <a:t>6/13/22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C5E943-67E6-0F42-A265-8F13F84A28C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7A35B2-94DF-4045-BCF9-02F291DCCF6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A0C1E9-4982-0A42-8A65-2AB25FE39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2556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4288D2-076A-9044-9BA1-5A1699F5E2F3}" type="datetimeFigureOut">
              <a:rPr lang="en-US" smtClean="0"/>
              <a:t>6/13/22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97E343-8C3F-F34A-BDF6-D966EA8FF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520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7E343-8C3F-F34A-BDF6-D966EA8FFF80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195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\rho \sim e^{\Delta/T}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7E343-8C3F-F34A-BDF6-D966EA8FFF8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727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\rho \sim e^{\Delta/T}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7E343-8C3F-F34A-BDF6-D966EA8FFF8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0504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\rho \sim e^{\Delta/T}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7E343-8C3F-F34A-BDF6-D966EA8FFF8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751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\rho \sim e^{\Delta/T}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7E343-8C3F-F34A-BDF6-D966EA8FFF8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8595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\rho \sim e^{\Delta/T}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7E343-8C3F-F34A-BDF6-D966EA8FFF8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935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\rho \sim e^{\Delta/T}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7E343-8C3F-F34A-BDF6-D966EA8FFF8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2028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\rho \sim e^{\Delta/T}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7E343-8C3F-F34A-BDF6-D966EA8FFF8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7254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\rho \sim e^{\Delta/T}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7E343-8C3F-F34A-BDF6-D966EA8FFF8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9495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\rho \sim e^{\Delta/T}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7E343-8C3F-F34A-BDF6-D966EA8FFF8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1352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\rho \sim e^{\Delta/T}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7E343-8C3F-F34A-BDF6-D966EA8FFF8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417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\rho \sim e^{\Delta/T}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7E343-8C3F-F34A-BDF6-D966EA8FFF8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3916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\rho \sim e^{\Delta/T}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7E343-8C3F-F34A-BDF6-D966EA8FFF8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0196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\rho \sim e^{\Delta/T}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7E343-8C3F-F34A-BDF6-D966EA8FFF8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3222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\rho \sim e^{\Delta/T}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7E343-8C3F-F34A-BDF6-D966EA8FFF8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6869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Take-home message: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Critical curve is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powerlaw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NOT constant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There is therefore a regime that is metallic yet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/dT &lt;0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Close to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Both in case of band-transition as well as Mott MIT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7E343-8C3F-F34A-BDF6-D966EA8FFF8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8495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\rho \sim e^{\Delta/T}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7E343-8C3F-F34A-BDF6-D966EA8FFF8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9244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\rho \sim e^{\Delta/T}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7E343-8C3F-F34A-BDF6-D966EA8FFF8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47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\rho \sim e^{\Delta/T}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7E343-8C3F-F34A-BDF6-D966EA8FFF8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53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\rho \sim e^{\Delta/T}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7E343-8C3F-F34A-BDF6-D966EA8FFF8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376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\rho \sim e^{\Delta/T}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7E343-8C3F-F34A-BDF6-D966EA8FFF8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1525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\rho \sim e^{\Delta/T}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7E343-8C3F-F34A-BDF6-D966EA8FFF8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513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\rho \sim e^{\Delta/T}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7E343-8C3F-F34A-BDF6-D966EA8FFF8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085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\rho \sim e^{\Delta/T}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7E343-8C3F-F34A-BDF6-D966EA8FFF8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544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\rho \sim e^{\Delta/T}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7E343-8C3F-F34A-BDF6-D966EA8FFF8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989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BB829-1C98-284F-8AA7-616A47B10A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EB567E-D615-CB4C-B1E0-9070B2F49E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C2F76-43CD-004C-9C3C-B68A1F6C9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57524B-6C38-3D48-9D9E-EFF2A392C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49B1BC-4945-8C43-A8AC-897357854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839D-48AA-7541-A799-5FFA80CA6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419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7A0A8-331E-9349-8683-3CAA8D290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FCCB5A-D1CD-1B48-94B6-798264F0A5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992C0-CF66-8542-B9FC-989CD379F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60C2B-1AA3-2746-B1C7-A7628609E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9A0E3-BD97-FA47-95E1-537363368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839D-48AA-7541-A799-5FFA80CA6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410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8EC46-4716-E742-B946-CDBFD8B0FE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39AC92-A786-194A-BF40-C67ACC119C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A4EBD4-9D54-AD47-83EE-B17498832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981F25-B92C-8C45-BD6D-2B6277116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49CFB-DE8C-0A4F-925D-9FE4E3C07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839D-48AA-7541-A799-5FFA80CA6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8727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3DF890-FA52-9C44-8E19-1EF21B660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8264" y="4700254"/>
            <a:ext cx="2057400" cy="27384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fld id="{241A839D-48AA-7541-A799-5FFA80CA67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8197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852"/>
            <a:ext cx="9144000" cy="61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2526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852"/>
            <a:ext cx="9144000" cy="612648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852"/>
            <a:ext cx="9144000" cy="612648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852"/>
            <a:ext cx="9144000" cy="612648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852"/>
            <a:ext cx="9144000" cy="612648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852"/>
            <a:ext cx="9144000" cy="612648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852"/>
            <a:ext cx="9144000" cy="612648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F25BE-0270-CB4A-B3C9-791766BB6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C42539-9952-8A49-A8EF-98BD8ABC87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A927A1-E026-2141-8B85-1241EFFD6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B39E9-F973-8F4B-9755-A5B31F072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C7E949-A721-954F-95D2-1CA8359B0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839D-48AA-7541-A799-5FFA80CA6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8373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852"/>
            <a:ext cx="9144000" cy="612648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1394"/>
            <a:ext cx="9144000" cy="612648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0D95E-72D4-1643-87BE-59F4FB982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EC0F9-401F-D94D-B01E-4E582FD30A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4BE91-13C1-DA47-A52A-34AB2E9EC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B813E4-679F-F84B-B192-24DA98DC3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90D03-83EE-E846-B2EB-18CA07E3F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839D-48AA-7541-A799-5FFA80CA6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03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B73EC-AEF9-BA4F-A7E2-80A9800B8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FFE06-F034-284D-9AEA-57032675EA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A63C6D-82F7-4A40-A220-74FB378AA4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A2ED48-5BC0-BE43-9D9F-CDAA62355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376334-A75A-D14C-8262-64221D5DF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AC6376-0E70-4C4A-A71D-05E697C23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839D-48AA-7541-A799-5FFA80CA6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763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A38B3-81A8-6640-B322-3F432815E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A8842A-E9ED-E945-AE49-DC945A48E3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D0063D-CA1A-D24D-B8CE-14000DB434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E3D188-AD9E-F542-BB2D-D0AF1EF650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2718A6-3942-1A4A-93BD-17B5EEE532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174366-0E41-9044-8DF1-7BDC35F03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4AE00A-4B34-7A4A-ACAB-0CACD0468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B4330A-28E2-264B-BBFF-5F9FDB43D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839D-48AA-7541-A799-5FFA80CA6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563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7748C-284B-0D47-86D7-BD52CA462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EF2BA9-8027-5C45-858C-742BD4911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3AAE90-AECC-404A-8453-C1EDCE59A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E40839-A389-8D4D-A86C-D58D6569F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839D-48AA-7541-A799-5FFA80CA6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91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89665F-F7D1-1747-AB9C-D32288246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49E7C8-0FC1-C746-891F-9B8071460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D2D0EE-5D83-564E-BE3D-938CDD8BD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839D-48AA-7541-A799-5FFA80CA6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95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9B1C4-D6B0-A64D-91D5-FBE71137B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BE016-BBE9-3B4D-8B89-0FDDE447C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C2B35A-088F-1B46-A8A0-317D7B2AE2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260009-1584-DB49-9E61-59F18E18F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8D7283-4542-B74E-B3F8-876FABDFF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17EE33-B6F0-614B-88D1-53872BDA6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839D-48AA-7541-A799-5FFA80CA6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99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C2757-D6DC-3444-BC86-2827132CE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C0959A-2DFA-5745-A0BD-A3C5D062F8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00D48D-D2D0-5644-8409-438CC8CF48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75E78-B33F-074D-AA5D-D7E232042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95C0F0-C9D2-4E49-B65C-F562CC395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743CE8-B3D3-6549-89FC-568935D56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839D-48AA-7541-A799-5FFA80CA6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528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C4E567-DAC3-7246-8F51-17BF2AA4C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567EC0-53A1-A648-B05B-0904F09F0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1FF45-661C-F84B-B57E-B876F95331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42A7CA-BB2B-E541-BD44-B91FF00C2E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22AD6-1920-AC42-82F0-6A70935A96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A839D-48AA-7541-A799-5FFA80CA6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53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49" r:id="rId13"/>
    <p:sldLayoutId id="2147483661" r:id="rId14"/>
    <p:sldLayoutId id="2147483662" r:id="rId15"/>
    <p:sldLayoutId id="2147483668" r:id="rId16"/>
    <p:sldLayoutId id="2147483663" r:id="rId17"/>
    <p:sldLayoutId id="2147483664" r:id="rId18"/>
    <p:sldLayoutId id="2147483665" r:id="rId19"/>
    <p:sldLayoutId id="2147483666" r:id="rId20"/>
    <p:sldLayoutId id="2147483667" r:id="rId2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tiff"/><Relationship Id="rId5" Type="http://schemas.openxmlformats.org/officeDocument/2006/relationships/image" Target="../media/image46.tiff"/><Relationship Id="rId4" Type="http://schemas.openxmlformats.org/officeDocument/2006/relationships/image" Target="../media/image45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tiff"/><Relationship Id="rId5" Type="http://schemas.openxmlformats.org/officeDocument/2006/relationships/image" Target="../media/image53.tiff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emf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10" Type="http://schemas.openxmlformats.org/officeDocument/2006/relationships/image" Target="../media/image20.emf"/><Relationship Id="rId4" Type="http://schemas.openxmlformats.org/officeDocument/2006/relationships/image" Target="../media/image14.emf"/><Relationship Id="rId9" Type="http://schemas.openxmlformats.org/officeDocument/2006/relationships/image" Target="../media/image19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7" Type="http://schemas.openxmlformats.org/officeDocument/2006/relationships/image" Target="../media/image78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tiff"/><Relationship Id="rId5" Type="http://schemas.openxmlformats.org/officeDocument/2006/relationships/image" Target="../media/image76.tiff"/><Relationship Id="rId4" Type="http://schemas.openxmlformats.org/officeDocument/2006/relationships/image" Target="../media/image75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9.emf"/><Relationship Id="rId5" Type="http://schemas.openxmlformats.org/officeDocument/2006/relationships/image" Target="../media/image15.emf"/><Relationship Id="rId4" Type="http://schemas.openxmlformats.org/officeDocument/2006/relationships/image" Target="../media/image12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emf"/><Relationship Id="rId5" Type="http://schemas.openxmlformats.org/officeDocument/2006/relationships/image" Target="../media/image81.emf"/><Relationship Id="rId4" Type="http://schemas.openxmlformats.org/officeDocument/2006/relationships/image" Target="../media/image4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emf"/><Relationship Id="rId4" Type="http://schemas.openxmlformats.org/officeDocument/2006/relationships/image" Target="../media/image2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emf"/><Relationship Id="rId4" Type="http://schemas.openxmlformats.org/officeDocument/2006/relationships/image" Target="../media/image4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E6C66D2-4E00-AF44-913B-60BCFFAE4654}"/>
              </a:ext>
            </a:extLst>
          </p:cNvPr>
          <p:cNvSpPr txBox="1">
            <a:spLocks/>
          </p:cNvSpPr>
          <p:nvPr/>
        </p:nvSpPr>
        <p:spPr>
          <a:xfrm>
            <a:off x="467369" y="483518"/>
            <a:ext cx="8229600" cy="388843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C00000"/>
                </a:solidFill>
                <a:latin typeface="+mn-lt"/>
              </a:rPr>
              <a:t>Fake</a:t>
            </a:r>
            <a:r>
              <a:rPr lang="en-US" sz="3600" b="1" dirty="0">
                <a:latin typeface="+mn-lt"/>
              </a:rPr>
              <a:t> Insulators</a:t>
            </a:r>
          </a:p>
          <a:p>
            <a:endParaRPr lang="en-US" sz="2400" b="1" dirty="0">
              <a:solidFill>
                <a:srgbClr val="C00000"/>
              </a:solidFill>
              <a:latin typeface="+mn-lt"/>
            </a:endParaRPr>
          </a:p>
          <a:p>
            <a:endParaRPr lang="en-US" sz="2400" b="1" dirty="0">
              <a:solidFill>
                <a:srgbClr val="C00000"/>
              </a:solidFill>
              <a:latin typeface="+mn-lt"/>
            </a:endParaRPr>
          </a:p>
          <a:p>
            <a:endParaRPr lang="en-US" sz="2400" b="1" dirty="0">
              <a:solidFill>
                <a:srgbClr val="C00000"/>
              </a:solidFill>
              <a:latin typeface="+mn-lt"/>
            </a:endParaRPr>
          </a:p>
          <a:p>
            <a:endParaRPr lang="en-US" sz="2400" b="1" dirty="0">
              <a:solidFill>
                <a:srgbClr val="C00000"/>
              </a:solidFill>
              <a:latin typeface="+mn-lt"/>
            </a:endParaRPr>
          </a:p>
          <a:p>
            <a:endParaRPr lang="en-US" sz="2400" b="1" dirty="0">
              <a:solidFill>
                <a:srgbClr val="C00000"/>
              </a:solidFill>
              <a:latin typeface="+mn-lt"/>
            </a:endParaRPr>
          </a:p>
          <a:p>
            <a:endParaRPr lang="en-US" sz="2400" b="1" dirty="0">
              <a:solidFill>
                <a:srgbClr val="C00000"/>
              </a:solidFill>
              <a:latin typeface="+mn-lt"/>
            </a:endParaRPr>
          </a:p>
          <a:p>
            <a:endParaRPr lang="en-US" sz="2400" b="1" i="1" dirty="0">
              <a:latin typeface="+mn-lt"/>
            </a:endParaRPr>
          </a:p>
          <a:p>
            <a:r>
              <a:rPr lang="en-US" sz="2400" b="1" i="1" dirty="0">
                <a:latin typeface="+mn-lt"/>
              </a:rPr>
              <a:t>What are they, and how to spot them?</a:t>
            </a:r>
          </a:p>
          <a:p>
            <a:endParaRPr lang="en-US" sz="2400" b="1" i="1" dirty="0">
              <a:latin typeface="+mn-lt"/>
            </a:endParaRPr>
          </a:p>
          <a:p>
            <a:r>
              <a:rPr lang="en-US" sz="2000" dirty="0">
                <a:latin typeface="+mn-lt"/>
              </a:rPr>
              <a:t>Louk Rademaker, SPICE, 26 May 2022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9922BB9-2AF2-BE45-BFC7-7BE07AF1CE63}"/>
              </a:ext>
            </a:extLst>
          </p:cNvPr>
          <p:cNvGrpSpPr/>
          <p:nvPr/>
        </p:nvGrpSpPr>
        <p:grpSpPr>
          <a:xfrm>
            <a:off x="2701605" y="1275606"/>
            <a:ext cx="3740790" cy="2088232"/>
            <a:chOff x="2701605" y="1275606"/>
            <a:chExt cx="3740790" cy="20882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AA2F8F6-6559-C14E-A607-9E5E8359C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1605" y="1275606"/>
              <a:ext cx="3740790" cy="2088232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88B9653-4FA4-4A4E-B496-A7E8948D7E48}"/>
                </a:ext>
              </a:extLst>
            </p:cNvPr>
            <p:cNvSpPr/>
            <p:nvPr/>
          </p:nvSpPr>
          <p:spPr>
            <a:xfrm>
              <a:off x="4768774" y="2946047"/>
              <a:ext cx="659874" cy="1532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r>
                <a:rPr lang="en-US" sz="800" dirty="0"/>
                <a:t>INSULATORS!!!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9E6295B-1F9F-A04F-B91C-9DF5963DD8B6}"/>
              </a:ext>
            </a:extLst>
          </p:cNvPr>
          <p:cNvSpPr/>
          <p:nvPr/>
        </p:nvSpPr>
        <p:spPr>
          <a:xfrm>
            <a:off x="2555776" y="1131590"/>
            <a:ext cx="4030635" cy="2376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9497975-BB48-DB48-A6E1-F1A58161904B}"/>
              </a:ext>
            </a:extLst>
          </p:cNvPr>
          <p:cNvGrpSpPr/>
          <p:nvPr/>
        </p:nvGrpSpPr>
        <p:grpSpPr>
          <a:xfrm>
            <a:off x="2258017" y="1189124"/>
            <a:ext cx="4390456" cy="2093774"/>
            <a:chOff x="2258017" y="1189124"/>
            <a:chExt cx="4390456" cy="209377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CE2EAB4-1154-3E42-805D-F085C7511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2121" y="1356546"/>
              <a:ext cx="1926352" cy="192635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83CE612-9C36-924F-B449-E443EE757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8017" y="1342596"/>
              <a:ext cx="1926352" cy="1926352"/>
            </a:xfrm>
            <a:prstGeom prst="rect">
              <a:avLst/>
            </a:prstGeom>
          </p:spPr>
        </p:pic>
        <p:sp>
          <p:nvSpPr>
            <p:cNvPr id="12" name="Cross 11">
              <a:extLst>
                <a:ext uri="{FF2B5EF4-FFF2-40B4-BE49-F238E27FC236}">
                  <a16:creationId xmlns:a16="http://schemas.microsoft.com/office/drawing/2014/main" id="{1383FEC5-3C35-244D-B621-0678C4D86BF4}"/>
                </a:ext>
              </a:extLst>
            </p:cNvPr>
            <p:cNvSpPr/>
            <p:nvPr/>
          </p:nvSpPr>
          <p:spPr>
            <a:xfrm rot="18900000">
              <a:off x="2341873" y="1189124"/>
              <a:ext cx="2016224" cy="2016224"/>
            </a:xfrm>
            <a:prstGeom prst="plus">
              <a:avLst>
                <a:gd name="adj" fmla="val 43746"/>
              </a:avLst>
            </a:prstGeom>
            <a:solidFill>
              <a:srgbClr val="FF0000">
                <a:alpha val="7098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653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DDA598D-7D5F-3D48-B2F1-9BBEAD746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7993" y="884938"/>
            <a:ext cx="3874750" cy="347430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A1E5554-8116-C146-BEDD-D35CEAD1AC5C}"/>
              </a:ext>
            </a:extLst>
          </p:cNvPr>
          <p:cNvSpPr/>
          <p:nvPr/>
        </p:nvSpPr>
        <p:spPr>
          <a:xfrm>
            <a:off x="5652120" y="4107154"/>
            <a:ext cx="552737" cy="175597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121BE1B-97BC-764B-AE92-BB8687B829DE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4935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+mn-lt"/>
              </a:rPr>
              <a:t>Application: MoTe</a:t>
            </a:r>
            <a:r>
              <a:rPr lang="en-US" sz="2400" b="1" baseline="-25000" dirty="0">
                <a:latin typeface="+mn-lt"/>
              </a:rPr>
              <a:t>2</a:t>
            </a:r>
            <a:r>
              <a:rPr lang="en-US" sz="2400" b="1" dirty="0">
                <a:latin typeface="+mn-lt"/>
              </a:rPr>
              <a:t>/WSe</a:t>
            </a:r>
            <a:r>
              <a:rPr lang="en-US" sz="2400" b="1" baseline="-25000" dirty="0">
                <a:latin typeface="+mn-lt"/>
              </a:rPr>
              <a:t>2</a:t>
            </a:r>
            <a:endParaRPr lang="en-US" sz="3200" b="1" baseline="-250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E781698A-0901-DF46-AED7-207C913A0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8264" y="4700254"/>
            <a:ext cx="2057400" cy="273844"/>
          </a:xfrm>
        </p:spPr>
        <p:txBody>
          <a:bodyPr/>
          <a:lstStyle/>
          <a:p>
            <a:fld id="{241A839D-48AA-7541-A799-5FFA80CA678E}" type="slidenum">
              <a:rPr lang="en-US" smtClean="0"/>
              <a:pPr/>
              <a:t>9</a:t>
            </a:fld>
            <a:r>
              <a:rPr lang="en-US" dirty="0"/>
              <a:t>/22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5B4040-082C-7940-B3DB-C0AAA9C0A7FE}"/>
              </a:ext>
            </a:extLst>
          </p:cNvPr>
          <p:cNvSpPr txBox="1"/>
          <p:nvPr/>
        </p:nvSpPr>
        <p:spPr>
          <a:xfrm>
            <a:off x="457200" y="4700254"/>
            <a:ext cx="15088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Ref</a:t>
            </a:r>
            <a:r>
              <a:rPr lang="en-US" sz="1200" dirty="0"/>
              <a:t>: Li, Nature (2021)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DC37C0-23C9-A14B-A741-D4D895FA954C}"/>
              </a:ext>
            </a:extLst>
          </p:cNvPr>
          <p:cNvSpPr txBox="1"/>
          <p:nvPr/>
        </p:nvSpPr>
        <p:spPr>
          <a:xfrm>
            <a:off x="456794" y="854337"/>
            <a:ext cx="417011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	                Aligned </a:t>
            </a:r>
            <a:r>
              <a:rPr lang="en-US" sz="1600" b="1" dirty="0"/>
              <a:t>TMD </a:t>
            </a:r>
            <a:r>
              <a:rPr lang="en-US" sz="1600" b="1" dirty="0" err="1"/>
              <a:t>heterobilayer</a:t>
            </a:r>
            <a:r>
              <a:rPr lang="en-US" sz="1600" b="1" dirty="0"/>
              <a:t> </a:t>
            </a:r>
          </a:p>
          <a:p>
            <a:r>
              <a:rPr lang="en-US" sz="1600" b="1" dirty="0"/>
              <a:t>                                    </a:t>
            </a:r>
            <a:r>
              <a:rPr lang="en-US" sz="1600" dirty="0"/>
              <a:t>MoTe</a:t>
            </a:r>
            <a:r>
              <a:rPr lang="en-US" sz="1600" baseline="-25000" dirty="0"/>
              <a:t>2</a:t>
            </a:r>
            <a:r>
              <a:rPr lang="en-US" sz="1600" dirty="0"/>
              <a:t>/WSe</a:t>
            </a:r>
            <a:r>
              <a:rPr lang="en-US" sz="1600" baseline="-25000" dirty="0"/>
              <a:t>2</a:t>
            </a:r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b="1" dirty="0"/>
              <a:t>Bandwidth</a:t>
            </a:r>
            <a:r>
              <a:rPr lang="en-US" sz="1600" dirty="0"/>
              <a:t> can be tuned by </a:t>
            </a:r>
            <a:r>
              <a:rPr lang="en-US" sz="1600" b="1" dirty="0"/>
              <a:t>displacement</a:t>
            </a:r>
            <a:r>
              <a:rPr lang="en-US" sz="1600" dirty="0"/>
              <a:t> field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F83F48-ECFF-FB4B-901C-16964F64F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7643" y="2211710"/>
            <a:ext cx="2264509" cy="18954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E83042-CC35-B54A-A33A-3C580B3ECE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648" y="2211710"/>
            <a:ext cx="2138573" cy="19265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A51E6C-A04C-F045-9E44-79F2E2EEC4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429" y="854337"/>
            <a:ext cx="1598166" cy="907256"/>
          </a:xfrm>
          <a:prstGeom prst="rect">
            <a:avLst/>
          </a:prstGeom>
        </p:spPr>
      </p:pic>
      <p:sp>
        <p:nvSpPr>
          <p:cNvPr id="18" name="Freeform 17">
            <a:extLst>
              <a:ext uri="{FF2B5EF4-FFF2-40B4-BE49-F238E27FC236}">
                <a16:creationId xmlns:a16="http://schemas.microsoft.com/office/drawing/2014/main" id="{F84B493B-E73D-2441-9D8C-3164BA6C25AF}"/>
              </a:ext>
            </a:extLst>
          </p:cNvPr>
          <p:cNvSpPr/>
          <p:nvPr/>
        </p:nvSpPr>
        <p:spPr>
          <a:xfrm>
            <a:off x="5587465" y="2685448"/>
            <a:ext cx="2709512" cy="149192"/>
          </a:xfrm>
          <a:custGeom>
            <a:avLst/>
            <a:gdLst>
              <a:gd name="connsiteX0" fmla="*/ 9626 w 2709512"/>
              <a:gd name="connsiteY0" fmla="*/ 62565 h 149192"/>
              <a:gd name="connsiteX1" fmla="*/ 67377 w 2709512"/>
              <a:gd name="connsiteY1" fmla="*/ 9626 h 149192"/>
              <a:gd name="connsiteX2" fmla="*/ 154004 w 2709512"/>
              <a:gd name="connsiteY2" fmla="*/ 33689 h 149192"/>
              <a:gd name="connsiteX3" fmla="*/ 885524 w 2709512"/>
              <a:gd name="connsiteY3" fmla="*/ 9626 h 149192"/>
              <a:gd name="connsiteX4" fmla="*/ 1660358 w 2709512"/>
              <a:gd name="connsiteY4" fmla="*/ 0 h 149192"/>
              <a:gd name="connsiteX5" fmla="*/ 2709512 w 2709512"/>
              <a:gd name="connsiteY5" fmla="*/ 0 h 149192"/>
              <a:gd name="connsiteX6" fmla="*/ 2704699 w 2709512"/>
              <a:gd name="connsiteY6" fmla="*/ 43314 h 149192"/>
              <a:gd name="connsiteX7" fmla="*/ 2050181 w 2709512"/>
              <a:gd name="connsiteY7" fmla="*/ 48127 h 149192"/>
              <a:gd name="connsiteX8" fmla="*/ 1467853 w 2709512"/>
              <a:gd name="connsiteY8" fmla="*/ 57752 h 149192"/>
              <a:gd name="connsiteX9" fmla="*/ 736333 w 2709512"/>
              <a:gd name="connsiteY9" fmla="*/ 72190 h 149192"/>
              <a:gd name="connsiteX10" fmla="*/ 173255 w 2709512"/>
              <a:gd name="connsiteY10" fmla="*/ 96253 h 149192"/>
              <a:gd name="connsiteX11" fmla="*/ 62564 w 2709512"/>
              <a:gd name="connsiteY11" fmla="*/ 125129 h 149192"/>
              <a:gd name="connsiteX12" fmla="*/ 0 w 2709512"/>
              <a:gd name="connsiteY12" fmla="*/ 149192 h 149192"/>
              <a:gd name="connsiteX13" fmla="*/ 9626 w 2709512"/>
              <a:gd name="connsiteY13" fmla="*/ 62565 h 149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709512" h="149192">
                <a:moveTo>
                  <a:pt x="9626" y="62565"/>
                </a:moveTo>
                <a:lnTo>
                  <a:pt x="67377" y="9626"/>
                </a:lnTo>
                <a:lnTo>
                  <a:pt x="154004" y="33689"/>
                </a:lnTo>
                <a:lnTo>
                  <a:pt x="885524" y="9626"/>
                </a:lnTo>
                <a:lnTo>
                  <a:pt x="1660358" y="0"/>
                </a:lnTo>
                <a:lnTo>
                  <a:pt x="2709512" y="0"/>
                </a:lnTo>
                <a:lnTo>
                  <a:pt x="2704699" y="43314"/>
                </a:lnTo>
                <a:lnTo>
                  <a:pt x="2050181" y="48127"/>
                </a:lnTo>
                <a:lnTo>
                  <a:pt x="1467853" y="57752"/>
                </a:lnTo>
                <a:lnTo>
                  <a:pt x="736333" y="72190"/>
                </a:lnTo>
                <a:lnTo>
                  <a:pt x="173255" y="96253"/>
                </a:lnTo>
                <a:lnTo>
                  <a:pt x="62564" y="125129"/>
                </a:lnTo>
                <a:lnTo>
                  <a:pt x="0" y="149192"/>
                </a:lnTo>
                <a:lnTo>
                  <a:pt x="9626" y="62565"/>
                </a:lnTo>
                <a:close/>
              </a:path>
            </a:pathLst>
          </a:cu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61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A9D9778-F0E9-1E49-BE2E-05C822834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459" y="1254120"/>
            <a:ext cx="4151280" cy="313047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121BE1B-97BC-764B-AE92-BB8687B829DE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4935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+mn-lt"/>
              </a:rPr>
              <a:t>Scaling in MoTe</a:t>
            </a:r>
            <a:r>
              <a:rPr lang="en-US" sz="2400" b="1" baseline="-25000" dirty="0">
                <a:latin typeface="+mn-lt"/>
              </a:rPr>
              <a:t>2</a:t>
            </a:r>
            <a:r>
              <a:rPr lang="en-US" sz="2400" b="1" dirty="0">
                <a:latin typeface="+mn-lt"/>
              </a:rPr>
              <a:t>/WSe</a:t>
            </a:r>
            <a:r>
              <a:rPr lang="en-US" sz="2400" b="1" baseline="-25000" dirty="0">
                <a:latin typeface="+mn-lt"/>
              </a:rPr>
              <a:t>2</a:t>
            </a:r>
            <a:endParaRPr lang="en-US" sz="3200" b="1" baseline="-250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E781698A-0901-DF46-AED7-207C913A0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8264" y="4700254"/>
            <a:ext cx="2057400" cy="273844"/>
          </a:xfrm>
        </p:spPr>
        <p:txBody>
          <a:bodyPr/>
          <a:lstStyle/>
          <a:p>
            <a:fld id="{241A839D-48AA-7541-A799-5FFA80CA678E}" type="slidenum">
              <a:rPr lang="en-US" smtClean="0"/>
              <a:pPr/>
              <a:t>10</a:t>
            </a:fld>
            <a:r>
              <a:rPr lang="en-US" dirty="0"/>
              <a:t>/22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3FD42E-4AAF-6D4F-9ED4-371F1722BE74}"/>
              </a:ext>
            </a:extLst>
          </p:cNvPr>
          <p:cNvSpPr txBox="1"/>
          <p:nvPr/>
        </p:nvSpPr>
        <p:spPr>
          <a:xfrm>
            <a:off x="565730" y="915566"/>
            <a:ext cx="71153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Extrapolating the </a:t>
            </a:r>
            <a:r>
              <a:rPr lang="en-US" sz="1600" b="1" dirty="0"/>
              <a:t>zero-temperature conductivity </a:t>
            </a:r>
            <a:r>
              <a:rPr lang="en-US" sz="1600" dirty="0"/>
              <a:t>and</a:t>
            </a:r>
            <a:r>
              <a:rPr lang="en-US" sz="1600" b="1" dirty="0"/>
              <a:t> insulating gap </a:t>
            </a:r>
            <a:r>
              <a:rPr lang="en-US" sz="1600" dirty="0"/>
              <a:t>gives </a:t>
            </a:r>
            <a:r>
              <a:rPr lang="en-US" sz="1600" b="1" dirty="0"/>
              <a:t>critical D</a:t>
            </a:r>
            <a:r>
              <a:rPr lang="en-US" sz="1600" b="1" baseline="-25000" dirty="0"/>
              <a:t>c</a:t>
            </a:r>
            <a:endParaRPr lang="en-US" sz="16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5B4040-082C-7940-B3DB-C0AAA9C0A7FE}"/>
              </a:ext>
            </a:extLst>
          </p:cNvPr>
          <p:cNvSpPr txBox="1"/>
          <p:nvPr/>
        </p:nvSpPr>
        <p:spPr>
          <a:xfrm>
            <a:off x="457200" y="4700254"/>
            <a:ext cx="47786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Ref</a:t>
            </a:r>
            <a:r>
              <a:rPr lang="en-US" sz="1200" dirty="0"/>
              <a:t>: Li, Nature (2021); Tan, Tsang, </a:t>
            </a:r>
            <a:r>
              <a:rPr lang="en-US" sz="1200" dirty="0" err="1"/>
              <a:t>Dobrosavljevic</a:t>
            </a:r>
            <a:r>
              <a:rPr lang="en-US" sz="1200" dirty="0"/>
              <a:t>, arXiv:2112.11522 (2021)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358273B-A84A-2F49-BBB3-BCE3EC488D9D}"/>
              </a:ext>
            </a:extLst>
          </p:cNvPr>
          <p:cNvGrpSpPr/>
          <p:nvPr/>
        </p:nvGrpSpPr>
        <p:grpSpPr>
          <a:xfrm>
            <a:off x="429771" y="2004313"/>
            <a:ext cx="2267290" cy="1987201"/>
            <a:chOff x="429771" y="2239861"/>
            <a:chExt cx="2267290" cy="198720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8E2E8AB-E07C-6F41-A413-FE86F866899F}"/>
                </a:ext>
              </a:extLst>
            </p:cNvPr>
            <p:cNvGrpSpPr/>
            <p:nvPr/>
          </p:nvGrpSpPr>
          <p:grpSpPr>
            <a:xfrm>
              <a:off x="429771" y="3507854"/>
              <a:ext cx="1333917" cy="719208"/>
              <a:chOff x="3171656" y="3288408"/>
              <a:chExt cx="1333917" cy="719208"/>
            </a:xfrm>
          </p:grpSpPr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4C4D097A-BA5B-AD44-9182-83E0DB2C492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23503" y="3288408"/>
                <a:ext cx="782070" cy="41861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FAA3CB5-F866-AD4C-A7D2-C7661421AA98}"/>
                  </a:ext>
                </a:extLst>
              </p:cNvPr>
              <p:cNvSpPr txBox="1"/>
              <p:nvPr/>
            </p:nvSpPr>
            <p:spPr>
              <a:xfrm>
                <a:off x="3171656" y="3484396"/>
                <a:ext cx="82888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Fake</a:t>
                </a:r>
              </a:p>
              <a:p>
                <a:r>
                  <a:rPr lang="en-US" sz="1400" dirty="0"/>
                  <a:t>insulator</a:t>
                </a:r>
              </a:p>
            </p:txBody>
          </p:sp>
        </p:grp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95B22007-C134-7242-AC27-EB922E55636F}"/>
                </a:ext>
              </a:extLst>
            </p:cNvPr>
            <p:cNvSpPr/>
            <p:nvPr/>
          </p:nvSpPr>
          <p:spPr>
            <a:xfrm>
              <a:off x="1610686" y="2239861"/>
              <a:ext cx="1086375" cy="1451295"/>
            </a:xfrm>
            <a:custGeom>
              <a:avLst/>
              <a:gdLst>
                <a:gd name="connsiteX0" fmla="*/ 0 w 1086375"/>
                <a:gd name="connsiteY0" fmla="*/ 0 h 1451295"/>
                <a:gd name="connsiteX1" fmla="*/ 0 w 1086375"/>
                <a:gd name="connsiteY1" fmla="*/ 1396767 h 1451295"/>
                <a:gd name="connsiteX2" fmla="*/ 113252 w 1086375"/>
                <a:gd name="connsiteY2" fmla="*/ 1384183 h 1451295"/>
                <a:gd name="connsiteX3" fmla="*/ 226503 w 1086375"/>
                <a:gd name="connsiteY3" fmla="*/ 1375794 h 1451295"/>
                <a:gd name="connsiteX4" fmla="*/ 352338 w 1086375"/>
                <a:gd name="connsiteY4" fmla="*/ 1375794 h 1451295"/>
                <a:gd name="connsiteX5" fmla="*/ 448811 w 1086375"/>
                <a:gd name="connsiteY5" fmla="*/ 1400961 h 1451295"/>
                <a:gd name="connsiteX6" fmla="*/ 566257 w 1086375"/>
                <a:gd name="connsiteY6" fmla="*/ 1417739 h 1451295"/>
                <a:gd name="connsiteX7" fmla="*/ 755009 w 1086375"/>
                <a:gd name="connsiteY7" fmla="*/ 1438711 h 1451295"/>
                <a:gd name="connsiteX8" fmla="*/ 893428 w 1086375"/>
                <a:gd name="connsiteY8" fmla="*/ 1447100 h 1451295"/>
                <a:gd name="connsiteX9" fmla="*/ 1086375 w 1086375"/>
                <a:gd name="connsiteY9" fmla="*/ 1451295 h 1451295"/>
                <a:gd name="connsiteX10" fmla="*/ 943762 w 1086375"/>
                <a:gd name="connsiteY10" fmla="*/ 1426128 h 1451295"/>
                <a:gd name="connsiteX11" fmla="*/ 624980 w 1086375"/>
                <a:gd name="connsiteY11" fmla="*/ 1371600 h 1451295"/>
                <a:gd name="connsiteX12" fmla="*/ 473978 w 1086375"/>
                <a:gd name="connsiteY12" fmla="*/ 1308682 h 1451295"/>
                <a:gd name="connsiteX13" fmla="*/ 343949 w 1086375"/>
                <a:gd name="connsiteY13" fmla="*/ 1208014 h 1451295"/>
                <a:gd name="connsiteX14" fmla="*/ 218114 w 1086375"/>
                <a:gd name="connsiteY14" fmla="*/ 1086374 h 1451295"/>
                <a:gd name="connsiteX15" fmla="*/ 100668 w 1086375"/>
                <a:gd name="connsiteY15" fmla="*/ 809537 h 1451295"/>
                <a:gd name="connsiteX16" fmla="*/ 41945 w 1086375"/>
                <a:gd name="connsiteY16" fmla="*/ 486561 h 1451295"/>
                <a:gd name="connsiteX17" fmla="*/ 0 w 1086375"/>
                <a:gd name="connsiteY17" fmla="*/ 0 h 1451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86375" h="1451295">
                  <a:moveTo>
                    <a:pt x="0" y="0"/>
                  </a:moveTo>
                  <a:lnTo>
                    <a:pt x="0" y="1396767"/>
                  </a:lnTo>
                  <a:lnTo>
                    <a:pt x="113252" y="1384183"/>
                  </a:lnTo>
                  <a:lnTo>
                    <a:pt x="226503" y="1375794"/>
                  </a:lnTo>
                  <a:lnTo>
                    <a:pt x="352338" y="1375794"/>
                  </a:lnTo>
                  <a:lnTo>
                    <a:pt x="448811" y="1400961"/>
                  </a:lnTo>
                  <a:lnTo>
                    <a:pt x="566257" y="1417739"/>
                  </a:lnTo>
                  <a:lnTo>
                    <a:pt x="755009" y="1438711"/>
                  </a:lnTo>
                  <a:lnTo>
                    <a:pt x="893428" y="1447100"/>
                  </a:lnTo>
                  <a:lnTo>
                    <a:pt x="1086375" y="1451295"/>
                  </a:lnTo>
                  <a:lnTo>
                    <a:pt x="943762" y="1426128"/>
                  </a:lnTo>
                  <a:lnTo>
                    <a:pt x="624980" y="1371600"/>
                  </a:lnTo>
                  <a:lnTo>
                    <a:pt x="473978" y="1308682"/>
                  </a:lnTo>
                  <a:lnTo>
                    <a:pt x="343949" y="1208014"/>
                  </a:lnTo>
                  <a:lnTo>
                    <a:pt x="218114" y="1086374"/>
                  </a:lnTo>
                  <a:lnTo>
                    <a:pt x="100668" y="809537"/>
                  </a:lnTo>
                  <a:lnTo>
                    <a:pt x="41945" y="4865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30A0">
                <a:alpha val="5098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3E1327FE-4B83-3C4F-9F03-2C1A9C68B4F6}"/>
              </a:ext>
            </a:extLst>
          </p:cNvPr>
          <p:cNvSpPr/>
          <p:nvPr/>
        </p:nvSpPr>
        <p:spPr>
          <a:xfrm>
            <a:off x="3347870" y="2840257"/>
            <a:ext cx="1553315" cy="11123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3F11467-ADBE-404D-B864-944082CF771E}"/>
              </a:ext>
            </a:extLst>
          </p:cNvPr>
          <p:cNvGrpSpPr/>
          <p:nvPr/>
        </p:nvGrpSpPr>
        <p:grpSpPr>
          <a:xfrm>
            <a:off x="1626079" y="1994380"/>
            <a:ext cx="3242816" cy="1623938"/>
            <a:chOff x="1626079" y="2229928"/>
            <a:chExt cx="3242816" cy="1623938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FCC932D5-5150-0D43-8720-F230BCEBB670}"/>
                </a:ext>
              </a:extLst>
            </p:cNvPr>
            <p:cNvSpPr/>
            <p:nvPr/>
          </p:nvSpPr>
          <p:spPr>
            <a:xfrm>
              <a:off x="1626079" y="2229928"/>
              <a:ext cx="1483744" cy="1446821"/>
            </a:xfrm>
            <a:custGeom>
              <a:avLst/>
              <a:gdLst>
                <a:gd name="connsiteX0" fmla="*/ 0 w 1483744"/>
                <a:gd name="connsiteY0" fmla="*/ 0 h 1446821"/>
                <a:gd name="connsiteX1" fmla="*/ 30193 w 1483744"/>
                <a:gd name="connsiteY1" fmla="*/ 288985 h 1446821"/>
                <a:gd name="connsiteX2" fmla="*/ 64698 w 1483744"/>
                <a:gd name="connsiteY2" fmla="*/ 586597 h 1446821"/>
                <a:gd name="connsiteX3" fmla="*/ 112144 w 1483744"/>
                <a:gd name="connsiteY3" fmla="*/ 797944 h 1446821"/>
                <a:gd name="connsiteX4" fmla="*/ 168215 w 1483744"/>
                <a:gd name="connsiteY4" fmla="*/ 979098 h 1446821"/>
                <a:gd name="connsiteX5" fmla="*/ 284672 w 1483744"/>
                <a:gd name="connsiteY5" fmla="*/ 1147314 h 1446821"/>
                <a:gd name="connsiteX6" fmla="*/ 388189 w 1483744"/>
                <a:gd name="connsiteY6" fmla="*/ 1233578 h 1446821"/>
                <a:gd name="connsiteX7" fmla="*/ 521898 w 1483744"/>
                <a:gd name="connsiteY7" fmla="*/ 1328468 h 1446821"/>
                <a:gd name="connsiteX8" fmla="*/ 616789 w 1483744"/>
                <a:gd name="connsiteY8" fmla="*/ 1362974 h 1446821"/>
                <a:gd name="connsiteX9" fmla="*/ 763438 w 1483744"/>
                <a:gd name="connsiteY9" fmla="*/ 1406106 h 1446821"/>
                <a:gd name="connsiteX10" fmla="*/ 927340 w 1483744"/>
                <a:gd name="connsiteY10" fmla="*/ 1427672 h 1446821"/>
                <a:gd name="connsiteX11" fmla="*/ 1091242 w 1483744"/>
                <a:gd name="connsiteY11" fmla="*/ 1444925 h 1446821"/>
                <a:gd name="connsiteX12" fmla="*/ 1207698 w 1483744"/>
                <a:gd name="connsiteY12" fmla="*/ 1444925 h 1446821"/>
                <a:gd name="connsiteX13" fmla="*/ 1483744 w 1483744"/>
                <a:gd name="connsiteY13" fmla="*/ 1431985 h 1446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83744" h="1446821">
                  <a:moveTo>
                    <a:pt x="0" y="0"/>
                  </a:moveTo>
                  <a:cubicBezTo>
                    <a:pt x="9705" y="95609"/>
                    <a:pt x="19410" y="191219"/>
                    <a:pt x="30193" y="288985"/>
                  </a:cubicBezTo>
                  <a:cubicBezTo>
                    <a:pt x="40976" y="386751"/>
                    <a:pt x="51040" y="501771"/>
                    <a:pt x="64698" y="586597"/>
                  </a:cubicBezTo>
                  <a:cubicBezTo>
                    <a:pt x="78356" y="671423"/>
                    <a:pt x="94891" y="732527"/>
                    <a:pt x="112144" y="797944"/>
                  </a:cubicBezTo>
                  <a:cubicBezTo>
                    <a:pt x="129397" y="863361"/>
                    <a:pt x="139460" y="920870"/>
                    <a:pt x="168215" y="979098"/>
                  </a:cubicBezTo>
                  <a:cubicBezTo>
                    <a:pt x="196970" y="1037326"/>
                    <a:pt x="248010" y="1104901"/>
                    <a:pt x="284672" y="1147314"/>
                  </a:cubicBezTo>
                  <a:cubicBezTo>
                    <a:pt x="321334" y="1189727"/>
                    <a:pt x="348651" y="1203386"/>
                    <a:pt x="388189" y="1233578"/>
                  </a:cubicBezTo>
                  <a:cubicBezTo>
                    <a:pt x="427727" y="1263770"/>
                    <a:pt x="483798" y="1306902"/>
                    <a:pt x="521898" y="1328468"/>
                  </a:cubicBezTo>
                  <a:cubicBezTo>
                    <a:pt x="559998" y="1350034"/>
                    <a:pt x="576532" y="1350034"/>
                    <a:pt x="616789" y="1362974"/>
                  </a:cubicBezTo>
                  <a:cubicBezTo>
                    <a:pt x="657046" y="1375914"/>
                    <a:pt x="711680" y="1395323"/>
                    <a:pt x="763438" y="1406106"/>
                  </a:cubicBezTo>
                  <a:cubicBezTo>
                    <a:pt x="815196" y="1416889"/>
                    <a:pt x="872706" y="1421202"/>
                    <a:pt x="927340" y="1427672"/>
                  </a:cubicBezTo>
                  <a:cubicBezTo>
                    <a:pt x="981974" y="1434142"/>
                    <a:pt x="1044516" y="1442049"/>
                    <a:pt x="1091242" y="1444925"/>
                  </a:cubicBezTo>
                  <a:cubicBezTo>
                    <a:pt x="1137968" y="1447801"/>
                    <a:pt x="1142281" y="1447082"/>
                    <a:pt x="1207698" y="1444925"/>
                  </a:cubicBezTo>
                  <a:cubicBezTo>
                    <a:pt x="1273115" y="1442768"/>
                    <a:pt x="1378429" y="1437376"/>
                    <a:pt x="1483744" y="143198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D2F526F-7589-A44B-9A8A-110608B0BD53}"/>
                </a:ext>
              </a:extLst>
            </p:cNvPr>
            <p:cNvSpPr/>
            <p:nvPr/>
          </p:nvSpPr>
          <p:spPr>
            <a:xfrm>
              <a:off x="3563228" y="3308504"/>
              <a:ext cx="1305667" cy="3113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Critical curve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3E5CB25-60F2-EA42-B2EE-E7F9B91667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50327" y="3506303"/>
              <a:ext cx="494271" cy="15652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5055256-A61B-4C4B-AF96-8E87287E7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94003" y="3637966"/>
              <a:ext cx="850900" cy="215900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B5F4023-6782-9C44-A73C-1DE5593B710D}"/>
              </a:ext>
            </a:extLst>
          </p:cNvPr>
          <p:cNvGrpSpPr/>
          <p:nvPr/>
        </p:nvGrpSpPr>
        <p:grpSpPr>
          <a:xfrm>
            <a:off x="5116543" y="1303035"/>
            <a:ext cx="3937604" cy="3160823"/>
            <a:chOff x="5116543" y="1538583"/>
            <a:chExt cx="3937604" cy="316082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EEEC7BF-D02E-2D41-A78F-C5C457627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16543" y="1800461"/>
              <a:ext cx="3937604" cy="289894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DF7D720-B28D-4344-A408-C095AB7E7D14}"/>
                </a:ext>
              </a:extLst>
            </p:cNvPr>
            <p:cNvSpPr txBox="1"/>
            <p:nvPr/>
          </p:nvSpPr>
          <p:spPr>
            <a:xfrm>
              <a:off x="5594208" y="1538583"/>
              <a:ext cx="31674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With </a:t>
              </a:r>
              <a:r>
                <a:rPr lang="en-US" sz="1600" b="1" dirty="0"/>
                <a:t>scaling</a:t>
              </a:r>
              <a:r>
                <a:rPr lang="en-US" sz="1600" dirty="0"/>
                <a:t> of the resistivity curves</a:t>
              </a:r>
              <a:endParaRPr 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89278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58E1EB5-8604-5547-8DAF-BF518B0336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565" y="994877"/>
            <a:ext cx="2490120" cy="201976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121BE1B-97BC-764B-AE92-BB8687B829DE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4935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+mn-lt"/>
              </a:rPr>
              <a:t>Insulators at half-filling</a:t>
            </a:r>
            <a:endParaRPr lang="en-US" sz="3200" b="1" dirty="0">
              <a:latin typeface="+mn-lt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E781698A-0901-DF46-AED7-207C913A0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8264" y="4700254"/>
            <a:ext cx="2057400" cy="273844"/>
          </a:xfrm>
        </p:spPr>
        <p:txBody>
          <a:bodyPr/>
          <a:lstStyle/>
          <a:p>
            <a:fld id="{241A839D-48AA-7541-A799-5FFA80CA678E}" type="slidenum">
              <a:rPr lang="en-US" smtClean="0"/>
              <a:pPr/>
              <a:t>11</a:t>
            </a:fld>
            <a:r>
              <a:rPr lang="en-US" dirty="0"/>
              <a:t>/22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1FA7F9-2AF5-9449-A228-B4EB65F8E2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82111"/>
            <a:ext cx="3657600" cy="2971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574E24-A5E6-A04B-8A67-B32552978E1A}"/>
              </a:ext>
            </a:extLst>
          </p:cNvPr>
          <p:cNvSpPr txBox="1"/>
          <p:nvPr/>
        </p:nvSpPr>
        <p:spPr>
          <a:xfrm>
            <a:off x="1801469" y="3973628"/>
            <a:ext cx="14142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Mott insulator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13136-DBB0-DD4C-BF01-0AAE16C745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8056" y="2049107"/>
            <a:ext cx="1040416" cy="10625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0F46E1-A8FF-8A4C-BBB6-F5CCC9A384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3484" y="2580869"/>
            <a:ext cx="1068036" cy="10680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A2FF93-47B3-BB4D-8FF7-A6C2262D49A7}"/>
              </a:ext>
            </a:extLst>
          </p:cNvPr>
          <p:cNvSpPr txBox="1"/>
          <p:nvPr/>
        </p:nvSpPr>
        <p:spPr>
          <a:xfrm>
            <a:off x="5023965" y="3973628"/>
            <a:ext cx="30075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Spontaneous Symmetry Breaking</a:t>
            </a:r>
          </a:p>
        </p:txBody>
      </p:sp>
    </p:spTree>
    <p:extLst>
      <p:ext uri="{BB962C8B-B14F-4D97-AF65-F5344CB8AC3E}">
        <p14:creationId xmlns:p14="http://schemas.microsoft.com/office/powerpoint/2010/main" val="29941697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121BE1B-97BC-764B-AE92-BB8687B829DE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4935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+mn-lt"/>
              </a:rPr>
              <a:t>Simplest example: Stoner ferromagnetism</a:t>
            </a:r>
            <a:endParaRPr lang="en-US" sz="3200" b="1" dirty="0">
              <a:latin typeface="+mn-lt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E781698A-0901-DF46-AED7-207C913A0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8264" y="4700254"/>
            <a:ext cx="2057400" cy="273844"/>
          </a:xfrm>
        </p:spPr>
        <p:txBody>
          <a:bodyPr/>
          <a:lstStyle/>
          <a:p>
            <a:fld id="{241A839D-48AA-7541-A799-5FFA80CA678E}" type="slidenum">
              <a:rPr lang="en-US" smtClean="0"/>
              <a:pPr/>
              <a:t>12</a:t>
            </a:fld>
            <a:r>
              <a:rPr lang="en-US" dirty="0"/>
              <a:t>/22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3FD42E-4AAF-6D4F-9ED4-371F1722BE74}"/>
              </a:ext>
            </a:extLst>
          </p:cNvPr>
          <p:cNvSpPr txBox="1"/>
          <p:nvPr/>
        </p:nvSpPr>
        <p:spPr>
          <a:xfrm>
            <a:off x="3359482" y="826520"/>
            <a:ext cx="49362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Ferromagnetic</a:t>
            </a:r>
            <a:r>
              <a:rPr lang="en-US" sz="1600" dirty="0"/>
              <a:t> direct exchange</a:t>
            </a:r>
          </a:p>
          <a:p>
            <a:endParaRPr lang="en-US" sz="1600" dirty="0"/>
          </a:p>
          <a:p>
            <a:r>
              <a:rPr lang="en-US" sz="1600" dirty="0"/>
              <a:t>Spontaneous </a:t>
            </a:r>
            <a:r>
              <a:rPr lang="en-US" sz="1600" b="1" dirty="0"/>
              <a:t>polarization </a:t>
            </a:r>
            <a:r>
              <a:rPr lang="en-US" sz="1600" dirty="0"/>
              <a:t>shifts bands for up/down spins</a:t>
            </a:r>
          </a:p>
          <a:p>
            <a:endParaRPr lang="en-US" sz="1600" dirty="0"/>
          </a:p>
          <a:p>
            <a:r>
              <a:rPr lang="en-US" sz="1600" dirty="0"/>
              <a:t>Self-consistent Stoner </a:t>
            </a:r>
            <a:r>
              <a:rPr lang="en-US" sz="1600" b="1" dirty="0"/>
              <a:t>mean field theory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4C66FE-5838-0645-875A-F37B6FA12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820168"/>
            <a:ext cx="2697088" cy="16721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131D54-E270-1A45-9786-54856BE484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8352" y="872744"/>
            <a:ext cx="711200" cy="215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3AC42E-0997-6344-BEBE-8B61F6FC60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8951" y="2136866"/>
            <a:ext cx="4397350" cy="3978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428178-E3F1-6445-92EA-1B1B3B55F0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311" y="2787774"/>
            <a:ext cx="2723781" cy="208823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14D1F319-AAAE-2E48-922D-679CD6CB2D45}"/>
              </a:ext>
            </a:extLst>
          </p:cNvPr>
          <p:cNvGrpSpPr/>
          <p:nvPr/>
        </p:nvGrpSpPr>
        <p:grpSpPr>
          <a:xfrm>
            <a:off x="2735224" y="2787774"/>
            <a:ext cx="5747228" cy="1747574"/>
            <a:chOff x="2735224" y="2787774"/>
            <a:chExt cx="5747228" cy="1747574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100C2F9-9A3A-DF45-94A8-3D9F5AB8D56B}"/>
                </a:ext>
              </a:extLst>
            </p:cNvPr>
            <p:cNvCxnSpPr/>
            <p:nvPr/>
          </p:nvCxnSpPr>
          <p:spPr>
            <a:xfrm>
              <a:off x="2735224" y="2787774"/>
              <a:ext cx="0" cy="1747574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DAB9082-1440-5C45-8774-038FD7C7BF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60036" y="3227832"/>
              <a:ext cx="1016436" cy="491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A24ED31-D979-644D-8B04-788F67436B51}"/>
                </a:ext>
              </a:extLst>
            </p:cNvPr>
            <p:cNvSpPr txBox="1"/>
            <p:nvPr/>
          </p:nvSpPr>
          <p:spPr>
            <a:xfrm>
              <a:off x="3822778" y="3045464"/>
              <a:ext cx="4659674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Metal-insulator transition </a:t>
              </a:r>
              <a:r>
                <a:rPr lang="en-US" sz="1600" dirty="0"/>
                <a:t>when</a:t>
              </a:r>
              <a:r>
                <a:rPr lang="en-US" sz="1600" b="1" dirty="0"/>
                <a:t> </a:t>
              </a:r>
              <a:r>
                <a:rPr lang="en-US" sz="1600" b="1" i="1" dirty="0"/>
                <a:t>m J = W </a:t>
              </a:r>
              <a:r>
                <a:rPr lang="en-US" sz="1600" dirty="0"/>
                <a:t>(bandwidth)</a:t>
              </a:r>
            </a:p>
            <a:p>
              <a:endParaRPr lang="en-US" sz="1600" dirty="0"/>
            </a:p>
            <a:p>
              <a:r>
                <a:rPr lang="en-US" sz="1600" dirty="0"/>
                <a:t>from </a:t>
              </a:r>
              <a:r>
                <a:rPr lang="en-US" sz="1600" i="1" dirty="0"/>
                <a:t>itinerant partially polarized </a:t>
              </a:r>
              <a:r>
                <a:rPr lang="en-US" sz="1600" dirty="0"/>
                <a:t>ferromagnet </a:t>
              </a:r>
              <a:br>
                <a:rPr lang="en-US" sz="1600" dirty="0"/>
              </a:br>
              <a:r>
                <a:rPr lang="en-US" sz="1600" dirty="0"/>
                <a:t>to </a:t>
              </a:r>
              <a:r>
                <a:rPr lang="en-US" sz="1600" i="1" dirty="0"/>
                <a:t>insulating fully polarized</a:t>
              </a:r>
              <a:r>
                <a:rPr lang="en-US" sz="1600" dirty="0"/>
                <a:t> ferromagnet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741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121BE1B-97BC-764B-AE92-BB8687B829DE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4935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+mn-lt"/>
              </a:rPr>
              <a:t>Resistivity scaling near SSB-MIT</a:t>
            </a:r>
            <a:endParaRPr lang="en-US" sz="3200" b="1" dirty="0">
              <a:latin typeface="+mn-lt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E781698A-0901-DF46-AED7-207C913A0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8264" y="4700254"/>
            <a:ext cx="2057400" cy="273844"/>
          </a:xfrm>
        </p:spPr>
        <p:txBody>
          <a:bodyPr/>
          <a:lstStyle/>
          <a:p>
            <a:fld id="{241A839D-48AA-7541-A799-5FFA80CA678E}" type="slidenum">
              <a:rPr lang="en-US" smtClean="0"/>
              <a:pPr/>
              <a:t>13</a:t>
            </a:fld>
            <a:r>
              <a:rPr lang="en-US" dirty="0"/>
              <a:t>/22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3FD42E-4AAF-6D4F-9ED4-371F1722BE74}"/>
              </a:ext>
            </a:extLst>
          </p:cNvPr>
          <p:cNvSpPr txBox="1"/>
          <p:nvPr/>
        </p:nvSpPr>
        <p:spPr>
          <a:xfrm>
            <a:off x="465719" y="862910"/>
            <a:ext cx="67871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Resistivity close to “full polarization MIT” displays “</a:t>
            </a:r>
            <a:r>
              <a:rPr lang="en-US" sz="1600" b="1" dirty="0"/>
              <a:t>fake insulators</a:t>
            </a:r>
            <a:r>
              <a:rPr lang="en-US" sz="1600" dirty="0"/>
              <a:t>” and </a:t>
            </a:r>
            <a:r>
              <a:rPr lang="en-US" sz="1600" b="1" dirty="0"/>
              <a:t>scaling</a:t>
            </a:r>
            <a:r>
              <a:rPr lang="en-US" sz="16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6BCCBA-5A3B-5145-900A-050BDA3A5A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15356"/>
            <a:ext cx="3678056" cy="28607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04359D-7CCC-0246-BA32-CD2F8B09A5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15356"/>
            <a:ext cx="3781386" cy="283603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DAE70E3-B99E-374B-8DCE-277C445D1A8C}"/>
              </a:ext>
            </a:extLst>
          </p:cNvPr>
          <p:cNvGrpSpPr/>
          <p:nvPr/>
        </p:nvGrpSpPr>
        <p:grpSpPr>
          <a:xfrm>
            <a:off x="1306163" y="2460553"/>
            <a:ext cx="2271245" cy="1985704"/>
            <a:chOff x="1306163" y="2460553"/>
            <a:chExt cx="2271245" cy="1985704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A497143-4192-AF40-9549-C4BDABDE70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49530" y="2460553"/>
              <a:ext cx="0" cy="1641184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F915133-F7F3-5947-AA59-F286F93C9423}"/>
                </a:ext>
              </a:extLst>
            </p:cNvPr>
            <p:cNvSpPr txBox="1"/>
            <p:nvPr/>
          </p:nvSpPr>
          <p:spPr>
            <a:xfrm>
              <a:off x="1306163" y="4107703"/>
              <a:ext cx="13113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Critical curve 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3316C69-0A5C-BE4E-9CB3-C93C172E3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36008" y="4188096"/>
              <a:ext cx="1041400" cy="215900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8523B64-F72F-B247-A9FD-65CB06CACC07}"/>
              </a:ext>
            </a:extLst>
          </p:cNvPr>
          <p:cNvGrpSpPr/>
          <p:nvPr/>
        </p:nvGrpSpPr>
        <p:grpSpPr>
          <a:xfrm>
            <a:off x="1092803" y="3044028"/>
            <a:ext cx="2868160" cy="1802823"/>
            <a:chOff x="1092803" y="3044028"/>
            <a:chExt cx="2868160" cy="1802823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E55A2DC-B626-CD4A-8303-FFFC5422ED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62296" y="3044028"/>
              <a:ext cx="0" cy="1527972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C3D81D5-E85F-E647-88B5-1B13E5FCE9E4}"/>
                </a:ext>
              </a:extLst>
            </p:cNvPr>
            <p:cNvSpPr txBox="1"/>
            <p:nvPr/>
          </p:nvSpPr>
          <p:spPr>
            <a:xfrm>
              <a:off x="1092803" y="4508297"/>
              <a:ext cx="18919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Metallic region with 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2E61D1B-70C3-3D45-A5BD-F9072E357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19563" y="4583197"/>
              <a:ext cx="1041400" cy="241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077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121BE1B-97BC-764B-AE92-BB8687B829DE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4935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+mn-lt"/>
              </a:rPr>
              <a:t>Application: ABC </a:t>
            </a:r>
            <a:r>
              <a:rPr lang="en-US" sz="2400" b="1" dirty="0" err="1">
                <a:latin typeface="+mn-lt"/>
              </a:rPr>
              <a:t>Trilayer</a:t>
            </a:r>
            <a:r>
              <a:rPr lang="en-US" sz="2400" b="1" dirty="0">
                <a:latin typeface="+mn-lt"/>
              </a:rPr>
              <a:t> Graphene</a:t>
            </a:r>
            <a:endParaRPr lang="en-US" sz="3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E781698A-0901-DF46-AED7-207C913A0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8264" y="4700254"/>
            <a:ext cx="2057400" cy="273844"/>
          </a:xfrm>
        </p:spPr>
        <p:txBody>
          <a:bodyPr/>
          <a:lstStyle/>
          <a:p>
            <a:fld id="{241A839D-48AA-7541-A799-5FFA80CA678E}" type="slidenum">
              <a:rPr lang="en-US" smtClean="0"/>
              <a:pPr/>
              <a:t>14</a:t>
            </a:fld>
            <a:r>
              <a:rPr lang="en-US" dirty="0"/>
              <a:t>/22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3FD42E-4AAF-6D4F-9ED4-371F1722BE74}"/>
              </a:ext>
            </a:extLst>
          </p:cNvPr>
          <p:cNvSpPr txBox="1"/>
          <p:nvPr/>
        </p:nvSpPr>
        <p:spPr>
          <a:xfrm>
            <a:off x="463122" y="926309"/>
            <a:ext cx="35313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ABC </a:t>
            </a:r>
            <a:r>
              <a:rPr lang="en-US" sz="1600" dirty="0" err="1"/>
              <a:t>trilayer</a:t>
            </a:r>
            <a:r>
              <a:rPr lang="en-US" sz="1600" dirty="0"/>
              <a:t> graphene </a:t>
            </a:r>
            <a:r>
              <a:rPr lang="en-US" sz="1600" b="1" dirty="0"/>
              <a:t>is ferromagnetic: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0C9B79-B3D0-834F-ACFA-249C697690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28" y="1536784"/>
            <a:ext cx="3093771" cy="30508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3A9A98-4439-3341-8729-0D2D9E1948AC}"/>
              </a:ext>
            </a:extLst>
          </p:cNvPr>
          <p:cNvSpPr txBox="1"/>
          <p:nvPr/>
        </p:nvSpPr>
        <p:spPr>
          <a:xfrm>
            <a:off x="457200" y="4700254"/>
            <a:ext cx="3235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Ref</a:t>
            </a:r>
            <a:r>
              <a:rPr lang="en-US" sz="1200" dirty="0"/>
              <a:t>: Zhou Nature 2021; Chen (unpublished 2022)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B2BDCA7-F124-C24D-8D15-883956BE1E44}"/>
              </a:ext>
            </a:extLst>
          </p:cNvPr>
          <p:cNvGrpSpPr/>
          <p:nvPr/>
        </p:nvGrpSpPr>
        <p:grpSpPr>
          <a:xfrm>
            <a:off x="3907463" y="699543"/>
            <a:ext cx="5073333" cy="772575"/>
            <a:chOff x="3907463" y="699543"/>
            <a:chExt cx="5073333" cy="77257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1CE2256-9B72-C842-AD3A-61C01BAFE17F}"/>
                </a:ext>
              </a:extLst>
            </p:cNvPr>
            <p:cNvSpPr/>
            <p:nvPr/>
          </p:nvSpPr>
          <p:spPr>
            <a:xfrm>
              <a:off x="5403737" y="905381"/>
              <a:ext cx="1934041" cy="189641"/>
            </a:xfrm>
            <a:prstGeom prst="rect">
              <a:avLst/>
            </a:prstGeom>
            <a:solidFill>
              <a:srgbClr val="FFFF00">
                <a:alpha val="7098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C418ACF-271F-F045-9BD1-DF70DB9D1BF4}"/>
                </a:ext>
              </a:extLst>
            </p:cNvPr>
            <p:cNvSpPr/>
            <p:nvPr/>
          </p:nvSpPr>
          <p:spPr>
            <a:xfrm>
              <a:off x="3975694" y="1091647"/>
              <a:ext cx="1623596" cy="195286"/>
            </a:xfrm>
            <a:prstGeom prst="rect">
              <a:avLst/>
            </a:prstGeom>
            <a:solidFill>
              <a:srgbClr val="FFFF00">
                <a:alpha val="7098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2036A54-BBE6-D841-B7CF-74D6FCE8B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44253" y="734004"/>
              <a:ext cx="5036543" cy="73811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A46C1EB-5CD1-5545-959F-67C3735B5058}"/>
                </a:ext>
              </a:extLst>
            </p:cNvPr>
            <p:cNvSpPr/>
            <p:nvPr/>
          </p:nvSpPr>
          <p:spPr>
            <a:xfrm>
              <a:off x="3907463" y="699543"/>
              <a:ext cx="2922315" cy="203568"/>
            </a:xfrm>
            <a:prstGeom prst="rect">
              <a:avLst/>
            </a:prstGeom>
            <a:solidFill>
              <a:srgbClr val="FFFFFF">
                <a:alpha val="7098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D0A271F-EBE4-284A-8411-FD3DA2377E5E}"/>
                </a:ext>
              </a:extLst>
            </p:cNvPr>
            <p:cNvSpPr/>
            <p:nvPr/>
          </p:nvSpPr>
          <p:spPr>
            <a:xfrm>
              <a:off x="4500130" y="1269632"/>
              <a:ext cx="4282626" cy="197924"/>
            </a:xfrm>
            <a:prstGeom prst="rect">
              <a:avLst/>
            </a:prstGeom>
            <a:solidFill>
              <a:srgbClr val="FFFFFF">
                <a:alpha val="7098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622B33C-11B9-E145-B624-F1800F840F57}"/>
              </a:ext>
            </a:extLst>
          </p:cNvPr>
          <p:cNvSpPr txBox="1"/>
          <p:nvPr/>
        </p:nvSpPr>
        <p:spPr>
          <a:xfrm>
            <a:off x="3781653" y="1728129"/>
            <a:ext cx="460677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Observed curves </a:t>
            </a:r>
            <a:r>
              <a:rPr lang="en-US" sz="1600" b="1" dirty="0"/>
              <a:t>never diverge </a:t>
            </a:r>
            <a:r>
              <a:rPr lang="en-US" sz="1600" dirty="0"/>
              <a:t>as 1/T</a:t>
            </a:r>
          </a:p>
          <a:p>
            <a:endParaRPr lang="en-US" sz="1600" dirty="0"/>
          </a:p>
          <a:p>
            <a:r>
              <a:rPr lang="en-US" sz="1600" dirty="0"/>
              <a:t>This is how a </a:t>
            </a:r>
            <a:r>
              <a:rPr lang="en-US" sz="1600" b="1" dirty="0"/>
              <a:t>critical curve </a:t>
            </a:r>
            <a:r>
              <a:rPr lang="en-US" sz="1600" dirty="0"/>
              <a:t>would look like</a:t>
            </a:r>
          </a:p>
          <a:p>
            <a:endParaRPr lang="en-US" sz="1600" b="1" dirty="0"/>
          </a:p>
          <a:p>
            <a:endParaRPr lang="en-US" sz="1600" b="1" dirty="0"/>
          </a:p>
          <a:p>
            <a:endParaRPr lang="en-US" sz="1600" b="1" dirty="0"/>
          </a:p>
          <a:p>
            <a:r>
              <a:rPr lang="en-US" sz="1600" b="1" dirty="0"/>
              <a:t>Hypothesis:</a:t>
            </a:r>
            <a:r>
              <a:rPr lang="en-US" sz="1600" dirty="0"/>
              <a:t> </a:t>
            </a:r>
            <a:br>
              <a:rPr lang="en-US" sz="1600" dirty="0"/>
            </a:br>
            <a:r>
              <a:rPr lang="en-US" sz="1600" dirty="0"/>
              <a:t>    </a:t>
            </a:r>
            <a:r>
              <a:rPr lang="en-US" sz="1600" i="1" dirty="0"/>
              <a:t>all</a:t>
            </a:r>
            <a:r>
              <a:rPr lang="en-US" sz="1600" b="1" dirty="0"/>
              <a:t> </a:t>
            </a:r>
            <a:r>
              <a:rPr lang="en-US" sz="1600" dirty="0"/>
              <a:t>resistivity curves correspond to the </a:t>
            </a:r>
            <a:br>
              <a:rPr lang="en-US" sz="1600" dirty="0"/>
            </a:br>
            <a:r>
              <a:rPr lang="en-US" sz="1600" dirty="0"/>
              <a:t>    </a:t>
            </a:r>
            <a:r>
              <a:rPr lang="en-US" sz="1600" i="1" dirty="0"/>
              <a:t>metallic</a:t>
            </a:r>
            <a:r>
              <a:rPr lang="en-US" sz="1600" dirty="0"/>
              <a:t> side of a full polarization transition!</a:t>
            </a:r>
            <a:endParaRPr lang="en-US" sz="1600" b="1" dirty="0"/>
          </a:p>
          <a:p>
            <a:endParaRPr lang="en-US" sz="1600" b="1" dirty="0"/>
          </a:p>
          <a:p>
            <a:endParaRPr lang="en-US" sz="1600" b="1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6F36384-F860-BE4A-9799-53699402D38A}"/>
              </a:ext>
            </a:extLst>
          </p:cNvPr>
          <p:cNvCxnSpPr>
            <a:cxnSpLocks/>
          </p:cNvCxnSpPr>
          <p:nvPr/>
        </p:nvCxnSpPr>
        <p:spPr>
          <a:xfrm flipH="1">
            <a:off x="2567130" y="2415822"/>
            <a:ext cx="1259803" cy="214066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58FA912C-244A-7A43-B192-E2881E1D0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6424" y="2629888"/>
            <a:ext cx="18161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2147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121BE1B-97BC-764B-AE92-BB8687B829DE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4935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+mn-lt"/>
              </a:rPr>
              <a:t>Scaling in ABC </a:t>
            </a:r>
            <a:r>
              <a:rPr lang="en-US" sz="2400" b="1" dirty="0" err="1">
                <a:latin typeface="+mn-lt"/>
              </a:rPr>
              <a:t>Trilayer</a:t>
            </a:r>
            <a:r>
              <a:rPr lang="en-US" sz="2400" b="1" dirty="0">
                <a:latin typeface="+mn-lt"/>
              </a:rPr>
              <a:t> Graphene</a:t>
            </a:r>
            <a:endParaRPr lang="en-US" sz="3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E781698A-0901-DF46-AED7-207C913A0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8264" y="4700254"/>
            <a:ext cx="2057400" cy="273844"/>
          </a:xfrm>
        </p:spPr>
        <p:txBody>
          <a:bodyPr/>
          <a:lstStyle/>
          <a:p>
            <a:fld id="{241A839D-48AA-7541-A799-5FFA80CA678E}" type="slidenum">
              <a:rPr lang="en-US" smtClean="0"/>
              <a:pPr/>
              <a:t>15</a:t>
            </a:fld>
            <a:r>
              <a:rPr lang="en-US" dirty="0"/>
              <a:t>/22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3A9A98-4439-3341-8729-0D2D9E1948AC}"/>
              </a:ext>
            </a:extLst>
          </p:cNvPr>
          <p:cNvSpPr txBox="1"/>
          <p:nvPr/>
        </p:nvSpPr>
        <p:spPr>
          <a:xfrm>
            <a:off x="457200" y="4700254"/>
            <a:ext cx="20987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Ref</a:t>
            </a:r>
            <a:r>
              <a:rPr lang="en-US" sz="1200" dirty="0"/>
              <a:t>: Chen (unpublished 2022)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6FEB28C-1665-714A-AAFC-D6803C2CC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706" y="1446570"/>
            <a:ext cx="3134670" cy="307197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4F28CB2-DBD5-7C49-8148-2FC0A473F9EF}"/>
              </a:ext>
            </a:extLst>
          </p:cNvPr>
          <p:cNvSpPr txBox="1"/>
          <p:nvPr/>
        </p:nvSpPr>
        <p:spPr>
          <a:xfrm>
            <a:off x="463122" y="926309"/>
            <a:ext cx="67216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Indeed, </a:t>
            </a:r>
            <a:r>
              <a:rPr lang="en-US" sz="1600" b="1" dirty="0"/>
              <a:t>all</a:t>
            </a:r>
            <a:r>
              <a:rPr lang="en-US" sz="1600" dirty="0"/>
              <a:t> curves can be collapsed using a </a:t>
            </a:r>
            <a:r>
              <a:rPr lang="en-US" sz="1600" b="1" dirty="0"/>
              <a:t>scaling ansatz </a:t>
            </a:r>
            <a:r>
              <a:rPr lang="en-US" sz="1600" dirty="0"/>
              <a:t>of being </a:t>
            </a:r>
            <a:r>
              <a:rPr lang="en-US" sz="1600" b="1" dirty="0"/>
              <a:t>close to MIT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B1A234-55AD-2C47-AB79-6026D8F2F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1779662"/>
            <a:ext cx="2399550" cy="242354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5E1949-22C1-2949-A75C-11F29F8FAFC6}"/>
              </a:ext>
            </a:extLst>
          </p:cNvPr>
          <p:cNvSpPr txBox="1"/>
          <p:nvPr/>
        </p:nvSpPr>
        <p:spPr>
          <a:xfrm>
            <a:off x="3982327" y="1586241"/>
            <a:ext cx="19178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“</a:t>
            </a:r>
            <a:r>
              <a:rPr lang="en-US" sz="1600" b="1" dirty="0"/>
              <a:t>Distance to MIT</a:t>
            </a:r>
            <a:r>
              <a:rPr lang="en-US" sz="1600" dirty="0"/>
              <a:t>” is </a:t>
            </a:r>
          </a:p>
          <a:p>
            <a:r>
              <a:rPr lang="en-US" sz="1600" dirty="0"/>
              <a:t>measured by </a:t>
            </a:r>
          </a:p>
          <a:p>
            <a:r>
              <a:rPr lang="en-US" sz="1600" dirty="0"/>
              <a:t>scaling parameter </a:t>
            </a:r>
            <a:r>
              <a:rPr lang="en-US" sz="1600" b="1" dirty="0"/>
              <a:t>T</a:t>
            </a:r>
            <a:r>
              <a:rPr lang="en-US" sz="1400" b="1" baseline="-25000" dirty="0"/>
              <a:t>0</a:t>
            </a:r>
            <a:endParaRPr lang="en-US" sz="1600" b="1" baseline="-25000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417BDE1-F506-4747-ADBF-7722C1871069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3127023" y="2001740"/>
            <a:ext cx="855304" cy="730171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BE4CEB0-6970-BE47-8E2A-DC284DB88CC6}"/>
              </a:ext>
            </a:extLst>
          </p:cNvPr>
          <p:cNvSpPr txBox="1"/>
          <p:nvPr/>
        </p:nvSpPr>
        <p:spPr>
          <a:xfrm>
            <a:off x="3982327" y="3053289"/>
            <a:ext cx="18548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Zero T conductivity </a:t>
            </a:r>
            <a:br>
              <a:rPr lang="en-US" sz="1600" dirty="0"/>
            </a:br>
            <a:r>
              <a:rPr lang="en-US" sz="1600" dirty="0"/>
              <a:t>will vanish when</a:t>
            </a:r>
            <a:br>
              <a:rPr lang="en-US" sz="1600" dirty="0"/>
            </a:br>
            <a:r>
              <a:rPr lang="en-US" sz="1600" dirty="0"/>
              <a:t>T</a:t>
            </a:r>
            <a:r>
              <a:rPr lang="en-US" sz="1600" baseline="-25000" dirty="0"/>
              <a:t>0</a:t>
            </a:r>
            <a:r>
              <a:rPr lang="en-US" sz="1600" dirty="0"/>
              <a:t> vanishes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0906CEE-AFA1-F944-88C9-8120D0F99836}"/>
              </a:ext>
            </a:extLst>
          </p:cNvPr>
          <p:cNvCxnSpPr>
            <a:cxnSpLocks/>
          </p:cNvCxnSpPr>
          <p:nvPr/>
        </p:nvCxnSpPr>
        <p:spPr>
          <a:xfrm>
            <a:off x="5486400" y="3499556"/>
            <a:ext cx="1029816" cy="80306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299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121BE1B-97BC-764B-AE92-BB8687B829DE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4935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+mn-lt"/>
              </a:rPr>
              <a:t>Mott metal-insulator transition</a:t>
            </a:r>
            <a:endParaRPr lang="en-US" sz="3200" b="1" dirty="0">
              <a:latin typeface="+mn-lt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E781698A-0901-DF46-AED7-207C913A0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8264" y="4700254"/>
            <a:ext cx="2057400" cy="273844"/>
          </a:xfrm>
        </p:spPr>
        <p:txBody>
          <a:bodyPr/>
          <a:lstStyle/>
          <a:p>
            <a:fld id="{241A839D-48AA-7541-A799-5FFA80CA678E}" type="slidenum">
              <a:rPr lang="en-US" smtClean="0"/>
              <a:pPr/>
              <a:t>16</a:t>
            </a:fld>
            <a:r>
              <a:rPr lang="en-US" dirty="0"/>
              <a:t>/22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45FF0D-4334-F449-A817-4041EF5981C1}"/>
              </a:ext>
            </a:extLst>
          </p:cNvPr>
          <p:cNvSpPr txBox="1"/>
          <p:nvPr/>
        </p:nvSpPr>
        <p:spPr>
          <a:xfrm>
            <a:off x="457200" y="4700254"/>
            <a:ext cx="76148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Ref</a:t>
            </a:r>
            <a:r>
              <a:rPr lang="en-US" sz="1200" dirty="0"/>
              <a:t>: Tan, </a:t>
            </a:r>
            <a:r>
              <a:rPr lang="en-US" sz="1200" dirty="0" err="1"/>
              <a:t>Dobrosavljevic</a:t>
            </a:r>
            <a:r>
              <a:rPr lang="en-US" sz="1200" dirty="0"/>
              <a:t>, Rademaker, “</a:t>
            </a:r>
            <a:r>
              <a:rPr lang="en-US" sz="1200" i="1" dirty="0"/>
              <a:t>How to recognize the universal aspects of Mott criticality?</a:t>
            </a:r>
            <a:r>
              <a:rPr lang="en-US" sz="1200" dirty="0"/>
              <a:t>” (2022, soon on </a:t>
            </a:r>
            <a:r>
              <a:rPr lang="en-US" sz="1200" dirty="0" err="1"/>
              <a:t>arXiv</a:t>
            </a:r>
            <a:r>
              <a:rPr lang="en-US" sz="1200" dirty="0"/>
              <a:t>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8D78AA1-5E44-174F-89E9-DF4408FD89A4}"/>
              </a:ext>
            </a:extLst>
          </p:cNvPr>
          <p:cNvGrpSpPr/>
          <p:nvPr/>
        </p:nvGrpSpPr>
        <p:grpSpPr>
          <a:xfrm>
            <a:off x="457200" y="1040735"/>
            <a:ext cx="8158082" cy="3318326"/>
            <a:chOff x="457200" y="1325792"/>
            <a:chExt cx="8158082" cy="33183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E17C7BB-3671-7B43-A4E0-0B1A33161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1540274"/>
              <a:ext cx="8082493" cy="310384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B621790-1147-CB47-B96E-84DD6A0DFFDA}"/>
                </a:ext>
              </a:extLst>
            </p:cNvPr>
            <p:cNvSpPr txBox="1"/>
            <p:nvPr/>
          </p:nvSpPr>
          <p:spPr>
            <a:xfrm>
              <a:off x="1115616" y="1325792"/>
              <a:ext cx="12668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Dilute 2DEGs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9C0820E-D5E6-2D4C-A8DB-CA76AB4BDF9B}"/>
                </a:ext>
              </a:extLst>
            </p:cNvPr>
            <p:cNvSpPr txBox="1"/>
            <p:nvPr/>
          </p:nvSpPr>
          <p:spPr>
            <a:xfrm>
              <a:off x="4109747" y="1325792"/>
              <a:ext cx="13389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Mott organics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75050F8-F54F-AB43-B33A-6AB68844F098}"/>
                </a:ext>
              </a:extLst>
            </p:cNvPr>
            <p:cNvSpPr txBox="1"/>
            <p:nvPr/>
          </p:nvSpPr>
          <p:spPr>
            <a:xfrm>
              <a:off x="6448599" y="1325792"/>
              <a:ext cx="21666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Half-filled MoTe</a:t>
              </a:r>
              <a:r>
                <a:rPr lang="en-US" sz="1600" baseline="-25000" dirty="0"/>
                <a:t>2</a:t>
              </a:r>
              <a:r>
                <a:rPr lang="en-US" sz="1600" dirty="0"/>
                <a:t>/WSe</a:t>
              </a:r>
              <a:r>
                <a:rPr lang="en-US" sz="1600" baseline="-25000" dirty="0"/>
                <a:t>2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2B2D678-A320-C842-833E-839F9B727CDD}"/>
              </a:ext>
            </a:extLst>
          </p:cNvPr>
          <p:cNvGrpSpPr/>
          <p:nvPr/>
        </p:nvGrpSpPr>
        <p:grpSpPr>
          <a:xfrm>
            <a:off x="1331640" y="1461150"/>
            <a:ext cx="1188040" cy="1200771"/>
            <a:chOff x="1331640" y="1461150"/>
            <a:chExt cx="1188040" cy="1200771"/>
          </a:xfrm>
          <a:solidFill>
            <a:schemeClr val="bg1"/>
          </a:solidFill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0801CCA-87A9-634C-9BAA-239AA8A669C4}"/>
                </a:ext>
              </a:extLst>
            </p:cNvPr>
            <p:cNvSpPr/>
            <p:nvPr/>
          </p:nvSpPr>
          <p:spPr>
            <a:xfrm>
              <a:off x="1331640" y="1461150"/>
              <a:ext cx="1188040" cy="7029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88667E4-4A64-F64F-A6B9-699E9EF2629B}"/>
                </a:ext>
              </a:extLst>
            </p:cNvPr>
            <p:cNvSpPr/>
            <p:nvPr/>
          </p:nvSpPr>
          <p:spPr>
            <a:xfrm>
              <a:off x="1564640" y="1620264"/>
              <a:ext cx="955040" cy="92989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9927028-FB88-1945-B504-BAC3CABF30D8}"/>
                </a:ext>
              </a:extLst>
            </p:cNvPr>
            <p:cNvSpPr/>
            <p:nvPr/>
          </p:nvSpPr>
          <p:spPr>
            <a:xfrm>
              <a:off x="1910080" y="1790861"/>
              <a:ext cx="609600" cy="8710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472003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121BE1B-97BC-764B-AE92-BB8687B829DE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4935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+mn-lt"/>
              </a:rPr>
              <a:t>Mott metal-insulator transition in MoTe</a:t>
            </a:r>
            <a:r>
              <a:rPr lang="en-US" sz="2400" b="1" baseline="-25000" dirty="0">
                <a:latin typeface="+mn-lt"/>
              </a:rPr>
              <a:t>2</a:t>
            </a:r>
            <a:r>
              <a:rPr lang="en-US" sz="2400" b="1" dirty="0">
                <a:latin typeface="+mn-lt"/>
              </a:rPr>
              <a:t>/WSe</a:t>
            </a:r>
            <a:r>
              <a:rPr lang="en-US" sz="2400" b="1" baseline="-25000" dirty="0">
                <a:latin typeface="+mn-lt"/>
              </a:rPr>
              <a:t>2</a:t>
            </a:r>
            <a:endParaRPr lang="en-US" sz="3200" b="1" baseline="-25000" dirty="0">
              <a:latin typeface="+mn-lt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E781698A-0901-DF46-AED7-207C913A0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8264" y="4700254"/>
            <a:ext cx="2057400" cy="273844"/>
          </a:xfrm>
        </p:spPr>
        <p:txBody>
          <a:bodyPr/>
          <a:lstStyle/>
          <a:p>
            <a:fld id="{241A839D-48AA-7541-A799-5FFA80CA678E}" type="slidenum">
              <a:rPr lang="en-US" smtClean="0"/>
              <a:pPr/>
              <a:t>17</a:t>
            </a:fld>
            <a:r>
              <a:rPr lang="en-US" dirty="0"/>
              <a:t>/22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45FF0D-4334-F449-A817-4041EF5981C1}"/>
              </a:ext>
            </a:extLst>
          </p:cNvPr>
          <p:cNvSpPr txBox="1"/>
          <p:nvPr/>
        </p:nvSpPr>
        <p:spPr>
          <a:xfrm>
            <a:off x="457200" y="4700254"/>
            <a:ext cx="47978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Ref</a:t>
            </a:r>
            <a:r>
              <a:rPr lang="en-US" sz="1200" dirty="0"/>
              <a:t>: Tan, </a:t>
            </a:r>
            <a:r>
              <a:rPr lang="en-US" sz="1200" dirty="0" err="1"/>
              <a:t>Dobrosavljevic</a:t>
            </a:r>
            <a:r>
              <a:rPr lang="en-US" sz="1200" dirty="0"/>
              <a:t>, Rademaker (2022, soon on </a:t>
            </a:r>
            <a:r>
              <a:rPr lang="en-US" sz="1200" dirty="0" err="1"/>
              <a:t>arXiv</a:t>
            </a:r>
            <a:r>
              <a:rPr lang="en-US" sz="1200" dirty="0"/>
              <a:t>); Li Nature 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17C7BB-3671-7B43-A4E0-0B1A33161B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000"/>
          <a:stretch/>
        </p:blipFill>
        <p:spPr>
          <a:xfrm>
            <a:off x="485706" y="818479"/>
            <a:ext cx="2743557" cy="37628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55E5CC-D325-2A4F-993E-9E38DEF7C00C}"/>
              </a:ext>
            </a:extLst>
          </p:cNvPr>
          <p:cNvSpPr txBox="1"/>
          <p:nvPr/>
        </p:nvSpPr>
        <p:spPr>
          <a:xfrm>
            <a:off x="3347864" y="808969"/>
            <a:ext cx="5657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/>
          </a:p>
          <a:p>
            <a:endParaRPr lang="en-US" sz="1600" dirty="0"/>
          </a:p>
          <a:p>
            <a:pPr marL="342900" indent="-342900">
              <a:buAutoNum type="arabicPeriod"/>
            </a:pPr>
            <a:r>
              <a:rPr lang="en-US" sz="1600" dirty="0"/>
              <a:t> </a:t>
            </a:r>
            <a:r>
              <a:rPr lang="en-US" sz="1600" b="1" dirty="0" err="1"/>
              <a:t>Powerlaw</a:t>
            </a:r>
            <a:r>
              <a:rPr lang="en-US" sz="1600" dirty="0"/>
              <a:t> critical resistivity curve                            , </a:t>
            </a:r>
            <a:r>
              <a:rPr lang="en-US" sz="1600" dirty="0">
                <a:latin typeface="Symbol" pitchFamily="2" charset="2"/>
              </a:rPr>
              <a:t>a</a:t>
            </a:r>
            <a:r>
              <a:rPr lang="en-US" sz="1600" dirty="0"/>
              <a:t> = 1.2</a:t>
            </a:r>
          </a:p>
          <a:p>
            <a:pPr marL="342900" indent="-342900">
              <a:buAutoNum type="arabicPeriod"/>
            </a:pPr>
            <a:endParaRPr lang="en-US" sz="1600" dirty="0"/>
          </a:p>
          <a:p>
            <a:r>
              <a:rPr lang="en-US" sz="1600" dirty="0"/>
              <a:t>No ”fake insulator” regime, but </a:t>
            </a:r>
          </a:p>
          <a:p>
            <a:endParaRPr lang="en-US" sz="1600" dirty="0"/>
          </a:p>
          <a:p>
            <a:pPr marL="342900" indent="-342900">
              <a:buFont typeface="+mj-lt"/>
              <a:buAutoNum type="arabicPeriod" startAt="2"/>
            </a:pPr>
            <a:r>
              <a:rPr lang="en-US" sz="1600" dirty="0"/>
              <a:t> Crossover scale </a:t>
            </a:r>
            <a:r>
              <a:rPr lang="en-US" sz="1600" b="1" dirty="0"/>
              <a:t>T</a:t>
            </a:r>
            <a:r>
              <a:rPr lang="en-US" sz="1600" b="1" baseline="-25000" dirty="0"/>
              <a:t>0</a:t>
            </a:r>
            <a:r>
              <a:rPr lang="en-US" sz="1600" dirty="0"/>
              <a:t> signaling end of Fermi liquid with a   </a:t>
            </a:r>
            <a:br>
              <a:rPr lang="en-US" sz="1600" dirty="0"/>
            </a:br>
            <a:r>
              <a:rPr lang="en-US" sz="1600" dirty="0"/>
              <a:t> </a:t>
            </a:r>
            <a:r>
              <a:rPr lang="en-US" sz="1600" b="1" dirty="0"/>
              <a:t>resistivity maximum</a:t>
            </a:r>
            <a:endParaRPr lang="en-US" sz="1600" dirty="0"/>
          </a:p>
          <a:p>
            <a:pPr marL="342900" indent="-342900">
              <a:buAutoNum type="arabicPeriod" startAt="2"/>
            </a:pPr>
            <a:endParaRPr lang="en-US" sz="1600" dirty="0"/>
          </a:p>
          <a:p>
            <a:pPr marL="342900" indent="-342900">
              <a:buAutoNum type="arabicPeriod" startAt="2"/>
            </a:pPr>
            <a:r>
              <a:rPr lang="en-US" sz="1600" dirty="0"/>
              <a:t> Insulator has continuous </a:t>
            </a:r>
            <a:br>
              <a:rPr lang="en-US" sz="1600" dirty="0"/>
            </a:br>
            <a:r>
              <a:rPr lang="en-US" sz="1600" dirty="0"/>
              <a:t> </a:t>
            </a:r>
            <a:r>
              <a:rPr lang="en-US" sz="1600" b="1" dirty="0"/>
              <a:t>vanishing gap </a:t>
            </a:r>
            <a:r>
              <a:rPr lang="en-US" sz="1600" b="1" dirty="0">
                <a:latin typeface="Symbol" pitchFamily="2" charset="2"/>
              </a:rPr>
              <a:t>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DE1720-6AB7-C447-BA59-449E5F530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1264" y="1374466"/>
            <a:ext cx="1181100" cy="215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881268-926B-3143-9F43-DB1E1785E0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168" y="2741570"/>
            <a:ext cx="2367542" cy="183974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BF2DD55-DF2B-EF47-ABDC-3D5615D4B62A}"/>
              </a:ext>
            </a:extLst>
          </p:cNvPr>
          <p:cNvSpPr/>
          <p:nvPr/>
        </p:nvSpPr>
        <p:spPr>
          <a:xfrm>
            <a:off x="6084168" y="2640386"/>
            <a:ext cx="327921" cy="283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221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121BE1B-97BC-764B-AE92-BB8687B829DE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4935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+mn-lt"/>
              </a:rPr>
              <a:t>Scaling near Mott metal-insulator transition</a:t>
            </a:r>
            <a:endParaRPr lang="en-US" sz="3200" b="1" dirty="0">
              <a:latin typeface="+mn-lt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E781698A-0901-DF46-AED7-207C913A0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8264" y="4700254"/>
            <a:ext cx="2057400" cy="273844"/>
          </a:xfrm>
        </p:spPr>
        <p:txBody>
          <a:bodyPr/>
          <a:lstStyle/>
          <a:p>
            <a:fld id="{241A839D-48AA-7541-A799-5FFA80CA678E}" type="slidenum">
              <a:rPr lang="en-US" smtClean="0"/>
              <a:pPr/>
              <a:t>18</a:t>
            </a:fld>
            <a:r>
              <a:rPr lang="en-US" dirty="0"/>
              <a:t>/22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0452A7-DAA8-DC4C-AA28-E7D9D69CD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604" y="1293107"/>
            <a:ext cx="7128792" cy="31154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4212DF-7DAD-4E43-B951-24F6D3A1A407}"/>
              </a:ext>
            </a:extLst>
          </p:cNvPr>
          <p:cNvSpPr txBox="1"/>
          <p:nvPr/>
        </p:nvSpPr>
        <p:spPr>
          <a:xfrm>
            <a:off x="482068" y="813173"/>
            <a:ext cx="44566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4.    Perfect </a:t>
            </a:r>
            <a:r>
              <a:rPr lang="en-US" sz="1600" b="1" dirty="0"/>
              <a:t>scaling</a:t>
            </a:r>
            <a:r>
              <a:rPr lang="en-US" sz="1600" dirty="0"/>
              <a:t> of insulating and metallic curves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C51182-5C67-DD48-8B23-5EF2052C1CA0}"/>
              </a:ext>
            </a:extLst>
          </p:cNvPr>
          <p:cNvSpPr txBox="1"/>
          <p:nvPr/>
        </p:nvSpPr>
        <p:spPr>
          <a:xfrm>
            <a:off x="457200" y="4700254"/>
            <a:ext cx="76148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Ref</a:t>
            </a:r>
            <a:r>
              <a:rPr lang="en-US" sz="1200" dirty="0"/>
              <a:t>: Tan, </a:t>
            </a:r>
            <a:r>
              <a:rPr lang="en-US" sz="1200" dirty="0" err="1"/>
              <a:t>Dobrosavljevic</a:t>
            </a:r>
            <a:r>
              <a:rPr lang="en-US" sz="1200" dirty="0"/>
              <a:t>, Rademaker, “</a:t>
            </a:r>
            <a:r>
              <a:rPr lang="en-US" sz="1200" i="1" dirty="0"/>
              <a:t>How to recognize the universal aspects of Mott criticality?</a:t>
            </a:r>
            <a:r>
              <a:rPr lang="en-US" sz="1200" dirty="0"/>
              <a:t>” (2022, soon on </a:t>
            </a:r>
            <a:r>
              <a:rPr lang="en-US" sz="1200" dirty="0" err="1"/>
              <a:t>arXiv</a:t>
            </a:r>
            <a:r>
              <a:rPr lang="en-US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63503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121BE1B-97BC-764B-AE92-BB8687B829DE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4935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+mn-lt"/>
              </a:rPr>
              <a:t>Metal vs. Insulator</a:t>
            </a:r>
            <a:endParaRPr lang="en-US" sz="3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E781698A-0901-DF46-AED7-207C913A0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8264" y="4700254"/>
            <a:ext cx="2057400" cy="273844"/>
          </a:xfrm>
        </p:spPr>
        <p:txBody>
          <a:bodyPr/>
          <a:lstStyle/>
          <a:p>
            <a:fld id="{241A839D-48AA-7541-A799-5FFA80CA678E}" type="slidenum">
              <a:rPr lang="en-US" smtClean="0"/>
              <a:pPr/>
              <a:t>1</a:t>
            </a:fld>
            <a:r>
              <a:rPr lang="en-US" dirty="0"/>
              <a:t>/22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21081BB-5B18-604F-A545-7CC42F24985E}"/>
              </a:ext>
            </a:extLst>
          </p:cNvPr>
          <p:cNvGrpSpPr/>
          <p:nvPr/>
        </p:nvGrpSpPr>
        <p:grpSpPr>
          <a:xfrm>
            <a:off x="751176" y="1363032"/>
            <a:ext cx="2903101" cy="2864902"/>
            <a:chOff x="1029060" y="930984"/>
            <a:chExt cx="3485480" cy="343961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0B78163-4EFB-F94A-B8D3-142F31AEB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9060" y="930984"/>
              <a:ext cx="3485480" cy="3439618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8DD3E8E-D4AA-454B-9BFD-9A50BA10326B}"/>
                </a:ext>
              </a:extLst>
            </p:cNvPr>
            <p:cNvSpPr/>
            <p:nvPr/>
          </p:nvSpPr>
          <p:spPr>
            <a:xfrm>
              <a:off x="1029060" y="930984"/>
              <a:ext cx="288032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CE8FCA4-BAB1-8B44-B210-BBAC6A3EDC3B}"/>
              </a:ext>
            </a:extLst>
          </p:cNvPr>
          <p:cNvSpPr txBox="1"/>
          <p:nvPr/>
        </p:nvSpPr>
        <p:spPr>
          <a:xfrm>
            <a:off x="457200" y="4700254"/>
            <a:ext cx="55206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Ref</a:t>
            </a:r>
            <a:r>
              <a:rPr lang="en-US" sz="1200" dirty="0"/>
              <a:t>: </a:t>
            </a:r>
            <a:r>
              <a:rPr lang="en-US" sz="1200" dirty="0" err="1"/>
              <a:t>Dobrosavljevic</a:t>
            </a:r>
            <a:r>
              <a:rPr lang="en-US" sz="1200" dirty="0"/>
              <a:t> et al., Conductor-Insulator Quantum Phase Transitions (CUP 2012)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6F1A81A-8130-BB45-A146-A6AB48D0E35A}"/>
              </a:ext>
            </a:extLst>
          </p:cNvPr>
          <p:cNvCxnSpPr>
            <a:cxnSpLocks/>
          </p:cNvCxnSpPr>
          <p:nvPr/>
        </p:nvCxnSpPr>
        <p:spPr>
          <a:xfrm>
            <a:off x="1347192" y="2637036"/>
            <a:ext cx="697422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ACFD2D5-DCA4-DA45-A7ED-BE7D8FD165D9}"/>
              </a:ext>
            </a:extLst>
          </p:cNvPr>
          <p:cNvSpPr txBox="1"/>
          <p:nvPr/>
        </p:nvSpPr>
        <p:spPr>
          <a:xfrm>
            <a:off x="4355976" y="843558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T=0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2754CF8-50B3-5440-8728-4F1E141DA957}"/>
              </a:ext>
            </a:extLst>
          </p:cNvPr>
          <p:cNvSpPr txBox="1"/>
          <p:nvPr/>
        </p:nvSpPr>
        <p:spPr>
          <a:xfrm>
            <a:off x="6711010" y="843558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T&gt;0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CF8E0CC-DE58-0643-BEE5-EB32AE6F3853}"/>
              </a:ext>
            </a:extLst>
          </p:cNvPr>
          <p:cNvGrpSpPr/>
          <p:nvPr/>
        </p:nvGrpSpPr>
        <p:grpSpPr>
          <a:xfrm>
            <a:off x="4152241" y="1419622"/>
            <a:ext cx="4452207" cy="806578"/>
            <a:chOff x="4152241" y="1526367"/>
            <a:chExt cx="4452207" cy="80657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F383E53-4B0F-5245-AB64-56CDDAAD9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47477" y="1666685"/>
              <a:ext cx="1084763" cy="32312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D77A4CC-84FA-8A4C-B536-CE2AB67DD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80019" y="1837988"/>
              <a:ext cx="1041400" cy="2413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12A2CAD-867B-9847-B717-65EF32220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09418" y="1837988"/>
              <a:ext cx="546100" cy="1778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2B8861D-C1C0-7D44-BBC2-0D43FD052A02}"/>
                </a:ext>
              </a:extLst>
            </p:cNvPr>
            <p:cNvSpPr txBox="1"/>
            <p:nvPr/>
          </p:nvSpPr>
          <p:spPr>
            <a:xfrm>
              <a:off x="5639661" y="1994391"/>
              <a:ext cx="9583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/>
                <a:t>activated</a:t>
              </a: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C8320283-DA1E-6245-B280-5FCC072D1DF0}"/>
                </a:ext>
              </a:extLst>
            </p:cNvPr>
            <p:cNvSpPr/>
            <p:nvPr/>
          </p:nvSpPr>
          <p:spPr>
            <a:xfrm>
              <a:off x="4152241" y="1526367"/>
              <a:ext cx="4452207" cy="801042"/>
            </a:xfrm>
            <a:prstGeom prst="roundRect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A637FE3-A832-8843-AF60-CC2457065AAC}"/>
              </a:ext>
            </a:extLst>
          </p:cNvPr>
          <p:cNvGrpSpPr/>
          <p:nvPr/>
        </p:nvGrpSpPr>
        <p:grpSpPr>
          <a:xfrm>
            <a:off x="4152241" y="3147814"/>
            <a:ext cx="4452207" cy="904506"/>
            <a:chOff x="4152241" y="3222899"/>
            <a:chExt cx="4452207" cy="904506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A66241A-4C5F-3C40-8B20-9192913C3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36096" y="3374969"/>
              <a:ext cx="1512168" cy="28956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107AC51-73E7-344A-AE23-E9A3F3492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80019" y="3566838"/>
              <a:ext cx="1041400" cy="2413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23FB8C6-6A02-0E47-8BAA-CB958CC58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09418" y="3557755"/>
              <a:ext cx="546100" cy="1778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62B1844-0646-4D46-ADED-DE2E144F476B}"/>
                </a:ext>
              </a:extLst>
            </p:cNvPr>
            <p:cNvSpPr txBox="1"/>
            <p:nvPr/>
          </p:nvSpPr>
          <p:spPr>
            <a:xfrm>
              <a:off x="5436096" y="3719739"/>
              <a:ext cx="11562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/>
                <a:t>Fermi liquid</a:t>
              </a: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F461A88A-B67F-7549-A153-4D34BB465F21}"/>
                </a:ext>
              </a:extLst>
            </p:cNvPr>
            <p:cNvSpPr/>
            <p:nvPr/>
          </p:nvSpPr>
          <p:spPr>
            <a:xfrm>
              <a:off x="4152241" y="3222899"/>
              <a:ext cx="4452207" cy="904506"/>
            </a:xfrm>
            <a:prstGeom prst="roundRect">
              <a:avLst/>
            </a:prstGeom>
            <a:noFill/>
            <a:ln w="19050"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2F1B489-079E-C345-9745-F948BD12BF90}"/>
              </a:ext>
            </a:extLst>
          </p:cNvPr>
          <p:cNvGrpSpPr/>
          <p:nvPr/>
        </p:nvGrpSpPr>
        <p:grpSpPr>
          <a:xfrm>
            <a:off x="4152241" y="2382615"/>
            <a:ext cx="4452207" cy="553957"/>
            <a:chOff x="4152241" y="2382615"/>
            <a:chExt cx="4452207" cy="553957"/>
          </a:xfrm>
        </p:grpSpPr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19523F37-4358-EE43-991A-B59B04CCCD66}"/>
                </a:ext>
              </a:extLst>
            </p:cNvPr>
            <p:cNvSpPr/>
            <p:nvPr/>
          </p:nvSpPr>
          <p:spPr>
            <a:xfrm>
              <a:off x="4152241" y="2382615"/>
              <a:ext cx="4452207" cy="55395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63AD2C8-88EA-254B-9A20-3D8784F59B5D}"/>
                </a:ext>
              </a:extLst>
            </p:cNvPr>
            <p:cNvSpPr txBox="1"/>
            <p:nvPr/>
          </p:nvSpPr>
          <p:spPr>
            <a:xfrm>
              <a:off x="4798282" y="2508124"/>
              <a:ext cx="33873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/>
                <a:t>Critical: </a:t>
              </a:r>
              <a:r>
                <a:rPr lang="en-US" sz="1600" dirty="0"/>
                <a:t>constant                     (25.8 k</a:t>
              </a:r>
              <a:r>
                <a:rPr lang="en-US" sz="1600" dirty="0">
                  <a:latin typeface="Symbol" pitchFamily="2" charset="2"/>
                </a:rPr>
                <a:t>W</a:t>
              </a:r>
              <a:r>
                <a:rPr lang="en-US" sz="1600" dirty="0"/>
                <a:t>)</a:t>
              </a:r>
              <a:r>
                <a:rPr lang="en-US" sz="1600" i="1" dirty="0"/>
                <a:t> 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8DB4B80-5C55-F14F-A166-975CAD6FE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422221" y="2427734"/>
              <a:ext cx="660400" cy="482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541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121BE1B-97BC-764B-AE92-BB8687B829DE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4935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+mn-lt"/>
              </a:rPr>
              <a:t>Theory of continuous Mott M-I-T</a:t>
            </a:r>
            <a:endParaRPr lang="en-US" sz="3200" b="1" dirty="0">
              <a:latin typeface="+mn-lt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E781698A-0901-DF46-AED7-207C913A0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8264" y="4700254"/>
            <a:ext cx="2057400" cy="273844"/>
          </a:xfrm>
        </p:spPr>
        <p:txBody>
          <a:bodyPr/>
          <a:lstStyle/>
          <a:p>
            <a:fld id="{241A839D-48AA-7541-A799-5FFA80CA678E}" type="slidenum">
              <a:rPr lang="en-US" smtClean="0"/>
              <a:pPr/>
              <a:t>19</a:t>
            </a:fld>
            <a:r>
              <a:rPr lang="en-US" dirty="0"/>
              <a:t>/22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A1A9C9-8926-1242-9AB3-13B4B3AE9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1059582"/>
            <a:ext cx="6104024" cy="29029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74A93E-2F63-B547-8006-A63C078A3F47}"/>
              </a:ext>
            </a:extLst>
          </p:cNvPr>
          <p:cNvSpPr txBox="1"/>
          <p:nvPr/>
        </p:nvSpPr>
        <p:spPr>
          <a:xfrm>
            <a:off x="457200" y="4700254"/>
            <a:ext cx="76148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Ref</a:t>
            </a:r>
            <a:r>
              <a:rPr lang="en-US" sz="1200" dirty="0"/>
              <a:t>: Tan, </a:t>
            </a:r>
            <a:r>
              <a:rPr lang="en-US" sz="1200" dirty="0" err="1"/>
              <a:t>Dobrosavljevic</a:t>
            </a:r>
            <a:r>
              <a:rPr lang="en-US" sz="1200" dirty="0"/>
              <a:t>, Rademaker, “</a:t>
            </a:r>
            <a:r>
              <a:rPr lang="en-US" sz="1200" i="1" dirty="0"/>
              <a:t>How to recognize the universal aspects of Mott criticality?</a:t>
            </a:r>
            <a:r>
              <a:rPr lang="en-US" sz="1200" dirty="0"/>
              <a:t>” (2022, soon on </a:t>
            </a:r>
            <a:r>
              <a:rPr lang="en-US" sz="1200" dirty="0" err="1"/>
              <a:t>arXiv</a:t>
            </a:r>
            <a:r>
              <a:rPr lang="en-US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848636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121BE1B-97BC-764B-AE92-BB8687B829DE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4935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+mn-lt"/>
              </a:rPr>
              <a:t>Caveats / Open problems</a:t>
            </a:r>
            <a:endParaRPr lang="en-US" sz="3200" b="1" dirty="0">
              <a:latin typeface="+mn-lt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E781698A-0901-DF46-AED7-207C913A0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8264" y="4700254"/>
            <a:ext cx="2057400" cy="273844"/>
          </a:xfrm>
        </p:spPr>
        <p:txBody>
          <a:bodyPr/>
          <a:lstStyle/>
          <a:p>
            <a:fld id="{241A839D-48AA-7541-A799-5FFA80CA678E}" type="slidenum">
              <a:rPr lang="en-US" smtClean="0"/>
              <a:pPr/>
              <a:t>20</a:t>
            </a:fld>
            <a:r>
              <a:rPr lang="en-US" dirty="0"/>
              <a:t>/22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3FD42E-4AAF-6D4F-9ED4-371F1722BE74}"/>
              </a:ext>
            </a:extLst>
          </p:cNvPr>
          <p:cNvSpPr txBox="1"/>
          <p:nvPr/>
        </p:nvSpPr>
        <p:spPr>
          <a:xfrm>
            <a:off x="2116647" y="889710"/>
            <a:ext cx="655980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Fake fake insulators</a:t>
            </a:r>
          </a:p>
          <a:p>
            <a:r>
              <a:rPr lang="en-US" sz="1600" dirty="0"/>
              <a:t>Low temperature saturation in insulators can come from experimental issues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200" i="1" dirty="0"/>
              <a:t>Ref</a:t>
            </a:r>
            <a:r>
              <a:rPr lang="en-US" sz="1200" dirty="0"/>
              <a:t>: </a:t>
            </a:r>
            <a:r>
              <a:rPr lang="en-US" sz="1200" dirty="0" err="1"/>
              <a:t>Falson</a:t>
            </a:r>
            <a:r>
              <a:rPr lang="en-US" sz="1200" dirty="0"/>
              <a:t>, Nat Mater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558FC9-28AE-F842-8166-9465AEC1033F}"/>
              </a:ext>
            </a:extLst>
          </p:cNvPr>
          <p:cNvSpPr txBox="1"/>
          <p:nvPr/>
        </p:nvSpPr>
        <p:spPr>
          <a:xfrm>
            <a:off x="653724" y="2920302"/>
            <a:ext cx="7593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Anderson insulation?</a:t>
            </a:r>
          </a:p>
          <a:p>
            <a:r>
              <a:rPr lang="en-US" sz="1600" dirty="0"/>
              <a:t>Standard theory predicts Anderson insulation at low density in presence of disorder in 2d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C98D93-FE02-A147-870A-DD2DB518F146}"/>
              </a:ext>
            </a:extLst>
          </p:cNvPr>
          <p:cNvSpPr txBox="1"/>
          <p:nvPr/>
        </p:nvSpPr>
        <p:spPr>
          <a:xfrm>
            <a:off x="653724" y="3695244"/>
            <a:ext cx="68654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Phonons? Electron-electron interactions? </a:t>
            </a:r>
            <a:br>
              <a:rPr lang="en-US" sz="1600" b="1" dirty="0"/>
            </a:br>
            <a:r>
              <a:rPr lang="en-US" sz="1600" dirty="0"/>
              <a:t>Still work to do in including further interactions mechanisms.</a:t>
            </a:r>
            <a:br>
              <a:rPr lang="en-US" sz="1600" dirty="0"/>
            </a:br>
            <a:r>
              <a:rPr lang="en-US" sz="1600" dirty="0"/>
              <a:t>Are there different </a:t>
            </a:r>
            <a:r>
              <a:rPr lang="en-US" sz="1600" b="1" dirty="0"/>
              <a:t>universality classes </a:t>
            </a:r>
            <a:r>
              <a:rPr lang="en-US" sz="1600" dirty="0"/>
              <a:t>associated with scaling close to the MIT?</a:t>
            </a:r>
            <a:endParaRPr lang="en-US" sz="16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2980DE-165A-2848-AB99-9AA598BB2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724" y="690955"/>
            <a:ext cx="1313371" cy="22899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8F1E98-A6F4-1043-998F-F36E77AFF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3056" y="1541402"/>
            <a:ext cx="4251440" cy="74231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05467C2-4467-E44C-84E4-821919FEF60E}"/>
              </a:ext>
            </a:extLst>
          </p:cNvPr>
          <p:cNvSpPr/>
          <p:nvPr/>
        </p:nvSpPr>
        <p:spPr>
          <a:xfrm>
            <a:off x="1998222" y="1534887"/>
            <a:ext cx="2404445" cy="203602"/>
          </a:xfrm>
          <a:prstGeom prst="rect">
            <a:avLst/>
          </a:prstGeom>
          <a:solidFill>
            <a:srgbClr val="FFFFFF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B490B7-ACD4-834A-BDFF-A44F85EB4299}"/>
              </a:ext>
            </a:extLst>
          </p:cNvPr>
          <p:cNvSpPr/>
          <p:nvPr/>
        </p:nvSpPr>
        <p:spPr>
          <a:xfrm>
            <a:off x="4362990" y="2065321"/>
            <a:ext cx="2404445" cy="203602"/>
          </a:xfrm>
          <a:prstGeom prst="rect">
            <a:avLst/>
          </a:prstGeom>
          <a:solidFill>
            <a:srgbClr val="FFFFFF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6946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121BE1B-97BC-764B-AE92-BB8687B829DE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4935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+mn-lt"/>
              </a:rPr>
              <a:t>Collaborators</a:t>
            </a:r>
            <a:endParaRPr lang="en-US" sz="3200" b="1" dirty="0">
              <a:latin typeface="+mn-lt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E781698A-0901-DF46-AED7-207C913A0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8264" y="4700254"/>
            <a:ext cx="2057400" cy="273844"/>
          </a:xfrm>
        </p:spPr>
        <p:txBody>
          <a:bodyPr/>
          <a:lstStyle/>
          <a:p>
            <a:fld id="{241A839D-48AA-7541-A799-5FFA80CA678E}" type="slidenum">
              <a:rPr lang="en-US" smtClean="0"/>
              <a:pPr/>
              <a:t>21</a:t>
            </a:fld>
            <a:r>
              <a:rPr lang="en-US" dirty="0"/>
              <a:t>/22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3FD42E-4AAF-6D4F-9ED4-371F1722BE74}"/>
              </a:ext>
            </a:extLst>
          </p:cNvPr>
          <p:cNvSpPr txBox="1"/>
          <p:nvPr/>
        </p:nvSpPr>
        <p:spPr>
          <a:xfrm>
            <a:off x="519336" y="2451049"/>
            <a:ext cx="28957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Vlad </a:t>
            </a:r>
            <a:r>
              <a:rPr lang="en-US" sz="1600" dirty="0" err="1"/>
              <a:t>Dobrosavljevic</a:t>
            </a:r>
            <a:r>
              <a:rPr lang="en-US" sz="1600" dirty="0"/>
              <a:t> &amp; </a:t>
            </a:r>
            <a:r>
              <a:rPr lang="en-US" sz="1600" dirty="0" err="1"/>
              <a:t>Yuting</a:t>
            </a:r>
            <a:r>
              <a:rPr lang="en-US" sz="1600" dirty="0"/>
              <a:t> Tan</a:t>
            </a:r>
          </a:p>
          <a:p>
            <a:r>
              <a:rPr lang="en-US" sz="1400" i="1" dirty="0"/>
              <a:t>Florida State U, USA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063EA0-A3BB-3543-BE2F-F5ED5A611F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70" r="7970"/>
          <a:stretch/>
        </p:blipFill>
        <p:spPr>
          <a:xfrm>
            <a:off x="565696" y="1208086"/>
            <a:ext cx="1008112" cy="11992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74AF6F-8692-B047-9EAA-D00ED0989A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304" r="16304" b="17451"/>
          <a:stretch/>
        </p:blipFill>
        <p:spPr>
          <a:xfrm>
            <a:off x="1666127" y="1208086"/>
            <a:ext cx="1008113" cy="11992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321300-6AF7-D247-96C9-A6C3B74C43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595" t="4601" r="19257" b="4601"/>
          <a:stretch/>
        </p:blipFill>
        <p:spPr>
          <a:xfrm>
            <a:off x="4644573" y="1208086"/>
            <a:ext cx="1008112" cy="11992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49B5FB-82D9-ED45-B043-8EA83AB128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954" r="15088"/>
          <a:stretch/>
        </p:blipFill>
        <p:spPr>
          <a:xfrm>
            <a:off x="6920937" y="1201910"/>
            <a:ext cx="1553592" cy="11992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7A6719-D462-5E4E-8F70-B85A98CC6F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029" y="3005047"/>
            <a:ext cx="899446" cy="119926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5F0CF8C-9379-4846-A1EF-52BA51788907}"/>
              </a:ext>
            </a:extLst>
          </p:cNvPr>
          <p:cNvSpPr/>
          <p:nvPr/>
        </p:nvSpPr>
        <p:spPr>
          <a:xfrm>
            <a:off x="4526245" y="79177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/>
              <a:t>Experimental</a:t>
            </a:r>
            <a:r>
              <a:rPr lang="en-US" sz="1600" dirty="0"/>
              <a:t> data from: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2F95FC-9F07-1543-A2D9-3E9025117A9D}"/>
              </a:ext>
            </a:extLst>
          </p:cNvPr>
          <p:cNvSpPr/>
          <p:nvPr/>
        </p:nvSpPr>
        <p:spPr>
          <a:xfrm>
            <a:off x="6882128" y="2451049"/>
            <a:ext cx="190398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/>
              <a:t>Jie</a:t>
            </a:r>
            <a:r>
              <a:rPr lang="en-US" sz="1600" dirty="0"/>
              <a:t> Shan, Kin Fai </a:t>
            </a:r>
            <a:r>
              <a:rPr lang="en-US" sz="1600" dirty="0" err="1"/>
              <a:t>Mak</a:t>
            </a:r>
            <a:endParaRPr lang="en-US" sz="1600" dirty="0"/>
          </a:p>
          <a:p>
            <a:r>
              <a:rPr lang="en-US" sz="1400" i="1" dirty="0"/>
              <a:t>Cornell U, USA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5B8063-D6E5-0441-92BD-7D5E36B98F09}"/>
              </a:ext>
            </a:extLst>
          </p:cNvPr>
          <p:cNvSpPr/>
          <p:nvPr/>
        </p:nvSpPr>
        <p:spPr>
          <a:xfrm>
            <a:off x="4600697" y="2451049"/>
            <a:ext cx="2286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/>
              <a:t>Guorui</a:t>
            </a:r>
            <a:r>
              <a:rPr lang="en-US" sz="1600" dirty="0"/>
              <a:t> Chen</a:t>
            </a:r>
          </a:p>
          <a:p>
            <a:r>
              <a:rPr lang="en-US" sz="1400" i="1" dirty="0"/>
              <a:t>Shanghai Jiao Tong U, China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01F310-501A-FB43-9C7D-20AFCBFDB7D2}"/>
              </a:ext>
            </a:extLst>
          </p:cNvPr>
          <p:cNvSpPr/>
          <p:nvPr/>
        </p:nvSpPr>
        <p:spPr>
          <a:xfrm>
            <a:off x="519336" y="79177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/>
              <a:t>Theory </a:t>
            </a:r>
            <a:r>
              <a:rPr lang="en-US" sz="1600" dirty="0"/>
              <a:t>collaborators: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EB9223C-FEB7-9D44-8F61-FFC5A098CA2B}"/>
              </a:ext>
            </a:extLst>
          </p:cNvPr>
          <p:cNvSpPr/>
          <p:nvPr/>
        </p:nvSpPr>
        <p:spPr>
          <a:xfrm>
            <a:off x="564913" y="4177992"/>
            <a:ext cx="143539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Simone </a:t>
            </a:r>
            <a:r>
              <a:rPr lang="en-US" sz="1600" dirty="0" err="1"/>
              <a:t>Fratini</a:t>
            </a:r>
            <a:endParaRPr lang="en-US" sz="1600" dirty="0"/>
          </a:p>
          <a:p>
            <a:r>
              <a:rPr lang="en-US" sz="1400" i="1" dirty="0"/>
              <a:t>Grenoble, France</a:t>
            </a:r>
          </a:p>
        </p:txBody>
      </p:sp>
    </p:spTree>
    <p:extLst>
      <p:ext uri="{BB962C8B-B14F-4D97-AF65-F5344CB8AC3E}">
        <p14:creationId xmlns:p14="http://schemas.microsoft.com/office/powerpoint/2010/main" val="12356442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121BE1B-97BC-764B-AE92-BB8687B829DE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4935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+mn-lt"/>
              </a:rPr>
              <a:t>Conclusions: A New Perspective on Metal-Insulator Transitions</a:t>
            </a:r>
            <a:endParaRPr lang="en-US" sz="3200" b="1" dirty="0">
              <a:latin typeface="+mn-lt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E781698A-0901-DF46-AED7-207C913A0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8264" y="4700254"/>
            <a:ext cx="2057400" cy="273844"/>
          </a:xfrm>
        </p:spPr>
        <p:txBody>
          <a:bodyPr/>
          <a:lstStyle/>
          <a:p>
            <a:fld id="{241A839D-48AA-7541-A799-5FFA80CA678E}" type="slidenum">
              <a:rPr lang="en-US" smtClean="0"/>
              <a:pPr/>
              <a:t>22</a:t>
            </a:fld>
            <a:r>
              <a:rPr lang="en-US" dirty="0"/>
              <a:t>/22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FA65BF-5FE6-3E42-8DFA-6B835EEB21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08" y="2927499"/>
            <a:ext cx="1926352" cy="19263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ADC7BA-7A2F-CD42-B8BE-4A1B917334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08" y="846150"/>
            <a:ext cx="1926352" cy="1926352"/>
          </a:xfrm>
          <a:prstGeom prst="rect">
            <a:avLst/>
          </a:prstGeom>
        </p:spPr>
      </p:pic>
      <p:sp>
        <p:nvSpPr>
          <p:cNvPr id="5" name="Cross 4">
            <a:extLst>
              <a:ext uri="{FF2B5EF4-FFF2-40B4-BE49-F238E27FC236}">
                <a16:creationId xmlns:a16="http://schemas.microsoft.com/office/drawing/2014/main" id="{5CF15FF5-71E0-1040-9C45-8D7698D91C08}"/>
              </a:ext>
            </a:extLst>
          </p:cNvPr>
          <p:cNvSpPr/>
          <p:nvPr/>
        </p:nvSpPr>
        <p:spPr>
          <a:xfrm rot="18900000">
            <a:off x="569264" y="692678"/>
            <a:ext cx="2016224" cy="2016224"/>
          </a:xfrm>
          <a:prstGeom prst="plus">
            <a:avLst>
              <a:gd name="adj" fmla="val 43746"/>
            </a:avLst>
          </a:prstGeom>
          <a:solidFill>
            <a:srgbClr val="FF0000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E66BA46-D3B0-CF43-AD23-97A5D925C707}"/>
              </a:ext>
            </a:extLst>
          </p:cNvPr>
          <p:cNvGrpSpPr/>
          <p:nvPr/>
        </p:nvGrpSpPr>
        <p:grpSpPr>
          <a:xfrm>
            <a:off x="2627784" y="1211143"/>
            <a:ext cx="5760640" cy="3293209"/>
            <a:chOff x="2627784" y="846150"/>
            <a:chExt cx="5760640" cy="3293209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33FD42E-4AAF-6D4F-9ED4-371F1722BE74}"/>
                </a:ext>
              </a:extLst>
            </p:cNvPr>
            <p:cNvSpPr txBox="1"/>
            <p:nvPr/>
          </p:nvSpPr>
          <p:spPr>
            <a:xfrm>
              <a:off x="2627784" y="846150"/>
              <a:ext cx="5760640" cy="329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Critical resistivity is </a:t>
              </a:r>
              <a:r>
                <a:rPr lang="en-US" sz="1600" b="1" dirty="0"/>
                <a:t>not constant</a:t>
              </a:r>
              <a:r>
                <a:rPr lang="en-US" sz="1600" dirty="0"/>
                <a:t> but diverges as a </a:t>
              </a:r>
              <a:r>
                <a:rPr lang="en-US" sz="1600" b="1" dirty="0" err="1"/>
                <a:t>powerlaw</a:t>
              </a:r>
              <a:endParaRPr lang="en-US" sz="1600" b="1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b="1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Close to the MIT there is a </a:t>
              </a:r>
              <a:r>
                <a:rPr lang="en-US" sz="1600" b="1" dirty="0"/>
                <a:t>metallic regime </a:t>
              </a:r>
              <a:r>
                <a:rPr lang="en-US" sz="1600" dirty="0"/>
                <a:t>with </a:t>
              </a:r>
              <a:br>
                <a:rPr lang="en-US" sz="1600" dirty="0"/>
              </a:br>
              <a:r>
                <a:rPr lang="en-US" sz="1600" dirty="0"/>
                <a:t>(“</a:t>
              </a:r>
              <a:r>
                <a:rPr lang="en-US" sz="1600" b="1" dirty="0"/>
                <a:t>fake</a:t>
              </a:r>
              <a:r>
                <a:rPr lang="en-US" sz="1600" dirty="0"/>
                <a:t>” insulator)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Close to the MIT there is </a:t>
              </a:r>
              <a:r>
                <a:rPr lang="en-US" sz="1600" b="1" dirty="0"/>
                <a:t>universal scaling</a:t>
              </a:r>
              <a:r>
                <a:rPr lang="en-US" sz="1600" dirty="0"/>
                <a:t> of resistivity curves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Theory: weak disorder band transitions (with or without SSB)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Applicable to experiments in </a:t>
              </a:r>
              <a:r>
                <a:rPr lang="en-US" sz="1600" b="1" dirty="0"/>
                <a:t>moiré systems </a:t>
              </a:r>
              <a:r>
                <a:rPr lang="en-US" sz="1600" dirty="0"/>
                <a:t>(graphene, TMDs)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dirty="0"/>
                <a:t>Mott</a:t>
              </a:r>
              <a:r>
                <a:rPr lang="en-US" sz="1600" dirty="0"/>
                <a:t> MIT has different properties</a:t>
              </a:r>
              <a:endParaRPr lang="en-US" sz="1600" b="1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6F39C1A-8BDF-B44C-9BF5-381463E76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93516" y="1395680"/>
              <a:ext cx="1041400" cy="2413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9E32F0A-0ECB-1E4B-9909-65072F7D2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60850" y="2508955"/>
              <a:ext cx="2247900" cy="215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183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E781698A-0901-DF46-AED7-207C913A0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8264" y="4700254"/>
            <a:ext cx="2057400" cy="273844"/>
          </a:xfrm>
        </p:spPr>
        <p:txBody>
          <a:bodyPr/>
          <a:lstStyle/>
          <a:p>
            <a:fld id="{241A839D-48AA-7541-A799-5FFA80CA678E}" type="slidenum">
              <a:rPr lang="en-US" smtClean="0"/>
              <a:pPr/>
              <a:t>23</a:t>
            </a:fld>
            <a:r>
              <a:rPr lang="en-US" dirty="0"/>
              <a:t>/22</a:t>
            </a:r>
          </a:p>
        </p:txBody>
      </p:sp>
    </p:spTree>
    <p:extLst>
      <p:ext uri="{BB962C8B-B14F-4D97-AF65-F5344CB8AC3E}">
        <p14:creationId xmlns:p14="http://schemas.microsoft.com/office/powerpoint/2010/main" val="40014307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121BE1B-97BC-764B-AE92-BB8687B829DE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4935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+mn-lt"/>
              </a:rPr>
              <a:t>Scaling in MoTe</a:t>
            </a:r>
            <a:r>
              <a:rPr lang="en-US" sz="2400" b="1" baseline="-25000" dirty="0">
                <a:latin typeface="+mn-lt"/>
              </a:rPr>
              <a:t>2</a:t>
            </a:r>
            <a:r>
              <a:rPr lang="en-US" sz="2400" b="1" dirty="0">
                <a:latin typeface="+mn-lt"/>
              </a:rPr>
              <a:t>/WSe</a:t>
            </a:r>
            <a:r>
              <a:rPr lang="en-US" sz="2400" b="1" baseline="-25000" dirty="0">
                <a:latin typeface="+mn-lt"/>
              </a:rPr>
              <a:t>2</a:t>
            </a:r>
            <a:endParaRPr lang="en-US" sz="3200" b="1" baseline="-250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E781698A-0901-DF46-AED7-207C913A0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8264" y="4700254"/>
            <a:ext cx="2057400" cy="273844"/>
          </a:xfrm>
        </p:spPr>
        <p:txBody>
          <a:bodyPr/>
          <a:lstStyle/>
          <a:p>
            <a:fld id="{241A839D-48AA-7541-A799-5FFA80CA678E}" type="slidenum">
              <a:rPr lang="en-US" smtClean="0"/>
              <a:pPr/>
              <a:t>24</a:t>
            </a:fld>
            <a:r>
              <a:rPr lang="en-US" dirty="0"/>
              <a:t>/22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3FD42E-4AAF-6D4F-9ED4-371F1722BE74}"/>
              </a:ext>
            </a:extLst>
          </p:cNvPr>
          <p:cNvSpPr txBox="1"/>
          <p:nvPr/>
        </p:nvSpPr>
        <p:spPr>
          <a:xfrm>
            <a:off x="565730" y="1151114"/>
            <a:ext cx="278063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Extrapolating the</a:t>
            </a:r>
            <a:br>
              <a:rPr lang="en-US" sz="1600" dirty="0"/>
            </a:br>
            <a:r>
              <a:rPr lang="en-US" sz="1600" b="1" dirty="0"/>
              <a:t>zero-temperature conductivity</a:t>
            </a:r>
            <a:br>
              <a:rPr lang="en-US" sz="1600" dirty="0"/>
            </a:br>
            <a:r>
              <a:rPr lang="en-US" sz="1600" dirty="0"/>
              <a:t>gives </a:t>
            </a:r>
            <a:r>
              <a:rPr lang="en-US" sz="1600" b="1" dirty="0"/>
              <a:t>critical D</a:t>
            </a:r>
            <a:r>
              <a:rPr lang="en-US" sz="1600" b="1" baseline="-25000" dirty="0"/>
              <a:t>c</a:t>
            </a:r>
            <a:endParaRPr lang="en-US" sz="1600" b="1" dirty="0"/>
          </a:p>
          <a:p>
            <a:endParaRPr lang="en-US" sz="1600" b="1" dirty="0"/>
          </a:p>
          <a:p>
            <a:endParaRPr lang="en-US" sz="1600" b="1" dirty="0"/>
          </a:p>
          <a:p>
            <a:endParaRPr lang="en-US" sz="1600" b="1" dirty="0"/>
          </a:p>
          <a:p>
            <a:endParaRPr lang="en-US" sz="1600" b="1" dirty="0"/>
          </a:p>
          <a:p>
            <a:endParaRPr lang="en-US" sz="1600" b="1" dirty="0"/>
          </a:p>
          <a:p>
            <a:endParaRPr lang="en-US" sz="1600" b="1" dirty="0"/>
          </a:p>
          <a:p>
            <a:r>
              <a:rPr lang="en-US" sz="1600" dirty="0"/>
              <a:t>where the resistivity follows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9ECE8D-564A-2649-8662-841939471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88" y="1151114"/>
            <a:ext cx="2393629" cy="32712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5B4040-082C-7940-B3DB-C0AAA9C0A7FE}"/>
              </a:ext>
            </a:extLst>
          </p:cNvPr>
          <p:cNvSpPr txBox="1"/>
          <p:nvPr/>
        </p:nvSpPr>
        <p:spPr>
          <a:xfrm>
            <a:off x="457200" y="4700254"/>
            <a:ext cx="47786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Ref</a:t>
            </a:r>
            <a:r>
              <a:rPr lang="en-US" sz="1200" dirty="0"/>
              <a:t>: Li, Nature (2021); Tan, Tsang, </a:t>
            </a:r>
            <a:r>
              <a:rPr lang="en-US" sz="1200" dirty="0" err="1"/>
              <a:t>Dobrosavljevic</a:t>
            </a:r>
            <a:r>
              <a:rPr lang="en-US" sz="1200" dirty="0"/>
              <a:t>, arXiv:2112.11522 (2021)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055256-A61B-4C4B-AF96-8E87287E7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3875557"/>
            <a:ext cx="850900" cy="2159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8E2E8AB-E07C-6F41-A413-FE86F866899F}"/>
              </a:ext>
            </a:extLst>
          </p:cNvPr>
          <p:cNvGrpSpPr/>
          <p:nvPr/>
        </p:nvGrpSpPr>
        <p:grpSpPr>
          <a:xfrm>
            <a:off x="3171656" y="2397211"/>
            <a:ext cx="1754571" cy="1610405"/>
            <a:chOff x="3171656" y="2397211"/>
            <a:chExt cx="1754571" cy="1610405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45BE0066-7AC5-1E47-B3B5-F204D67CA9CB}"/>
                </a:ext>
              </a:extLst>
            </p:cNvPr>
            <p:cNvSpPr/>
            <p:nvPr/>
          </p:nvSpPr>
          <p:spPr>
            <a:xfrm>
              <a:off x="3929449" y="2397211"/>
              <a:ext cx="996778" cy="972065"/>
            </a:xfrm>
            <a:custGeom>
              <a:avLst/>
              <a:gdLst>
                <a:gd name="connsiteX0" fmla="*/ 0 w 996778"/>
                <a:gd name="connsiteY0" fmla="*/ 0 h 972065"/>
                <a:gd name="connsiteX1" fmla="*/ 16475 w 996778"/>
                <a:gd name="connsiteY1" fmla="*/ 972065 h 972065"/>
                <a:gd name="connsiteX2" fmla="*/ 115329 w 996778"/>
                <a:gd name="connsiteY2" fmla="*/ 930875 h 972065"/>
                <a:gd name="connsiteX3" fmla="*/ 238897 w 996778"/>
                <a:gd name="connsiteY3" fmla="*/ 930875 h 972065"/>
                <a:gd name="connsiteX4" fmla="*/ 461319 w 996778"/>
                <a:gd name="connsiteY4" fmla="*/ 930875 h 972065"/>
                <a:gd name="connsiteX5" fmla="*/ 683740 w 996778"/>
                <a:gd name="connsiteY5" fmla="*/ 922638 h 972065"/>
                <a:gd name="connsiteX6" fmla="*/ 996778 w 996778"/>
                <a:gd name="connsiteY6" fmla="*/ 914400 h 972065"/>
                <a:gd name="connsiteX7" fmla="*/ 543697 w 996778"/>
                <a:gd name="connsiteY7" fmla="*/ 881448 h 972065"/>
                <a:gd name="connsiteX8" fmla="*/ 378940 w 996778"/>
                <a:gd name="connsiteY8" fmla="*/ 823784 h 972065"/>
                <a:gd name="connsiteX9" fmla="*/ 205946 w 996778"/>
                <a:gd name="connsiteY9" fmla="*/ 691978 h 972065"/>
                <a:gd name="connsiteX10" fmla="*/ 140043 w 996778"/>
                <a:gd name="connsiteY10" fmla="*/ 535459 h 972065"/>
                <a:gd name="connsiteX11" fmla="*/ 0 w 996778"/>
                <a:gd name="connsiteY11" fmla="*/ 0 h 972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6778" h="972065">
                  <a:moveTo>
                    <a:pt x="0" y="0"/>
                  </a:moveTo>
                  <a:lnTo>
                    <a:pt x="16475" y="972065"/>
                  </a:lnTo>
                  <a:lnTo>
                    <a:pt x="115329" y="930875"/>
                  </a:lnTo>
                  <a:lnTo>
                    <a:pt x="238897" y="930875"/>
                  </a:lnTo>
                  <a:lnTo>
                    <a:pt x="461319" y="930875"/>
                  </a:lnTo>
                  <a:lnTo>
                    <a:pt x="683740" y="922638"/>
                  </a:lnTo>
                  <a:lnTo>
                    <a:pt x="996778" y="914400"/>
                  </a:lnTo>
                  <a:lnTo>
                    <a:pt x="543697" y="881448"/>
                  </a:lnTo>
                  <a:lnTo>
                    <a:pt x="378940" y="823784"/>
                  </a:lnTo>
                  <a:lnTo>
                    <a:pt x="205946" y="691978"/>
                  </a:lnTo>
                  <a:lnTo>
                    <a:pt x="140043" y="5354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>
                <a:alpha val="3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C4D097A-BA5B-AD44-9182-83E0DB2C49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23503" y="3155093"/>
              <a:ext cx="304800" cy="55193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FAA3CB5-F866-AD4C-A7D2-C7661421AA98}"/>
                </a:ext>
              </a:extLst>
            </p:cNvPr>
            <p:cNvSpPr txBox="1"/>
            <p:nvPr/>
          </p:nvSpPr>
          <p:spPr>
            <a:xfrm>
              <a:off x="3171656" y="3484396"/>
              <a:ext cx="8288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Fake</a:t>
              </a:r>
            </a:p>
            <a:p>
              <a:r>
                <a:rPr lang="en-US" sz="1400" dirty="0"/>
                <a:t>insulator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5D2F526F-7589-A44B-9A8A-110608B0BD53}"/>
              </a:ext>
            </a:extLst>
          </p:cNvPr>
          <p:cNvSpPr/>
          <p:nvPr/>
        </p:nvSpPr>
        <p:spPr>
          <a:xfrm>
            <a:off x="4490469" y="2643758"/>
            <a:ext cx="1305667" cy="311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Critical curve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3E5CB25-60F2-EA42-B2EE-E7F9B9166788}"/>
              </a:ext>
            </a:extLst>
          </p:cNvPr>
          <p:cNvCxnSpPr>
            <a:cxnSpLocks/>
          </p:cNvCxnSpPr>
          <p:nvPr/>
        </p:nvCxnSpPr>
        <p:spPr>
          <a:xfrm flipH="1">
            <a:off x="4143632" y="2800865"/>
            <a:ext cx="494271" cy="1565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06D3153-42FD-7048-BAB3-030324223AEC}"/>
              </a:ext>
            </a:extLst>
          </p:cNvPr>
          <p:cNvGrpSpPr/>
          <p:nvPr/>
        </p:nvGrpSpPr>
        <p:grpSpPr>
          <a:xfrm>
            <a:off x="6175042" y="1151114"/>
            <a:ext cx="2511758" cy="3405944"/>
            <a:chOff x="6175042" y="1151114"/>
            <a:chExt cx="2511758" cy="340594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5790658-4DD3-A248-8B21-F615BD1BB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75042" y="1151114"/>
              <a:ext cx="2511758" cy="3405944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337239D-BF36-024B-8CB4-1F6CC36594C9}"/>
                </a:ext>
              </a:extLst>
            </p:cNvPr>
            <p:cNvSpPr txBox="1"/>
            <p:nvPr/>
          </p:nvSpPr>
          <p:spPr>
            <a:xfrm>
              <a:off x="7308304" y="1491630"/>
              <a:ext cx="6785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scaling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3D25199-E989-8C43-8F34-6D1274141F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083" y="1989440"/>
            <a:ext cx="1803524" cy="140674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9387933-5DE0-3548-87E0-007C65CECF5B}"/>
              </a:ext>
            </a:extLst>
          </p:cNvPr>
          <p:cNvSpPr/>
          <p:nvPr/>
        </p:nvSpPr>
        <p:spPr>
          <a:xfrm>
            <a:off x="1709833" y="3086316"/>
            <a:ext cx="100977" cy="10097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7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742341-74F7-C54F-BF3F-6085912A8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839D-48AA-7541-A799-5FFA80CA678E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932064-B6CD-924A-A550-14330621D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84" y="0"/>
            <a:ext cx="7060831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E70179-C5D2-2341-8C97-2B5FED159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0" y="466726"/>
            <a:ext cx="6124575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750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121BE1B-97BC-764B-AE92-BB8687B829DE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4935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+mn-lt"/>
              </a:rPr>
              <a:t>ABC </a:t>
            </a:r>
            <a:r>
              <a:rPr lang="en-US" sz="2400" b="1" dirty="0" err="1">
                <a:latin typeface="+mn-lt"/>
              </a:rPr>
              <a:t>Trilayer</a:t>
            </a:r>
            <a:r>
              <a:rPr lang="en-US" sz="2400" b="1" dirty="0">
                <a:latin typeface="+mn-lt"/>
              </a:rPr>
              <a:t> Graphene on </a:t>
            </a:r>
            <a:r>
              <a:rPr lang="en-US" sz="2400" b="1" dirty="0" err="1">
                <a:latin typeface="+mn-lt"/>
              </a:rPr>
              <a:t>hBN</a:t>
            </a:r>
            <a:endParaRPr lang="en-US" sz="3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E781698A-0901-DF46-AED7-207C913A0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8264" y="4700254"/>
            <a:ext cx="2057400" cy="273844"/>
          </a:xfrm>
        </p:spPr>
        <p:txBody>
          <a:bodyPr/>
          <a:lstStyle/>
          <a:p>
            <a:fld id="{241A839D-48AA-7541-A799-5FFA80CA678E}" type="slidenum">
              <a:rPr lang="en-US" smtClean="0"/>
              <a:pPr/>
              <a:t>2</a:t>
            </a:fld>
            <a:r>
              <a:rPr lang="en-US" dirty="0"/>
              <a:t>/22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3FD42E-4AAF-6D4F-9ED4-371F1722BE74}"/>
              </a:ext>
            </a:extLst>
          </p:cNvPr>
          <p:cNvSpPr txBox="1"/>
          <p:nvPr/>
        </p:nvSpPr>
        <p:spPr>
          <a:xfrm>
            <a:off x="455940" y="794753"/>
            <a:ext cx="3970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ABC </a:t>
            </a:r>
            <a:r>
              <a:rPr lang="en-US" sz="1600" dirty="0" err="1"/>
              <a:t>trilayer</a:t>
            </a:r>
            <a:r>
              <a:rPr lang="en-US" sz="1600" dirty="0"/>
              <a:t> graphene: </a:t>
            </a:r>
            <a:r>
              <a:rPr lang="en-US" sz="1600" b="1" dirty="0"/>
              <a:t>k</a:t>
            </a:r>
            <a:r>
              <a:rPr lang="en-US" sz="1600" b="1" baseline="30000" dirty="0"/>
              <a:t>3</a:t>
            </a:r>
            <a:r>
              <a:rPr lang="en-US" sz="1600" dirty="0"/>
              <a:t> dispersion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57BBD78-2C6F-024F-BD14-18C37411FB8F}"/>
              </a:ext>
            </a:extLst>
          </p:cNvPr>
          <p:cNvGrpSpPr/>
          <p:nvPr/>
        </p:nvGrpSpPr>
        <p:grpSpPr>
          <a:xfrm>
            <a:off x="1061138" y="3150680"/>
            <a:ext cx="2760389" cy="1173359"/>
            <a:chOff x="1475656" y="1382936"/>
            <a:chExt cx="2476500" cy="10526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6F9410E-37D1-7B4F-9413-8C0D0FF2A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75656" y="1419622"/>
              <a:ext cx="2476500" cy="1016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EF3741A-E8D2-4149-8B6F-3FF6F25BAF32}"/>
                </a:ext>
              </a:extLst>
            </p:cNvPr>
            <p:cNvSpPr/>
            <p:nvPr/>
          </p:nvSpPr>
          <p:spPr>
            <a:xfrm>
              <a:off x="1835696" y="1382936"/>
              <a:ext cx="612780" cy="2191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51B1A7D-F9D8-F046-8D68-90D7F95EF3B6}"/>
              </a:ext>
            </a:extLst>
          </p:cNvPr>
          <p:cNvGrpSpPr/>
          <p:nvPr/>
        </p:nvGrpSpPr>
        <p:grpSpPr>
          <a:xfrm>
            <a:off x="1087269" y="1307829"/>
            <a:ext cx="2708126" cy="1303989"/>
            <a:chOff x="819239" y="932573"/>
            <a:chExt cx="2708126" cy="130398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8920775-278F-A94B-9AEE-442D81BA9B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51019"/>
            <a:stretch/>
          </p:blipFill>
          <p:spPr>
            <a:xfrm>
              <a:off x="819239" y="932573"/>
              <a:ext cx="2708126" cy="1303989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1C5C875-ABA5-654A-BEBF-7B14CC18E39B}"/>
                </a:ext>
              </a:extLst>
            </p:cNvPr>
            <p:cNvSpPr/>
            <p:nvPr/>
          </p:nvSpPr>
          <p:spPr>
            <a:xfrm>
              <a:off x="819239" y="932573"/>
              <a:ext cx="132106" cy="1573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3EA2F13-8119-2549-BCA6-025E534D1DC4}"/>
                </a:ext>
              </a:extLst>
            </p:cNvPr>
            <p:cNvSpPr/>
            <p:nvPr/>
          </p:nvSpPr>
          <p:spPr>
            <a:xfrm>
              <a:off x="2173302" y="932573"/>
              <a:ext cx="132106" cy="1573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D31E63-5CFA-6D4E-80D8-EF170B1020FA}"/>
              </a:ext>
            </a:extLst>
          </p:cNvPr>
          <p:cNvGrpSpPr/>
          <p:nvPr/>
        </p:nvGrpSpPr>
        <p:grpSpPr>
          <a:xfrm>
            <a:off x="4666605" y="1143864"/>
            <a:ext cx="3711442" cy="3495660"/>
            <a:chOff x="5148064" y="578303"/>
            <a:chExt cx="3106746" cy="292612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DBD54FC-8220-8C47-8848-C8CF3C895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48064" y="578303"/>
              <a:ext cx="3106746" cy="2926121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03F866A-7A66-9D42-9BFA-E5E070FE82F4}"/>
                </a:ext>
              </a:extLst>
            </p:cNvPr>
            <p:cNvSpPr/>
            <p:nvPr/>
          </p:nvSpPr>
          <p:spPr>
            <a:xfrm>
              <a:off x="5148064" y="738353"/>
              <a:ext cx="132106" cy="1573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E173821-AFE3-9D49-8FA0-403872920900}"/>
              </a:ext>
            </a:extLst>
          </p:cNvPr>
          <p:cNvSpPr txBox="1"/>
          <p:nvPr/>
        </p:nvSpPr>
        <p:spPr>
          <a:xfrm>
            <a:off x="457200" y="4700254"/>
            <a:ext cx="280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Ref</a:t>
            </a:r>
            <a:r>
              <a:rPr lang="en-US" sz="1200" dirty="0"/>
              <a:t>: Chen Nature 2019; Chen Nature 2020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186BE1-A366-1144-922A-DFBF76B79532}"/>
              </a:ext>
            </a:extLst>
          </p:cNvPr>
          <p:cNvSpPr txBox="1"/>
          <p:nvPr/>
        </p:nvSpPr>
        <p:spPr>
          <a:xfrm>
            <a:off x="455940" y="2707028"/>
            <a:ext cx="3970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hBN</a:t>
            </a:r>
            <a:r>
              <a:rPr lang="en-US" sz="1600" dirty="0"/>
              <a:t> substrate: </a:t>
            </a:r>
            <a:r>
              <a:rPr lang="en-US" sz="1600" b="1" dirty="0"/>
              <a:t>flat moiré bands</a:t>
            </a:r>
            <a:endParaRPr lang="en-US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2903B0-D590-324B-892E-B4D3A3C2FDDD}"/>
              </a:ext>
            </a:extLst>
          </p:cNvPr>
          <p:cNvSpPr txBox="1"/>
          <p:nvPr/>
        </p:nvSpPr>
        <p:spPr>
          <a:xfrm>
            <a:off x="4666605" y="794753"/>
            <a:ext cx="3970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tune displacement field (</a:t>
            </a:r>
            <a:r>
              <a:rPr lang="en-US" sz="1600" b="1" dirty="0"/>
              <a:t>D</a:t>
            </a:r>
            <a:r>
              <a:rPr lang="en-US" sz="1600" dirty="0"/>
              <a:t>) &amp; density (</a:t>
            </a:r>
            <a:r>
              <a:rPr lang="en-US" sz="1600" b="1" dirty="0"/>
              <a:t>n</a:t>
            </a:r>
            <a:r>
              <a:rPr lang="en-US" sz="1600" dirty="0"/>
              <a:t>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61B3C40-CB0F-7246-ADEB-9040780F2757}"/>
              </a:ext>
            </a:extLst>
          </p:cNvPr>
          <p:cNvSpPr/>
          <p:nvPr/>
        </p:nvSpPr>
        <p:spPr>
          <a:xfrm rot="2451130">
            <a:off x="4837614" y="2335370"/>
            <a:ext cx="1584176" cy="184084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21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D8C0170-39C1-854A-9BD7-9A89744BC1DC}"/>
              </a:ext>
            </a:extLst>
          </p:cNvPr>
          <p:cNvGrpSpPr/>
          <p:nvPr/>
        </p:nvGrpSpPr>
        <p:grpSpPr>
          <a:xfrm>
            <a:off x="6948264" y="2342297"/>
            <a:ext cx="1551116" cy="1573295"/>
            <a:chOff x="750912" y="553160"/>
            <a:chExt cx="3763628" cy="381744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ECEB92E-BF60-BA42-AE1E-84CBC0C42D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9060" y="930984"/>
              <a:ext cx="3485480" cy="3439618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66F2AB6-A244-2540-A0B7-2D8E40059EAA}"/>
                </a:ext>
              </a:extLst>
            </p:cNvPr>
            <p:cNvSpPr/>
            <p:nvPr/>
          </p:nvSpPr>
          <p:spPr>
            <a:xfrm>
              <a:off x="750912" y="553160"/>
              <a:ext cx="590295" cy="7378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E121BE1B-97BC-764B-AE92-BB8687B829DE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4935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+mn-lt"/>
              </a:rPr>
              <a:t>Metal-Insulator Transition</a:t>
            </a:r>
            <a:endParaRPr lang="en-US" sz="3200" b="1" dirty="0">
              <a:latin typeface="+mn-lt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E781698A-0901-DF46-AED7-207C913A0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8264" y="4700254"/>
            <a:ext cx="2057400" cy="273844"/>
          </a:xfrm>
        </p:spPr>
        <p:txBody>
          <a:bodyPr/>
          <a:lstStyle/>
          <a:p>
            <a:fld id="{241A839D-48AA-7541-A799-5FFA80CA678E}" type="slidenum">
              <a:rPr lang="en-US" smtClean="0"/>
              <a:pPr/>
              <a:t>3</a:t>
            </a:fld>
            <a:r>
              <a:rPr lang="en-US" dirty="0"/>
              <a:t>/22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3FD42E-4AAF-6D4F-9ED4-371F1722BE74}"/>
              </a:ext>
            </a:extLst>
          </p:cNvPr>
          <p:cNvSpPr txBox="1"/>
          <p:nvPr/>
        </p:nvSpPr>
        <p:spPr>
          <a:xfrm>
            <a:off x="457200" y="835671"/>
            <a:ext cx="54378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Resistivity as a function of </a:t>
            </a:r>
            <a:r>
              <a:rPr lang="en-US" sz="1600" b="1" dirty="0"/>
              <a:t>temperature </a:t>
            </a:r>
            <a:r>
              <a:rPr lang="en-US" sz="1600" dirty="0"/>
              <a:t>and </a:t>
            </a:r>
            <a:r>
              <a:rPr lang="en-US" sz="1600" b="1" dirty="0"/>
              <a:t>displacement field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F1ACA5-756D-7146-955F-6B2D15796220}"/>
              </a:ext>
            </a:extLst>
          </p:cNvPr>
          <p:cNvSpPr txBox="1"/>
          <p:nvPr/>
        </p:nvSpPr>
        <p:spPr>
          <a:xfrm>
            <a:off x="457200" y="4700254"/>
            <a:ext cx="20669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Ref</a:t>
            </a:r>
            <a:r>
              <a:rPr lang="en-US" sz="1200" dirty="0"/>
              <a:t>: Chen, unpublished (2022)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D9D7EE-A7F0-8841-B264-8F8539893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1066" y="1465834"/>
            <a:ext cx="2561950" cy="267296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45D2505-3220-E644-B147-3AA1CC1BF557}"/>
              </a:ext>
            </a:extLst>
          </p:cNvPr>
          <p:cNvGrpSpPr/>
          <p:nvPr/>
        </p:nvGrpSpPr>
        <p:grpSpPr>
          <a:xfrm>
            <a:off x="447264" y="1348000"/>
            <a:ext cx="3916928" cy="2880320"/>
            <a:chOff x="319855" y="915566"/>
            <a:chExt cx="3916928" cy="28803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9E5E6FC-925B-3E46-A9AA-D0CC7B18663F}"/>
                </a:ext>
              </a:extLst>
            </p:cNvPr>
            <p:cNvGrpSpPr/>
            <p:nvPr/>
          </p:nvGrpSpPr>
          <p:grpSpPr>
            <a:xfrm>
              <a:off x="457200" y="1033400"/>
              <a:ext cx="3779583" cy="2762486"/>
              <a:chOff x="5036914" y="798915"/>
              <a:chExt cx="3822700" cy="279400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94125A9-FF66-A647-86A9-A2D0806270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36914" y="798915"/>
                <a:ext cx="3822700" cy="2794000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47CBE50-3776-8348-A4C8-230F4FA17FE3}"/>
                  </a:ext>
                </a:extLst>
              </p:cNvPr>
              <p:cNvSpPr/>
              <p:nvPr/>
            </p:nvSpPr>
            <p:spPr>
              <a:xfrm>
                <a:off x="5508104" y="929473"/>
                <a:ext cx="1741782" cy="18267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0FFF12C-1E1C-0A4A-AD7A-B90047BF3467}"/>
                  </a:ext>
                </a:extLst>
              </p:cNvPr>
              <p:cNvSpPr/>
              <p:nvPr/>
            </p:nvSpPr>
            <p:spPr>
              <a:xfrm>
                <a:off x="5816133" y="929473"/>
                <a:ext cx="1825638" cy="14218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6515153-8C76-874D-8B67-1C5B1B307905}"/>
                </a:ext>
              </a:extLst>
            </p:cNvPr>
            <p:cNvSpPr/>
            <p:nvPr/>
          </p:nvSpPr>
          <p:spPr>
            <a:xfrm>
              <a:off x="319855" y="915566"/>
              <a:ext cx="326321" cy="4133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AEB20CA-0910-D44D-B732-DC128CA077AD}"/>
              </a:ext>
            </a:extLst>
          </p:cNvPr>
          <p:cNvCxnSpPr>
            <a:cxnSpLocks/>
          </p:cNvCxnSpPr>
          <p:nvPr/>
        </p:nvCxnSpPr>
        <p:spPr>
          <a:xfrm flipH="1" flipV="1">
            <a:off x="3377184" y="3096768"/>
            <a:ext cx="231648" cy="12557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60C53B1-86CB-7442-888D-900684C260D8}"/>
              </a:ext>
            </a:extLst>
          </p:cNvPr>
          <p:cNvSpPr txBox="1"/>
          <p:nvPr/>
        </p:nvSpPr>
        <p:spPr>
          <a:xfrm>
            <a:off x="3511688" y="4321770"/>
            <a:ext cx="9876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Critical D</a:t>
            </a:r>
            <a:r>
              <a:rPr lang="en-US" sz="1600" baseline="-25000" dirty="0"/>
              <a:t>c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0C251C7-9C23-874F-8884-AE8D1D1E0CDC}"/>
              </a:ext>
            </a:extLst>
          </p:cNvPr>
          <p:cNvCxnSpPr>
            <a:cxnSpLocks/>
          </p:cNvCxnSpPr>
          <p:nvPr/>
        </p:nvCxnSpPr>
        <p:spPr>
          <a:xfrm flipV="1">
            <a:off x="4340352" y="3157728"/>
            <a:ext cx="499872" cy="12070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4101E7A-698D-814C-AD34-7C0A05ADEE62}"/>
              </a:ext>
            </a:extLst>
          </p:cNvPr>
          <p:cNvSpPr txBox="1"/>
          <p:nvPr/>
        </p:nvSpPr>
        <p:spPr>
          <a:xfrm>
            <a:off x="5893694" y="3452393"/>
            <a:ext cx="6603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metal</a:t>
            </a:r>
            <a:endParaRPr lang="en-US" sz="1600" baseline="-25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A19411-CD76-0840-B1AB-273070DC2709}"/>
              </a:ext>
            </a:extLst>
          </p:cNvPr>
          <p:cNvSpPr txBox="1"/>
          <p:nvPr/>
        </p:nvSpPr>
        <p:spPr>
          <a:xfrm>
            <a:off x="5779060" y="2295784"/>
            <a:ext cx="10987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“insulator”</a:t>
            </a:r>
            <a:endParaRPr lang="en-US" sz="1600" baseline="-25000" dirty="0"/>
          </a:p>
        </p:txBody>
      </p:sp>
    </p:spTree>
    <p:extLst>
      <p:ext uri="{BB962C8B-B14F-4D97-AF65-F5344CB8AC3E}">
        <p14:creationId xmlns:p14="http://schemas.microsoft.com/office/powerpoint/2010/main" val="2686614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121BE1B-97BC-764B-AE92-BB8687B829DE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4935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+mn-lt"/>
              </a:rPr>
              <a:t>Insulator side</a:t>
            </a:r>
            <a:endParaRPr lang="en-US" sz="3200" b="1" dirty="0">
              <a:latin typeface="+mn-lt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E781698A-0901-DF46-AED7-207C913A0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8264" y="4700254"/>
            <a:ext cx="2057400" cy="273844"/>
          </a:xfrm>
        </p:spPr>
        <p:txBody>
          <a:bodyPr/>
          <a:lstStyle/>
          <a:p>
            <a:fld id="{241A839D-48AA-7541-A799-5FFA80CA678E}" type="slidenum">
              <a:rPr lang="en-US" smtClean="0"/>
              <a:pPr/>
              <a:t>4</a:t>
            </a:fld>
            <a:r>
              <a:rPr lang="en-US" dirty="0"/>
              <a:t>/22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7D8342-D375-6947-9B65-0C172F771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000" y="1557224"/>
            <a:ext cx="2098686" cy="29465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5C69A7-B4F1-D44B-AB22-DCBF82817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8921" y="1556090"/>
            <a:ext cx="2179404" cy="29465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3717D8-4FD4-7F43-9047-65B4DBF5AF84}"/>
              </a:ext>
            </a:extLst>
          </p:cNvPr>
          <p:cNvSpPr txBox="1"/>
          <p:nvPr/>
        </p:nvSpPr>
        <p:spPr>
          <a:xfrm>
            <a:off x="0" y="908021"/>
            <a:ext cx="3970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Arrhenius plot to extract </a:t>
            </a:r>
            <a:br>
              <a:rPr lang="en-US" sz="1600" dirty="0"/>
            </a:br>
            <a:r>
              <a:rPr lang="en-US" sz="1600" dirty="0"/>
              <a:t>insulating </a:t>
            </a:r>
            <a:r>
              <a:rPr lang="en-US" sz="1600" b="1" dirty="0"/>
              <a:t>gap</a:t>
            </a:r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E915A6-BAD6-FB4C-90C3-7272C2F88BCA}"/>
              </a:ext>
            </a:extLst>
          </p:cNvPr>
          <p:cNvSpPr txBox="1"/>
          <p:nvPr/>
        </p:nvSpPr>
        <p:spPr>
          <a:xfrm>
            <a:off x="2566016" y="905149"/>
            <a:ext cx="3970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Gap dependence on</a:t>
            </a:r>
            <a:br>
              <a:rPr lang="en-US" sz="1600" dirty="0"/>
            </a:br>
            <a:r>
              <a:rPr lang="en-US" sz="1600" b="1" dirty="0"/>
              <a:t>displacement field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570B817-1EC9-CB4A-92FF-0AEE5A28454E}"/>
              </a:ext>
            </a:extLst>
          </p:cNvPr>
          <p:cNvGrpSpPr/>
          <p:nvPr/>
        </p:nvGrpSpPr>
        <p:grpSpPr>
          <a:xfrm>
            <a:off x="5766816" y="829056"/>
            <a:ext cx="2731008" cy="3913631"/>
            <a:chOff x="5766816" y="829056"/>
            <a:chExt cx="2731008" cy="391363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1687F6B-0A38-314E-8CCC-8B025E12E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14087" y="1551480"/>
              <a:ext cx="2098686" cy="2946555"/>
            </a:xfrm>
            <a:prstGeom prst="rect">
              <a:avLst/>
            </a:prstGeom>
          </p:spPr>
        </p:pic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B01611F7-B400-DD43-99F7-C019A745B442}"/>
                </a:ext>
              </a:extLst>
            </p:cNvPr>
            <p:cNvSpPr/>
            <p:nvPr/>
          </p:nvSpPr>
          <p:spPr>
            <a:xfrm>
              <a:off x="5766816" y="829056"/>
              <a:ext cx="2731008" cy="3913631"/>
            </a:xfrm>
            <a:prstGeom prst="roundRect">
              <a:avLst>
                <a:gd name="adj" fmla="val 7738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2374583-0630-E441-8FCF-918B57D66905}"/>
                </a:ext>
              </a:extLst>
            </p:cNvPr>
            <p:cNvSpPr txBox="1"/>
            <p:nvPr/>
          </p:nvSpPr>
          <p:spPr>
            <a:xfrm>
              <a:off x="5766816" y="1025432"/>
              <a:ext cx="27310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… but it’s </a:t>
              </a:r>
              <a:r>
                <a:rPr lang="en-US" sz="1600" b="1" dirty="0"/>
                <a:t>WRONG!!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EEEC21C-9ED1-9C48-AC61-F875BBC08D3D}"/>
              </a:ext>
            </a:extLst>
          </p:cNvPr>
          <p:cNvSpPr/>
          <p:nvPr/>
        </p:nvSpPr>
        <p:spPr>
          <a:xfrm>
            <a:off x="6742176" y="1553617"/>
            <a:ext cx="1333714" cy="2640431"/>
          </a:xfrm>
          <a:prstGeom prst="rect">
            <a:avLst/>
          </a:prstGeom>
          <a:solidFill>
            <a:srgbClr val="00B05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8032394-602A-6249-958D-5F7314ECDAFF}"/>
              </a:ext>
            </a:extLst>
          </p:cNvPr>
          <p:cNvSpPr/>
          <p:nvPr/>
        </p:nvSpPr>
        <p:spPr>
          <a:xfrm>
            <a:off x="6660232" y="1707654"/>
            <a:ext cx="1656184" cy="1224136"/>
          </a:xfrm>
          <a:prstGeom prst="ellipse">
            <a:avLst/>
          </a:prstGeom>
          <a:solidFill>
            <a:srgbClr val="FFFFFF">
              <a:alpha val="67059"/>
            </a:srgb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NO</a:t>
            </a:r>
            <a:r>
              <a:rPr lang="en-US" sz="1600" dirty="0">
                <a:solidFill>
                  <a:schemeClr val="tx1"/>
                </a:solidFill>
              </a:rPr>
              <a:t> activated behavior at low T!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50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121BE1B-97BC-764B-AE92-BB8687B829DE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4935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+mn-lt"/>
              </a:rPr>
              <a:t>Fake insulators are everywhere</a:t>
            </a:r>
            <a:endParaRPr lang="en-US" sz="3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E781698A-0901-DF46-AED7-207C913A0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8264" y="4700254"/>
            <a:ext cx="2057400" cy="273844"/>
          </a:xfrm>
        </p:spPr>
        <p:txBody>
          <a:bodyPr/>
          <a:lstStyle/>
          <a:p>
            <a:fld id="{241A839D-48AA-7541-A799-5FFA80CA678E}" type="slidenum">
              <a:rPr lang="en-US" smtClean="0"/>
              <a:pPr/>
              <a:t>5</a:t>
            </a:fld>
            <a:r>
              <a:rPr lang="en-US" dirty="0"/>
              <a:t>/22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2F10BD-D175-2649-8268-31ADBD05F2EB}"/>
              </a:ext>
            </a:extLst>
          </p:cNvPr>
          <p:cNvSpPr txBox="1"/>
          <p:nvPr/>
        </p:nvSpPr>
        <p:spPr>
          <a:xfrm>
            <a:off x="2699792" y="4542271"/>
            <a:ext cx="22744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Cao Nature 2018; Lu Nature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CFEFC9-09C5-0A43-A442-1802DF544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658" y="1634661"/>
            <a:ext cx="2026704" cy="20893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EC4F90-3FC2-8C41-B4CF-7D8709329D9A}"/>
              </a:ext>
            </a:extLst>
          </p:cNvPr>
          <p:cNvSpPr txBox="1"/>
          <p:nvPr/>
        </p:nvSpPr>
        <p:spPr>
          <a:xfrm>
            <a:off x="6240518" y="773291"/>
            <a:ext cx="2164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Twisted bilayer </a:t>
            </a:r>
            <a:br>
              <a:rPr lang="en-US" sz="1600" dirty="0"/>
            </a:br>
            <a:r>
              <a:rPr lang="en-US" sz="1600" dirty="0"/>
              <a:t>WSe2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627379-FB88-D44F-B120-5FAB74C119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585" y="3089669"/>
            <a:ext cx="2847522" cy="18104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27BA5DB-57A2-7A46-BFFC-F158A90510AB}"/>
              </a:ext>
            </a:extLst>
          </p:cNvPr>
          <p:cNvGrpSpPr/>
          <p:nvPr/>
        </p:nvGrpSpPr>
        <p:grpSpPr>
          <a:xfrm>
            <a:off x="3253760" y="1697023"/>
            <a:ext cx="2446721" cy="2253185"/>
            <a:chOff x="6254514" y="932782"/>
            <a:chExt cx="2169224" cy="199763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8B74F44-23F2-BC4C-891F-7948054FA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28238" y="999052"/>
              <a:ext cx="2095500" cy="18034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8F82185-9205-6241-B4BA-210D1F8DB0B8}"/>
                </a:ext>
              </a:extLst>
            </p:cNvPr>
            <p:cNvSpPr/>
            <p:nvPr/>
          </p:nvSpPr>
          <p:spPr>
            <a:xfrm>
              <a:off x="6254514" y="932782"/>
              <a:ext cx="192006" cy="255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0B2EECA-FC62-1D4F-A270-6A4E25DCA993}"/>
                </a:ext>
              </a:extLst>
            </p:cNvPr>
            <p:cNvSpPr/>
            <p:nvPr/>
          </p:nvSpPr>
          <p:spPr>
            <a:xfrm>
              <a:off x="7020272" y="2674483"/>
              <a:ext cx="192006" cy="255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A31D4E1-10FC-1E49-B84A-9C7A782FEAE2}"/>
              </a:ext>
            </a:extLst>
          </p:cNvPr>
          <p:cNvGrpSpPr/>
          <p:nvPr/>
        </p:nvGrpSpPr>
        <p:grpSpPr>
          <a:xfrm>
            <a:off x="489393" y="1190794"/>
            <a:ext cx="2468029" cy="1865046"/>
            <a:chOff x="875597" y="836811"/>
            <a:chExt cx="2305803" cy="174245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AC7BD99-0ADA-0644-B563-BFA5DA3AF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1600" y="915566"/>
              <a:ext cx="2209800" cy="166370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07A9212-3314-C249-A70F-583591DD3C69}"/>
                </a:ext>
              </a:extLst>
            </p:cNvPr>
            <p:cNvSpPr/>
            <p:nvPr/>
          </p:nvSpPr>
          <p:spPr>
            <a:xfrm>
              <a:off x="875597" y="836811"/>
              <a:ext cx="192006" cy="255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0D58663-CC27-A845-A8F5-E783482D3998}"/>
              </a:ext>
            </a:extLst>
          </p:cNvPr>
          <p:cNvSpPr txBox="1"/>
          <p:nvPr/>
        </p:nvSpPr>
        <p:spPr>
          <a:xfrm>
            <a:off x="3629615" y="773291"/>
            <a:ext cx="2070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Twisted double </a:t>
            </a:r>
            <a:br>
              <a:rPr lang="en-US" sz="1600" dirty="0"/>
            </a:br>
            <a:r>
              <a:rPr lang="en-US" sz="1600" dirty="0"/>
              <a:t>bilayer graphene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78FFF76-BA05-EE41-821F-2C86396A0503}"/>
              </a:ext>
            </a:extLst>
          </p:cNvPr>
          <p:cNvSpPr/>
          <p:nvPr/>
        </p:nvSpPr>
        <p:spPr>
          <a:xfrm>
            <a:off x="741795" y="773291"/>
            <a:ext cx="22658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/>
              <a:t>Twisted bilayer graphene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6ADC621-F26F-E44F-A94D-FB70DFF5C08F}"/>
              </a:ext>
            </a:extLst>
          </p:cNvPr>
          <p:cNvSpPr/>
          <p:nvPr/>
        </p:nvSpPr>
        <p:spPr>
          <a:xfrm>
            <a:off x="3681623" y="3860566"/>
            <a:ext cx="18862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Szentpéteri</a:t>
            </a:r>
            <a:r>
              <a:rPr lang="en-US" sz="1200" dirty="0"/>
              <a:t> Nano Lett 2021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2EA99C0-EDCE-194D-BAB6-FA44A2907A65}"/>
              </a:ext>
            </a:extLst>
          </p:cNvPr>
          <p:cNvSpPr/>
          <p:nvPr/>
        </p:nvSpPr>
        <p:spPr>
          <a:xfrm>
            <a:off x="6581019" y="3661530"/>
            <a:ext cx="14759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Ghiotto</a:t>
            </a:r>
            <a:r>
              <a:rPr lang="en-US" sz="1200" dirty="0"/>
              <a:t> Nature 2021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1FAAE62-1297-C445-883B-FAFF917B4284}"/>
              </a:ext>
            </a:extLst>
          </p:cNvPr>
          <p:cNvSpPr/>
          <p:nvPr/>
        </p:nvSpPr>
        <p:spPr>
          <a:xfrm>
            <a:off x="2123728" y="1327766"/>
            <a:ext cx="790160" cy="1378858"/>
          </a:xfrm>
          <a:prstGeom prst="rect">
            <a:avLst/>
          </a:prstGeom>
          <a:solidFill>
            <a:srgbClr val="00B05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D23DA25-C2D0-A342-9548-7CFBF3CDE42C}"/>
              </a:ext>
            </a:extLst>
          </p:cNvPr>
          <p:cNvSpPr/>
          <p:nvPr/>
        </p:nvSpPr>
        <p:spPr>
          <a:xfrm>
            <a:off x="4093920" y="1846716"/>
            <a:ext cx="1502208" cy="1493891"/>
          </a:xfrm>
          <a:prstGeom prst="rect">
            <a:avLst/>
          </a:prstGeom>
          <a:solidFill>
            <a:srgbClr val="00B05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2BF58B0-D8CD-1249-904D-3BF7DB5A30F7}"/>
              </a:ext>
            </a:extLst>
          </p:cNvPr>
          <p:cNvSpPr/>
          <p:nvPr/>
        </p:nvSpPr>
        <p:spPr>
          <a:xfrm>
            <a:off x="7347278" y="1846716"/>
            <a:ext cx="821362" cy="1518276"/>
          </a:xfrm>
          <a:prstGeom prst="rect">
            <a:avLst/>
          </a:prstGeom>
          <a:solidFill>
            <a:srgbClr val="00B05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E9722E8-5341-934B-8794-DEC09DB3CFF6}"/>
              </a:ext>
            </a:extLst>
          </p:cNvPr>
          <p:cNvGrpSpPr/>
          <p:nvPr/>
        </p:nvGrpSpPr>
        <p:grpSpPr>
          <a:xfrm>
            <a:off x="1633729" y="3138278"/>
            <a:ext cx="1255775" cy="1345546"/>
            <a:chOff x="1633729" y="3138278"/>
            <a:chExt cx="1255775" cy="1345546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F0C0E49-C07E-0249-85ED-AF32FA837CF6}"/>
                </a:ext>
              </a:extLst>
            </p:cNvPr>
            <p:cNvSpPr/>
            <p:nvPr/>
          </p:nvSpPr>
          <p:spPr>
            <a:xfrm>
              <a:off x="1694688" y="3138278"/>
              <a:ext cx="1194816" cy="299866"/>
            </a:xfrm>
            <a:prstGeom prst="rect">
              <a:avLst/>
            </a:prstGeom>
            <a:solidFill>
              <a:srgbClr val="00B050">
                <a:alpha val="2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19BB911-CE8C-4743-BF1D-009D17F340FA}"/>
                </a:ext>
              </a:extLst>
            </p:cNvPr>
            <p:cNvSpPr/>
            <p:nvPr/>
          </p:nvSpPr>
          <p:spPr>
            <a:xfrm>
              <a:off x="1926335" y="3438144"/>
              <a:ext cx="957277" cy="500385"/>
            </a:xfrm>
            <a:prstGeom prst="rect">
              <a:avLst/>
            </a:prstGeom>
            <a:solidFill>
              <a:srgbClr val="00B050">
                <a:alpha val="2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A77B9D2-0D6C-0549-B1A0-FC336C06DAE7}"/>
                </a:ext>
              </a:extLst>
            </p:cNvPr>
            <p:cNvSpPr/>
            <p:nvPr/>
          </p:nvSpPr>
          <p:spPr>
            <a:xfrm>
              <a:off x="1855631" y="3941651"/>
              <a:ext cx="1027981" cy="203630"/>
            </a:xfrm>
            <a:prstGeom prst="rect">
              <a:avLst/>
            </a:prstGeom>
            <a:solidFill>
              <a:srgbClr val="00B050">
                <a:alpha val="2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C040373-CF2E-6A4E-8873-63706C89C3CA}"/>
                </a:ext>
              </a:extLst>
            </p:cNvPr>
            <p:cNvSpPr/>
            <p:nvPr/>
          </p:nvSpPr>
          <p:spPr>
            <a:xfrm>
              <a:off x="1633729" y="4144927"/>
              <a:ext cx="1249884" cy="338897"/>
            </a:xfrm>
            <a:prstGeom prst="rect">
              <a:avLst/>
            </a:prstGeom>
            <a:solidFill>
              <a:srgbClr val="00B050">
                <a:alpha val="2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661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121BE1B-97BC-764B-AE92-BB8687B829DE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4935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+mn-lt"/>
              </a:rPr>
              <a:t>Band theory of MIT: Kubo formula</a:t>
            </a:r>
            <a:endParaRPr lang="en-US" sz="3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E781698A-0901-DF46-AED7-207C913A0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8264" y="4700254"/>
            <a:ext cx="2057400" cy="273844"/>
          </a:xfrm>
        </p:spPr>
        <p:txBody>
          <a:bodyPr/>
          <a:lstStyle/>
          <a:p>
            <a:fld id="{241A839D-48AA-7541-A799-5FFA80CA678E}" type="slidenum">
              <a:rPr lang="en-US" smtClean="0"/>
              <a:pPr/>
              <a:t>6</a:t>
            </a:fld>
            <a:r>
              <a:rPr lang="en-US" dirty="0"/>
              <a:t>/22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3FD42E-4AAF-6D4F-9ED4-371F1722BE74}"/>
              </a:ext>
            </a:extLst>
          </p:cNvPr>
          <p:cNvSpPr txBox="1"/>
          <p:nvPr/>
        </p:nvSpPr>
        <p:spPr>
          <a:xfrm>
            <a:off x="458900" y="1089751"/>
            <a:ext cx="153183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Kubo</a:t>
            </a:r>
            <a:r>
              <a:rPr lang="en-US" dirty="0"/>
              <a:t> formula:</a:t>
            </a:r>
          </a:p>
          <a:p>
            <a:r>
              <a:rPr lang="en-US" sz="1200" dirty="0"/>
              <a:t>(w/o vertex)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ACF7129-0592-4240-98FE-81FD6CB17C44}"/>
              </a:ext>
            </a:extLst>
          </p:cNvPr>
          <p:cNvGrpSpPr/>
          <p:nvPr/>
        </p:nvGrpSpPr>
        <p:grpSpPr>
          <a:xfrm>
            <a:off x="2267744" y="812752"/>
            <a:ext cx="5886947" cy="980352"/>
            <a:chOff x="882370" y="1077838"/>
            <a:chExt cx="5886947" cy="98035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150023E-8B3A-0A47-994C-3CBFFF687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2370" y="1300690"/>
              <a:ext cx="5849870" cy="553513"/>
            </a:xfrm>
            <a:prstGeom prst="rect">
              <a:avLst/>
            </a:prstGeom>
          </p:spPr>
        </p:pic>
        <p:sp>
          <p:nvSpPr>
            <p:cNvPr id="6" name="Right Brace 5">
              <a:extLst>
                <a:ext uri="{FF2B5EF4-FFF2-40B4-BE49-F238E27FC236}">
                  <a16:creationId xmlns:a16="http://schemas.microsoft.com/office/drawing/2014/main" id="{0DC97A19-5B0C-5F41-92AF-E47A241F3C9E}"/>
                </a:ext>
              </a:extLst>
            </p:cNvPr>
            <p:cNvSpPr/>
            <p:nvPr/>
          </p:nvSpPr>
          <p:spPr>
            <a:xfrm rot="5400000">
              <a:off x="3619816" y="1435836"/>
              <a:ext cx="136024" cy="559220"/>
            </a:xfrm>
            <a:prstGeom prst="rightBrac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DCB8A79-49E7-0240-A6CC-DCE8DFBBCD3D}"/>
                </a:ext>
              </a:extLst>
            </p:cNvPr>
            <p:cNvSpPr txBox="1"/>
            <p:nvPr/>
          </p:nvSpPr>
          <p:spPr>
            <a:xfrm>
              <a:off x="3106904" y="1733505"/>
              <a:ext cx="12199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Density of states</a:t>
              </a:r>
            </a:p>
          </p:txBody>
        </p:sp>
        <p:sp>
          <p:nvSpPr>
            <p:cNvPr id="15" name="Right Brace 14">
              <a:extLst>
                <a:ext uri="{FF2B5EF4-FFF2-40B4-BE49-F238E27FC236}">
                  <a16:creationId xmlns:a16="http://schemas.microsoft.com/office/drawing/2014/main" id="{914C4A83-878F-4148-B662-5935A61C0087}"/>
                </a:ext>
              </a:extLst>
            </p:cNvPr>
            <p:cNvSpPr/>
            <p:nvPr/>
          </p:nvSpPr>
          <p:spPr>
            <a:xfrm rot="16200000">
              <a:off x="4152681" y="1156140"/>
              <a:ext cx="125283" cy="425322"/>
            </a:xfrm>
            <a:prstGeom prst="rightBrac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19634AE-5F3E-414C-9318-55902AE78085}"/>
                </a:ext>
              </a:extLst>
            </p:cNvPr>
            <p:cNvSpPr txBox="1"/>
            <p:nvPr/>
          </p:nvSpPr>
          <p:spPr>
            <a:xfrm>
              <a:off x="3643520" y="1077838"/>
              <a:ext cx="12379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Current operator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5FBB652-A7BD-2A47-84DF-3EC2D50B4F0D}"/>
                </a:ext>
              </a:extLst>
            </p:cNvPr>
            <p:cNvSpPr txBox="1"/>
            <p:nvPr/>
          </p:nvSpPr>
          <p:spPr>
            <a:xfrm>
              <a:off x="5671581" y="1781191"/>
              <a:ext cx="10977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Fermi function</a:t>
              </a:r>
            </a:p>
          </p:txBody>
        </p:sp>
        <p:sp>
          <p:nvSpPr>
            <p:cNvPr id="18" name="Right Brace 17">
              <a:extLst>
                <a:ext uri="{FF2B5EF4-FFF2-40B4-BE49-F238E27FC236}">
                  <a16:creationId xmlns:a16="http://schemas.microsoft.com/office/drawing/2014/main" id="{571E276F-4511-7646-9701-AC1B2AA5429F}"/>
                </a:ext>
              </a:extLst>
            </p:cNvPr>
            <p:cNvSpPr/>
            <p:nvPr/>
          </p:nvSpPr>
          <p:spPr>
            <a:xfrm rot="5400000">
              <a:off x="6137966" y="1346708"/>
              <a:ext cx="137905" cy="877084"/>
            </a:xfrm>
            <a:prstGeom prst="rightBrac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06DCD3A-4FB4-D94E-9562-DD876ED25BF3}"/>
              </a:ext>
            </a:extLst>
          </p:cNvPr>
          <p:cNvGrpSpPr/>
          <p:nvPr/>
        </p:nvGrpSpPr>
        <p:grpSpPr>
          <a:xfrm>
            <a:off x="457200" y="2067694"/>
            <a:ext cx="3155978" cy="2497225"/>
            <a:chOff x="457200" y="2067694"/>
            <a:chExt cx="3155978" cy="249722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0F4EFB0-AC40-384B-A3FE-0930BE43C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082" y="2543607"/>
              <a:ext cx="3150096" cy="202131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64DDAAB-82EE-ED4A-9476-69586990ECE0}"/>
                </a:ext>
              </a:extLst>
            </p:cNvPr>
            <p:cNvSpPr txBox="1"/>
            <p:nvPr/>
          </p:nvSpPr>
          <p:spPr>
            <a:xfrm>
              <a:off x="457200" y="2067694"/>
              <a:ext cx="25674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Apply to </a:t>
              </a:r>
              <a:r>
                <a:rPr lang="en-US" b="1" dirty="0"/>
                <a:t>band transition</a:t>
              </a:r>
              <a:r>
                <a:rPr lang="en-US" dirty="0"/>
                <a:t>: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2DC5409-CA62-F440-ACED-9B028C3D2956}"/>
              </a:ext>
            </a:extLst>
          </p:cNvPr>
          <p:cNvGrpSpPr/>
          <p:nvPr/>
        </p:nvGrpSpPr>
        <p:grpSpPr>
          <a:xfrm>
            <a:off x="4078884" y="2022529"/>
            <a:ext cx="4755862" cy="2353489"/>
            <a:chOff x="4078884" y="2022529"/>
            <a:chExt cx="4755862" cy="235348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B6247CB-FDA3-CD4B-89B7-103C31839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58696" y="2022529"/>
              <a:ext cx="2981046" cy="4858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5E2643D-6A36-614C-AAA6-51BD309E5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10710" y="2632991"/>
              <a:ext cx="1549400" cy="2413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3052A58-4D6F-3A4A-9FBC-878E7362D76D}"/>
                </a:ext>
              </a:extLst>
            </p:cNvPr>
            <p:cNvSpPr txBox="1"/>
            <p:nvPr/>
          </p:nvSpPr>
          <p:spPr>
            <a:xfrm>
              <a:off x="4078884" y="2067694"/>
              <a:ext cx="1810817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Density of states</a:t>
              </a:r>
            </a:p>
            <a:p>
              <a:endParaRPr lang="en-US" sz="1600" dirty="0"/>
            </a:p>
            <a:p>
              <a:r>
                <a:rPr lang="en-US" sz="1600" dirty="0"/>
                <a:t>with </a:t>
              </a:r>
              <a:r>
                <a:rPr lang="en-US" sz="1600" b="1" dirty="0"/>
                <a:t>weak disorder</a:t>
              </a:r>
            </a:p>
            <a:p>
              <a:endParaRPr lang="en-US" sz="1600" b="1" dirty="0"/>
            </a:p>
            <a:p>
              <a:endParaRPr lang="en-US" sz="1600" b="1" dirty="0"/>
            </a:p>
            <a:p>
              <a:endParaRPr lang="en-US" sz="1600" b="1" dirty="0"/>
            </a:p>
            <a:p>
              <a:r>
                <a:rPr lang="en-US" sz="1600" b="1" dirty="0" err="1"/>
                <a:t>Drude</a:t>
              </a:r>
              <a:r>
                <a:rPr lang="en-US" sz="1600" b="1" dirty="0"/>
                <a:t> </a:t>
              </a:r>
              <a:r>
                <a:rPr lang="en-US" sz="1600" dirty="0"/>
                <a:t>formula</a:t>
              </a:r>
            </a:p>
            <a:p>
              <a:endParaRPr lang="en-US" sz="1600" dirty="0"/>
            </a:p>
            <a:p>
              <a:endParaRPr lang="en-US" sz="1600" dirty="0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13E119B-FA6D-3E4E-A26D-553BFB16B577}"/>
                </a:ext>
              </a:extLst>
            </p:cNvPr>
            <p:cNvGrpSpPr/>
            <p:nvPr/>
          </p:nvGrpSpPr>
          <p:grpSpPr>
            <a:xfrm>
              <a:off x="5596234" y="3068404"/>
              <a:ext cx="3238512" cy="1146274"/>
              <a:chOff x="4492278" y="3498854"/>
              <a:chExt cx="3238512" cy="1146274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A2870DD1-FDCD-0A46-8F13-F5159675F1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04245" y="3848484"/>
                <a:ext cx="1811307" cy="540689"/>
              </a:xfrm>
              <a:prstGeom prst="rect">
                <a:avLst/>
              </a:prstGeom>
            </p:spPr>
          </p:pic>
          <p:sp>
            <p:nvSpPr>
              <p:cNvPr id="21" name="Rounded Rectangle 20">
                <a:extLst>
                  <a:ext uri="{FF2B5EF4-FFF2-40B4-BE49-F238E27FC236}">
                    <a16:creationId xmlns:a16="http://schemas.microsoft.com/office/drawing/2014/main" id="{020DB17C-F3D7-BD40-B66B-E4435013013F}"/>
                  </a:ext>
                </a:extLst>
              </p:cNvPr>
              <p:cNvSpPr/>
              <p:nvPr/>
            </p:nvSpPr>
            <p:spPr>
              <a:xfrm>
                <a:off x="4492278" y="3760902"/>
                <a:ext cx="1984175" cy="804017"/>
              </a:xfrm>
              <a:prstGeom prst="roundRect">
                <a:avLst>
                  <a:gd name="adj" fmla="val 7738"/>
                </a:avLst>
              </a:prstGeom>
              <a:noFill/>
              <a:ln w="190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250C330-0B52-4A46-AE0B-8F662240148F}"/>
                  </a:ext>
                </a:extLst>
              </p:cNvPr>
              <p:cNvSpPr txBox="1"/>
              <p:nvPr/>
            </p:nvSpPr>
            <p:spPr>
              <a:xfrm>
                <a:off x="6694741" y="3788598"/>
                <a:ext cx="1036049" cy="276999"/>
              </a:xfrm>
              <a:prstGeom prst="rect">
                <a:avLst/>
              </a:prstGeom>
              <a:noFill/>
            </p:spPr>
            <p:txBody>
              <a:bodyPr wrap="none" lIns="36000" rtlCol="0">
                <a:spAutoFit/>
              </a:bodyPr>
              <a:lstStyle/>
              <a:p>
                <a:r>
                  <a:rPr lang="en-US" sz="1200" dirty="0"/>
                  <a:t>Scattering rate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D71F0DF-5553-F743-9C64-A0BA173B2F79}"/>
                  </a:ext>
                </a:extLst>
              </p:cNvPr>
              <p:cNvSpPr txBox="1"/>
              <p:nvPr/>
            </p:nvSpPr>
            <p:spPr>
              <a:xfrm>
                <a:off x="6639244" y="4368129"/>
                <a:ext cx="1014761" cy="276999"/>
              </a:xfrm>
              <a:prstGeom prst="rect">
                <a:avLst/>
              </a:prstGeom>
              <a:noFill/>
            </p:spPr>
            <p:txBody>
              <a:bodyPr wrap="none" lIns="36000" rtlCol="0">
                <a:spAutoFit/>
              </a:bodyPr>
              <a:lstStyle/>
              <a:p>
                <a:r>
                  <a:rPr lang="en-US" sz="1200" dirty="0"/>
                  <a:t>Effective mass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E64AEC6-44AA-E745-A544-83A4C1D4BE5E}"/>
                  </a:ext>
                </a:extLst>
              </p:cNvPr>
              <p:cNvSpPr txBox="1"/>
              <p:nvPr/>
            </p:nvSpPr>
            <p:spPr>
              <a:xfrm>
                <a:off x="6545756" y="3498854"/>
                <a:ext cx="1085550" cy="276999"/>
              </a:xfrm>
              <a:prstGeom prst="rect">
                <a:avLst/>
              </a:prstGeom>
              <a:noFill/>
            </p:spPr>
            <p:txBody>
              <a:bodyPr wrap="none" lIns="36000" rtlCol="0">
                <a:spAutoFit/>
              </a:bodyPr>
              <a:lstStyle/>
              <a:p>
                <a:r>
                  <a:rPr lang="en-US" sz="1200" dirty="0"/>
                  <a:t>Particle density</a:t>
                </a:r>
              </a:p>
            </p:txBody>
          </p: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DFEEE776-980B-5640-8127-B863DAFF30D0}"/>
                  </a:ext>
                </a:extLst>
              </p:cNvPr>
              <p:cNvCxnSpPr>
                <a:stCxn id="24" idx="1"/>
              </p:cNvCxnSpPr>
              <p:nvPr/>
            </p:nvCxnSpPr>
            <p:spPr>
              <a:xfrm flipH="1">
                <a:off x="6214188" y="3637354"/>
                <a:ext cx="331568" cy="27217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EB06CEBA-F813-7744-8A1A-49A0552C1EB7}"/>
                  </a:ext>
                </a:extLst>
              </p:cNvPr>
              <p:cNvCxnSpPr>
                <a:cxnSpLocks/>
                <a:stCxn id="22" idx="1"/>
              </p:cNvCxnSpPr>
              <p:nvPr/>
            </p:nvCxnSpPr>
            <p:spPr>
              <a:xfrm flipH="1">
                <a:off x="6382139" y="3927098"/>
                <a:ext cx="312602" cy="664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B760A004-A755-B444-864B-F7A81AAC7F95}"/>
                  </a:ext>
                </a:extLst>
              </p:cNvPr>
              <p:cNvCxnSpPr>
                <a:cxnSpLocks/>
                <a:stCxn id="23" idx="1"/>
              </p:cNvCxnSpPr>
              <p:nvPr/>
            </p:nvCxnSpPr>
            <p:spPr>
              <a:xfrm flipH="1" flipV="1">
                <a:off x="6288834" y="4329405"/>
                <a:ext cx="350410" cy="17722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02995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121BE1B-97BC-764B-AE92-BB8687B829DE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4935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+mn-lt"/>
              </a:rPr>
              <a:t>Band theory of MIT: Exact Solution</a:t>
            </a:r>
            <a:endParaRPr lang="en-US" sz="3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E781698A-0901-DF46-AED7-207C913A0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8264" y="4700254"/>
            <a:ext cx="2057400" cy="273844"/>
          </a:xfrm>
        </p:spPr>
        <p:txBody>
          <a:bodyPr/>
          <a:lstStyle/>
          <a:p>
            <a:fld id="{241A839D-48AA-7541-A799-5FFA80CA678E}" type="slidenum">
              <a:rPr lang="en-US" smtClean="0"/>
              <a:pPr/>
              <a:t>7</a:t>
            </a:fld>
            <a:r>
              <a:rPr lang="en-US" dirty="0"/>
              <a:t>/22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52BAFC5-CC0D-7340-8462-6161C8740EB5}"/>
              </a:ext>
            </a:extLst>
          </p:cNvPr>
          <p:cNvGrpSpPr/>
          <p:nvPr/>
        </p:nvGrpSpPr>
        <p:grpSpPr>
          <a:xfrm>
            <a:off x="5580111" y="3452608"/>
            <a:ext cx="2512989" cy="1063358"/>
            <a:chOff x="3785441" y="3175735"/>
            <a:chExt cx="2512989" cy="106335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9920479-6E56-694C-8D58-BE7F7FD8CA17}"/>
                </a:ext>
              </a:extLst>
            </p:cNvPr>
            <p:cNvGrpSpPr/>
            <p:nvPr/>
          </p:nvGrpSpPr>
          <p:grpSpPr>
            <a:xfrm>
              <a:off x="3785441" y="3175735"/>
              <a:ext cx="2512989" cy="1063358"/>
              <a:chOff x="474834" y="1938419"/>
              <a:chExt cx="2512989" cy="1063358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792C600-AC25-FA49-A41C-D680D37A28CA}"/>
                  </a:ext>
                </a:extLst>
              </p:cNvPr>
              <p:cNvSpPr txBox="1"/>
              <p:nvPr/>
            </p:nvSpPr>
            <p:spPr>
              <a:xfrm>
                <a:off x="474836" y="1985601"/>
                <a:ext cx="251298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/>
                  <a:t>Metal</a:t>
                </a:r>
                <a:r>
                  <a:rPr lang="en-US" sz="1600" dirty="0"/>
                  <a:t>: negative slope!</a:t>
                </a:r>
              </a:p>
            </p:txBody>
          </p:sp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1B49CB96-C649-CA44-82B0-D3D647584A2F}"/>
                  </a:ext>
                </a:extLst>
              </p:cNvPr>
              <p:cNvSpPr/>
              <p:nvPr/>
            </p:nvSpPr>
            <p:spPr>
              <a:xfrm>
                <a:off x="474834" y="1938419"/>
                <a:ext cx="2512987" cy="1063358"/>
              </a:xfrm>
              <a:prstGeom prst="roundRect">
                <a:avLst>
                  <a:gd name="adj" fmla="val 3654"/>
                </a:avLst>
              </a:prstGeom>
              <a:noFill/>
              <a:ln w="19050">
                <a:solidFill>
                  <a:srgbClr val="4472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A64F0AA-E0A1-AC44-BF17-D5A60FA82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21236" y="3627056"/>
              <a:ext cx="1041400" cy="241300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72DAF49-1DC5-2147-A054-D6A1C29B98FC}"/>
              </a:ext>
            </a:extLst>
          </p:cNvPr>
          <p:cNvGrpSpPr/>
          <p:nvPr/>
        </p:nvGrpSpPr>
        <p:grpSpPr>
          <a:xfrm>
            <a:off x="5580112" y="1650817"/>
            <a:ext cx="2512988" cy="771471"/>
            <a:chOff x="6380111" y="2017795"/>
            <a:chExt cx="2512988" cy="77147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331DEB5-6B5D-C046-91C8-4E9656151B1D}"/>
                </a:ext>
              </a:extLst>
            </p:cNvPr>
            <p:cNvGrpSpPr/>
            <p:nvPr/>
          </p:nvGrpSpPr>
          <p:grpSpPr>
            <a:xfrm>
              <a:off x="6380111" y="2017795"/>
              <a:ext cx="2512988" cy="771471"/>
              <a:chOff x="3315505" y="2038052"/>
              <a:chExt cx="2512988" cy="771471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70F1475-75AE-D244-BA9C-2B79E0F77972}"/>
                  </a:ext>
                </a:extLst>
              </p:cNvPr>
              <p:cNvSpPr txBox="1"/>
              <p:nvPr/>
            </p:nvSpPr>
            <p:spPr>
              <a:xfrm>
                <a:off x="3315505" y="2094302"/>
                <a:ext cx="251298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/>
                  <a:t>Insulator</a:t>
                </a:r>
                <a:r>
                  <a:rPr lang="en-US" sz="1600" dirty="0"/>
                  <a:t>: activated</a:t>
                </a:r>
              </a:p>
            </p:txBody>
          </p:sp>
          <p:sp>
            <p:nvSpPr>
              <p:cNvPr id="19" name="Rounded Rectangle 18">
                <a:extLst>
                  <a:ext uri="{FF2B5EF4-FFF2-40B4-BE49-F238E27FC236}">
                    <a16:creationId xmlns:a16="http://schemas.microsoft.com/office/drawing/2014/main" id="{1B87EF8F-C7B1-134B-807B-BD8333EAD035}"/>
                  </a:ext>
                </a:extLst>
              </p:cNvPr>
              <p:cNvSpPr/>
              <p:nvPr/>
            </p:nvSpPr>
            <p:spPr>
              <a:xfrm>
                <a:off x="3315506" y="2038052"/>
                <a:ext cx="2512987" cy="771471"/>
              </a:xfrm>
              <a:prstGeom prst="roundRect">
                <a:avLst>
                  <a:gd name="adj" fmla="val 3654"/>
                </a:avLst>
              </a:prstGeom>
              <a:noFill/>
              <a:ln w="190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D10DD71-1271-D240-829F-125B720B6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41304" y="2420515"/>
              <a:ext cx="990600" cy="24130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633999A-3612-A14A-BF05-0394BAE76250}"/>
              </a:ext>
            </a:extLst>
          </p:cNvPr>
          <p:cNvGrpSpPr/>
          <p:nvPr/>
        </p:nvGrpSpPr>
        <p:grpSpPr>
          <a:xfrm>
            <a:off x="5580111" y="2550518"/>
            <a:ext cx="2512988" cy="771471"/>
            <a:chOff x="3785443" y="2018293"/>
            <a:chExt cx="2512988" cy="77147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233B762-1CEA-7743-997B-6788C0B06806}"/>
                </a:ext>
              </a:extLst>
            </p:cNvPr>
            <p:cNvGrpSpPr/>
            <p:nvPr/>
          </p:nvGrpSpPr>
          <p:grpSpPr>
            <a:xfrm>
              <a:off x="3785443" y="2018293"/>
              <a:ext cx="2512988" cy="771471"/>
              <a:chOff x="474836" y="1929352"/>
              <a:chExt cx="2512988" cy="771471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B96DA25-63F9-8E47-80F5-2AC83B044FF0}"/>
                  </a:ext>
                </a:extLst>
              </p:cNvPr>
              <p:cNvSpPr txBox="1"/>
              <p:nvPr/>
            </p:nvSpPr>
            <p:spPr>
              <a:xfrm>
                <a:off x="474836" y="1985601"/>
                <a:ext cx="251298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/>
                  <a:t>Critical</a:t>
                </a:r>
                <a:r>
                  <a:rPr lang="en-US" sz="1600" dirty="0"/>
                  <a:t>: not constant</a:t>
                </a:r>
              </a:p>
            </p:txBody>
          </p:sp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99A7BA34-0F6A-5543-8E78-F2D0E3B0D3A1}"/>
                  </a:ext>
                </a:extLst>
              </p:cNvPr>
              <p:cNvSpPr/>
              <p:nvPr/>
            </p:nvSpPr>
            <p:spPr>
              <a:xfrm>
                <a:off x="474837" y="1929352"/>
                <a:ext cx="2512987" cy="771471"/>
              </a:xfrm>
              <a:prstGeom prst="roundRect">
                <a:avLst>
                  <a:gd name="adj" fmla="val 3654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79E502A-14CE-DB49-8465-4E6DA1302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08688" y="2433713"/>
              <a:ext cx="800100" cy="215900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EE4CF90B-1C17-F34F-B339-E974AB3ABD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6056" y="943851"/>
            <a:ext cx="3388901" cy="50664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A5C8E93-2929-0C4F-A4F7-EEEC650162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7364" y="915448"/>
            <a:ext cx="3681552" cy="381654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F26BDCB-80D7-2043-88C6-53ECEB3A7947}"/>
              </a:ext>
            </a:extLst>
          </p:cNvPr>
          <p:cNvSpPr txBox="1"/>
          <p:nvPr/>
        </p:nvSpPr>
        <p:spPr>
          <a:xfrm>
            <a:off x="5580110" y="4161320"/>
            <a:ext cx="2512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“</a:t>
            </a:r>
            <a:r>
              <a:rPr lang="en-US" sz="1600" b="1" i="1" dirty="0">
                <a:solidFill>
                  <a:srgbClr val="FF0000"/>
                </a:solidFill>
              </a:rPr>
              <a:t>fake</a:t>
            </a:r>
            <a:r>
              <a:rPr lang="en-US" sz="1600" i="1" dirty="0">
                <a:solidFill>
                  <a:srgbClr val="FF0000"/>
                </a:solidFill>
              </a:rPr>
              <a:t> </a:t>
            </a:r>
            <a:r>
              <a:rPr lang="en-US" sz="1600" i="1" dirty="0"/>
              <a:t>insulator”</a:t>
            </a:r>
          </a:p>
        </p:txBody>
      </p:sp>
    </p:spTree>
    <p:extLst>
      <p:ext uri="{BB962C8B-B14F-4D97-AF65-F5344CB8AC3E}">
        <p14:creationId xmlns:p14="http://schemas.microsoft.com/office/powerpoint/2010/main" val="1219877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121BE1B-97BC-764B-AE92-BB8687B829DE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4935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+mn-lt"/>
              </a:rPr>
              <a:t>Band theory of MIT: Scaling</a:t>
            </a:r>
            <a:endParaRPr lang="en-US" sz="3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E781698A-0901-DF46-AED7-207C913A0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8264" y="4700254"/>
            <a:ext cx="2057400" cy="273844"/>
          </a:xfrm>
        </p:spPr>
        <p:txBody>
          <a:bodyPr/>
          <a:lstStyle/>
          <a:p>
            <a:fld id="{241A839D-48AA-7541-A799-5FFA80CA678E}" type="slidenum">
              <a:rPr lang="en-US" smtClean="0"/>
              <a:pPr/>
              <a:t>8</a:t>
            </a:fld>
            <a:r>
              <a:rPr lang="en-US" dirty="0"/>
              <a:t>/22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22865E-8DAB-BD41-AEEB-BEE1995B1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237" y="915566"/>
            <a:ext cx="3603718" cy="355566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2F2AFEB-321F-854C-A484-DF5820A904AD}"/>
              </a:ext>
            </a:extLst>
          </p:cNvPr>
          <p:cNvGrpSpPr/>
          <p:nvPr/>
        </p:nvGrpSpPr>
        <p:grpSpPr>
          <a:xfrm>
            <a:off x="683568" y="1131590"/>
            <a:ext cx="3759285" cy="2800767"/>
            <a:chOff x="457200" y="826085"/>
            <a:chExt cx="3759285" cy="280076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33FD42E-4AAF-6D4F-9ED4-371F1722BE74}"/>
                </a:ext>
              </a:extLst>
            </p:cNvPr>
            <p:cNvSpPr txBox="1"/>
            <p:nvPr/>
          </p:nvSpPr>
          <p:spPr>
            <a:xfrm>
              <a:off x="457200" y="826085"/>
              <a:ext cx="3297762" cy="28007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Exact solution</a:t>
              </a:r>
            </a:p>
            <a:p>
              <a:endParaRPr lang="en-US" sz="1600" dirty="0"/>
            </a:p>
            <a:p>
              <a:endParaRPr lang="en-US" sz="1600" dirty="0"/>
            </a:p>
            <a:p>
              <a:endParaRPr lang="en-US" sz="1600" dirty="0"/>
            </a:p>
            <a:p>
              <a:r>
                <a:rPr lang="en-US" sz="1600" dirty="0"/>
                <a:t>has </a:t>
              </a:r>
              <a:r>
                <a:rPr lang="en-US" sz="1600" b="1" dirty="0"/>
                <a:t>scaling form</a:t>
              </a:r>
              <a:endParaRPr lang="en-US" sz="1600" dirty="0"/>
            </a:p>
            <a:p>
              <a:endParaRPr lang="en-US" sz="1600" dirty="0"/>
            </a:p>
            <a:p>
              <a:endParaRPr lang="en-US" sz="1600" dirty="0"/>
            </a:p>
            <a:p>
              <a:endParaRPr lang="en-US" sz="1600" dirty="0"/>
            </a:p>
            <a:p>
              <a:endParaRPr lang="en-US" sz="1600" dirty="0"/>
            </a:p>
            <a:p>
              <a:r>
                <a:rPr lang="en-US" sz="1600" dirty="0"/>
                <a:t>leading to </a:t>
              </a:r>
              <a:r>
                <a:rPr lang="en-US" sz="1600" b="1" dirty="0"/>
                <a:t>universal resistivity curves</a:t>
              </a:r>
              <a:br>
                <a:rPr lang="en-US" sz="1600" b="1" dirty="0"/>
              </a:br>
              <a:r>
                <a:rPr lang="en-US" sz="1600" dirty="0"/>
                <a:t>close to the metal-insulator transition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63307A0-DBF5-BC42-890B-6CA1E8F70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7584" y="2276064"/>
              <a:ext cx="1917700" cy="5588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9CC9CE8-960F-FD47-A98C-5CBEC1C90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7584" y="1234480"/>
              <a:ext cx="3388901" cy="5066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38363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68593</TotalTime>
  <Words>1244</Words>
  <Application>Microsoft Macintosh PowerPoint</Application>
  <PresentationFormat>On-screen Show (16:9)</PresentationFormat>
  <Paragraphs>270</Paragraphs>
  <Slides>26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Jérémy Maggioni</dc:creator>
  <cp:lastModifiedBy>Louk Rademaker</cp:lastModifiedBy>
  <cp:revision>849</cp:revision>
  <cp:lastPrinted>2022-06-13T14:58:51Z</cp:lastPrinted>
  <dcterms:created xsi:type="dcterms:W3CDTF">2016-10-10T11:51:10Z</dcterms:created>
  <dcterms:modified xsi:type="dcterms:W3CDTF">2022-06-13T14:58:54Z</dcterms:modified>
</cp:coreProperties>
</file>